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52.xml" ContentType="application/vnd.openxmlformats-officedocument.presentationml.notesSlide+xml"/>
  <Override PartName="/ppt/tags/tag5.xml" ContentType="application/vnd.openxmlformats-officedocument.presentationml.tags+xml"/>
  <Override PartName="/ppt/notesSlides/notesSlide5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7"/>
  </p:notesMasterIdLst>
  <p:sldIdLst>
    <p:sldId id="879" r:id="rId2"/>
    <p:sldId id="256" r:id="rId3"/>
    <p:sldId id="257" r:id="rId4"/>
    <p:sldId id="258" r:id="rId5"/>
    <p:sldId id="259" r:id="rId6"/>
    <p:sldId id="938" r:id="rId7"/>
    <p:sldId id="939" r:id="rId8"/>
    <p:sldId id="260" r:id="rId9"/>
    <p:sldId id="261" r:id="rId10"/>
    <p:sldId id="262" r:id="rId11"/>
    <p:sldId id="264" r:id="rId12"/>
    <p:sldId id="263" r:id="rId13"/>
    <p:sldId id="265" r:id="rId14"/>
    <p:sldId id="285" r:id="rId15"/>
    <p:sldId id="299" r:id="rId16"/>
    <p:sldId id="275" r:id="rId17"/>
    <p:sldId id="302" r:id="rId18"/>
    <p:sldId id="283" r:id="rId19"/>
    <p:sldId id="331" r:id="rId20"/>
    <p:sldId id="281" r:id="rId21"/>
    <p:sldId id="277" r:id="rId22"/>
    <p:sldId id="279" r:id="rId23"/>
    <p:sldId id="280" r:id="rId24"/>
    <p:sldId id="332" r:id="rId25"/>
    <p:sldId id="383" r:id="rId26"/>
    <p:sldId id="333" r:id="rId27"/>
    <p:sldId id="334" r:id="rId28"/>
    <p:sldId id="335" r:id="rId29"/>
    <p:sldId id="336" r:id="rId30"/>
    <p:sldId id="337" r:id="rId31"/>
    <p:sldId id="338" r:id="rId32"/>
    <p:sldId id="339" r:id="rId33"/>
    <p:sldId id="340" r:id="rId34"/>
    <p:sldId id="760" r:id="rId35"/>
    <p:sldId id="761" r:id="rId36"/>
    <p:sldId id="341" r:id="rId37"/>
    <p:sldId id="342" r:id="rId38"/>
    <p:sldId id="343" r:id="rId39"/>
    <p:sldId id="762" r:id="rId40"/>
    <p:sldId id="880" r:id="rId41"/>
    <p:sldId id="763" r:id="rId42"/>
    <p:sldId id="764" r:id="rId43"/>
    <p:sldId id="765" r:id="rId44"/>
    <p:sldId id="766" r:id="rId45"/>
    <p:sldId id="344" r:id="rId46"/>
    <p:sldId id="345" r:id="rId47"/>
    <p:sldId id="346" r:id="rId48"/>
    <p:sldId id="347" r:id="rId49"/>
    <p:sldId id="348" r:id="rId50"/>
    <p:sldId id="349" r:id="rId51"/>
    <p:sldId id="940" r:id="rId52"/>
    <p:sldId id="350" r:id="rId53"/>
    <p:sldId id="351" r:id="rId54"/>
    <p:sldId id="352" r:id="rId55"/>
    <p:sldId id="353" r:id="rId56"/>
    <p:sldId id="354" r:id="rId57"/>
    <p:sldId id="355" r:id="rId58"/>
    <p:sldId id="767" r:id="rId59"/>
    <p:sldId id="768" r:id="rId60"/>
    <p:sldId id="881" r:id="rId61"/>
    <p:sldId id="356" r:id="rId62"/>
    <p:sldId id="882" r:id="rId63"/>
    <p:sldId id="357" r:id="rId64"/>
    <p:sldId id="941" r:id="rId65"/>
    <p:sldId id="358" r:id="rId66"/>
    <p:sldId id="359" r:id="rId67"/>
    <p:sldId id="360" r:id="rId68"/>
    <p:sldId id="361" r:id="rId69"/>
    <p:sldId id="362" r:id="rId70"/>
    <p:sldId id="363" r:id="rId71"/>
    <p:sldId id="364" r:id="rId72"/>
    <p:sldId id="769" r:id="rId73"/>
    <p:sldId id="365" r:id="rId74"/>
    <p:sldId id="366" r:id="rId75"/>
    <p:sldId id="367" r:id="rId76"/>
    <p:sldId id="884" r:id="rId77"/>
    <p:sldId id="883" r:id="rId78"/>
    <p:sldId id="368" r:id="rId79"/>
    <p:sldId id="369" r:id="rId80"/>
    <p:sldId id="370" r:id="rId81"/>
    <p:sldId id="773" r:id="rId82"/>
    <p:sldId id="774" r:id="rId83"/>
    <p:sldId id="775" r:id="rId84"/>
    <p:sldId id="776" r:id="rId85"/>
    <p:sldId id="777" r:id="rId86"/>
    <p:sldId id="779" r:id="rId87"/>
    <p:sldId id="781" r:id="rId88"/>
    <p:sldId id="780" r:id="rId89"/>
    <p:sldId id="782" r:id="rId90"/>
    <p:sldId id="315" r:id="rId91"/>
    <p:sldId id="325" r:id="rId92"/>
    <p:sldId id="326" r:id="rId93"/>
    <p:sldId id="771" r:id="rId94"/>
    <p:sldId id="772" r:id="rId95"/>
    <p:sldId id="885" r:id="rId96"/>
    <p:sldId id="282" r:id="rId97"/>
    <p:sldId id="287" r:id="rId98"/>
    <p:sldId id="886" r:id="rId99"/>
    <p:sldId id="770" r:id="rId100"/>
    <p:sldId id="371" r:id="rId101"/>
    <p:sldId id="783" r:id="rId102"/>
    <p:sldId id="372" r:id="rId103"/>
    <p:sldId id="887" r:id="rId104"/>
    <p:sldId id="415" r:id="rId105"/>
    <p:sldId id="400" r:id="rId106"/>
    <p:sldId id="401" r:id="rId107"/>
    <p:sldId id="402" r:id="rId108"/>
    <p:sldId id="418" r:id="rId109"/>
    <p:sldId id="936" r:id="rId110"/>
    <p:sldId id="888" r:id="rId111"/>
    <p:sldId id="419" r:id="rId112"/>
    <p:sldId id="889" r:id="rId113"/>
    <p:sldId id="890" r:id="rId114"/>
    <p:sldId id="891" r:id="rId115"/>
    <p:sldId id="892" r:id="rId116"/>
    <p:sldId id="893" r:id="rId117"/>
    <p:sldId id="894" r:id="rId118"/>
    <p:sldId id="895" r:id="rId119"/>
    <p:sldId id="896" r:id="rId120"/>
    <p:sldId id="897" r:id="rId121"/>
    <p:sldId id="898" r:id="rId122"/>
    <p:sldId id="899" r:id="rId123"/>
    <p:sldId id="901" r:id="rId124"/>
    <p:sldId id="297" r:id="rId125"/>
    <p:sldId id="902" r:id="rId126"/>
    <p:sldId id="903" r:id="rId127"/>
    <p:sldId id="904" r:id="rId128"/>
    <p:sldId id="905" r:id="rId129"/>
    <p:sldId id="906" r:id="rId130"/>
    <p:sldId id="907" r:id="rId131"/>
    <p:sldId id="908" r:id="rId132"/>
    <p:sldId id="909" r:id="rId133"/>
    <p:sldId id="910" r:id="rId134"/>
    <p:sldId id="911" r:id="rId135"/>
    <p:sldId id="912" r:id="rId136"/>
    <p:sldId id="913" r:id="rId137"/>
    <p:sldId id="914" r:id="rId138"/>
    <p:sldId id="915" r:id="rId139"/>
    <p:sldId id="374" r:id="rId140"/>
    <p:sldId id="916" r:id="rId141"/>
    <p:sldId id="917" r:id="rId142"/>
    <p:sldId id="373" r:id="rId143"/>
    <p:sldId id="918" r:id="rId144"/>
    <p:sldId id="375" r:id="rId145"/>
    <p:sldId id="784" r:id="rId146"/>
    <p:sldId id="268" r:id="rId147"/>
    <p:sldId id="376" r:id="rId148"/>
    <p:sldId id="292" r:id="rId149"/>
    <p:sldId id="788" r:id="rId150"/>
    <p:sldId id="789" r:id="rId151"/>
    <p:sldId id="284" r:id="rId152"/>
    <p:sldId id="288" r:id="rId153"/>
    <p:sldId id="289" r:id="rId154"/>
    <p:sldId id="787" r:id="rId155"/>
    <p:sldId id="849" r:id="rId156"/>
    <p:sldId id="785" r:id="rId157"/>
    <p:sldId id="377" r:id="rId158"/>
    <p:sldId id="786" r:id="rId159"/>
    <p:sldId id="924" r:id="rId160"/>
    <p:sldId id="928" r:id="rId161"/>
    <p:sldId id="929" r:id="rId162"/>
    <p:sldId id="930" r:id="rId163"/>
    <p:sldId id="931" r:id="rId164"/>
    <p:sldId id="932" r:id="rId165"/>
    <p:sldId id="926" r:id="rId166"/>
    <p:sldId id="927" r:id="rId167"/>
    <p:sldId id="925" r:id="rId168"/>
    <p:sldId id="378" r:id="rId169"/>
    <p:sldId id="379" r:id="rId170"/>
    <p:sldId id="380" r:id="rId171"/>
    <p:sldId id="792" r:id="rId172"/>
    <p:sldId id="381" r:id="rId173"/>
    <p:sldId id="848" r:id="rId174"/>
    <p:sldId id="382" r:id="rId175"/>
    <p:sldId id="384" r:id="rId176"/>
    <p:sldId id="385" r:id="rId177"/>
    <p:sldId id="386" r:id="rId178"/>
    <p:sldId id="387" r:id="rId179"/>
    <p:sldId id="443" r:id="rId180"/>
    <p:sldId id="444" r:id="rId181"/>
    <p:sldId id="445" r:id="rId182"/>
    <p:sldId id="446" r:id="rId183"/>
    <p:sldId id="447" r:id="rId184"/>
    <p:sldId id="448" r:id="rId185"/>
    <p:sldId id="450" r:id="rId186"/>
    <p:sldId id="449" r:id="rId187"/>
    <p:sldId id="451" r:id="rId188"/>
    <p:sldId id="452" r:id="rId189"/>
    <p:sldId id="453" r:id="rId190"/>
    <p:sldId id="455" r:id="rId191"/>
    <p:sldId id="454" r:id="rId192"/>
    <p:sldId id="457" r:id="rId193"/>
    <p:sldId id="459" r:id="rId194"/>
    <p:sldId id="460" r:id="rId195"/>
    <p:sldId id="458" r:id="rId196"/>
    <p:sldId id="462" r:id="rId197"/>
    <p:sldId id="464" r:id="rId198"/>
    <p:sldId id="465" r:id="rId199"/>
    <p:sldId id="463" r:id="rId200"/>
    <p:sldId id="466" r:id="rId201"/>
    <p:sldId id="461" r:id="rId202"/>
    <p:sldId id="467" r:id="rId203"/>
    <p:sldId id="468" r:id="rId204"/>
    <p:sldId id="272" r:id="rId205"/>
    <p:sldId id="273" r:id="rId206"/>
    <p:sldId id="274" r:id="rId207"/>
    <p:sldId id="469" r:id="rId208"/>
    <p:sldId id="276" r:id="rId209"/>
    <p:sldId id="470" r:id="rId210"/>
    <p:sldId id="278" r:id="rId211"/>
    <p:sldId id="471" r:id="rId212"/>
    <p:sldId id="472" r:id="rId213"/>
    <p:sldId id="473" r:id="rId214"/>
    <p:sldId id="456" r:id="rId215"/>
    <p:sldId id="790" r:id="rId216"/>
    <p:sldId id="474" r:id="rId217"/>
    <p:sldId id="475" r:id="rId218"/>
    <p:sldId id="476" r:id="rId219"/>
    <p:sldId id="674" r:id="rId220"/>
    <p:sldId id="675" r:id="rId221"/>
    <p:sldId id="756" r:id="rId222"/>
    <p:sldId id="757" r:id="rId223"/>
    <p:sldId id="758" r:id="rId224"/>
    <p:sldId id="759" r:id="rId225"/>
    <p:sldId id="791" r:id="rId226"/>
    <p:sldId id="793" r:id="rId227"/>
    <p:sldId id="794" r:id="rId228"/>
    <p:sldId id="795" r:id="rId229"/>
    <p:sldId id="796" r:id="rId230"/>
    <p:sldId id="797" r:id="rId231"/>
    <p:sldId id="798" r:id="rId232"/>
    <p:sldId id="799" r:id="rId233"/>
    <p:sldId id="800" r:id="rId234"/>
    <p:sldId id="801" r:id="rId235"/>
    <p:sldId id="802" r:id="rId236"/>
    <p:sldId id="803" r:id="rId237"/>
    <p:sldId id="804" r:id="rId238"/>
    <p:sldId id="805" r:id="rId239"/>
    <p:sldId id="806" r:id="rId240"/>
    <p:sldId id="807" r:id="rId241"/>
    <p:sldId id="808" r:id="rId242"/>
    <p:sldId id="809" r:id="rId243"/>
    <p:sldId id="266" r:id="rId244"/>
    <p:sldId id="810" r:id="rId245"/>
    <p:sldId id="286" r:id="rId246"/>
    <p:sldId id="811" r:id="rId247"/>
    <p:sldId id="267" r:id="rId248"/>
    <p:sldId id="812" r:id="rId249"/>
    <p:sldId id="269" r:id="rId250"/>
    <p:sldId id="270" r:id="rId251"/>
    <p:sldId id="271" r:id="rId252"/>
    <p:sldId id="813" r:id="rId253"/>
    <p:sldId id="814" r:id="rId254"/>
    <p:sldId id="815" r:id="rId255"/>
    <p:sldId id="816" r:id="rId256"/>
    <p:sldId id="817" r:id="rId257"/>
    <p:sldId id="818" r:id="rId258"/>
    <p:sldId id="819" r:id="rId259"/>
    <p:sldId id="820" r:id="rId260"/>
    <p:sldId id="821" r:id="rId261"/>
    <p:sldId id="822" r:id="rId262"/>
    <p:sldId id="823" r:id="rId263"/>
    <p:sldId id="824" r:id="rId264"/>
    <p:sldId id="825" r:id="rId265"/>
    <p:sldId id="826" r:id="rId266"/>
    <p:sldId id="827" r:id="rId267"/>
    <p:sldId id="828" r:id="rId268"/>
    <p:sldId id="829" r:id="rId269"/>
    <p:sldId id="830" r:id="rId270"/>
    <p:sldId id="831" r:id="rId271"/>
    <p:sldId id="832" r:id="rId272"/>
    <p:sldId id="833" r:id="rId273"/>
    <p:sldId id="834" r:id="rId274"/>
    <p:sldId id="835" r:id="rId275"/>
    <p:sldId id="836" r:id="rId276"/>
    <p:sldId id="837" r:id="rId277"/>
    <p:sldId id="838" r:id="rId278"/>
    <p:sldId id="839" r:id="rId279"/>
    <p:sldId id="840" r:id="rId280"/>
    <p:sldId id="841" r:id="rId281"/>
    <p:sldId id="842" r:id="rId282"/>
    <p:sldId id="843" r:id="rId283"/>
    <p:sldId id="844" r:id="rId284"/>
    <p:sldId id="845" r:id="rId285"/>
    <p:sldId id="846" r:id="rId286"/>
    <p:sldId id="847" r:id="rId287"/>
    <p:sldId id="850" r:id="rId288"/>
    <p:sldId id="851" r:id="rId289"/>
    <p:sldId id="852" r:id="rId290"/>
    <p:sldId id="543" r:id="rId291"/>
    <p:sldId id="853" r:id="rId292"/>
    <p:sldId id="854" r:id="rId293"/>
    <p:sldId id="855" r:id="rId294"/>
    <p:sldId id="856" r:id="rId295"/>
    <p:sldId id="857" r:id="rId296"/>
    <p:sldId id="858" r:id="rId297"/>
    <p:sldId id="859" r:id="rId298"/>
    <p:sldId id="860" r:id="rId299"/>
    <p:sldId id="861" r:id="rId300"/>
    <p:sldId id="300" r:id="rId301"/>
    <p:sldId id="862" r:id="rId302"/>
    <p:sldId id="294" r:id="rId303"/>
    <p:sldId id="295" r:id="rId304"/>
    <p:sldId id="296" r:id="rId305"/>
    <p:sldId id="863" r:id="rId306"/>
    <p:sldId id="864" r:id="rId307"/>
    <p:sldId id="865" r:id="rId308"/>
    <p:sldId id="298" r:id="rId309"/>
    <p:sldId id="870" r:id="rId310"/>
    <p:sldId id="591" r:id="rId311"/>
    <p:sldId id="584" r:id="rId312"/>
    <p:sldId id="590" r:id="rId313"/>
    <p:sldId id="588" r:id="rId314"/>
    <p:sldId id="585" r:id="rId315"/>
    <p:sldId id="587" r:id="rId316"/>
    <p:sldId id="416" r:id="rId317"/>
    <p:sldId id="867" r:id="rId318"/>
    <p:sldId id="868" r:id="rId319"/>
    <p:sldId id="869" r:id="rId320"/>
    <p:sldId id="550" r:id="rId321"/>
    <p:sldId id="549" r:id="rId322"/>
    <p:sldId id="551" r:id="rId323"/>
    <p:sldId id="552" r:id="rId324"/>
    <p:sldId id="553" r:id="rId325"/>
    <p:sldId id="540" r:id="rId326"/>
    <p:sldId id="546" r:id="rId327"/>
    <p:sldId id="547" r:id="rId328"/>
    <p:sldId id="548" r:id="rId329"/>
    <p:sldId id="537" r:id="rId330"/>
    <p:sldId id="535" r:id="rId331"/>
    <p:sldId id="545" r:id="rId332"/>
    <p:sldId id="934" r:id="rId333"/>
    <p:sldId id="935" r:id="rId334"/>
    <p:sldId id="871" r:id="rId335"/>
    <p:sldId id="872" r:id="rId336"/>
    <p:sldId id="305" r:id="rId337"/>
    <p:sldId id="328" r:id="rId338"/>
    <p:sldId id="303" r:id="rId339"/>
    <p:sldId id="304" r:id="rId340"/>
    <p:sldId id="308" r:id="rId341"/>
    <p:sldId id="316" r:id="rId342"/>
    <p:sldId id="309" r:id="rId343"/>
    <p:sldId id="317" r:id="rId344"/>
    <p:sldId id="318" r:id="rId345"/>
    <p:sldId id="319" r:id="rId346"/>
    <p:sldId id="320" r:id="rId347"/>
    <p:sldId id="873" r:id="rId348"/>
    <p:sldId id="310" r:id="rId349"/>
    <p:sldId id="321" r:id="rId350"/>
    <p:sldId id="327" r:id="rId351"/>
    <p:sldId id="323" r:id="rId352"/>
    <p:sldId id="324" r:id="rId353"/>
    <p:sldId id="874" r:id="rId354"/>
    <p:sldId id="866" r:id="rId355"/>
    <p:sldId id="875" r:id="rId356"/>
    <p:sldId id="876" r:id="rId357"/>
    <p:sldId id="877" r:id="rId358"/>
    <p:sldId id="878" r:id="rId359"/>
    <p:sldId id="919" r:id="rId360"/>
    <p:sldId id="920" r:id="rId361"/>
    <p:sldId id="921" r:id="rId362"/>
    <p:sldId id="922" r:id="rId363"/>
    <p:sldId id="923" r:id="rId364"/>
    <p:sldId id="933" r:id="rId365"/>
    <p:sldId id="937" r:id="rId3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C3D7051-E0A6-40E7-80FD-0180CF97341F}">
          <p14:sldIdLst>
            <p14:sldId id="879"/>
            <p14:sldId id="256"/>
            <p14:sldId id="257"/>
            <p14:sldId id="258"/>
            <p14:sldId id="259"/>
            <p14:sldId id="938"/>
            <p14:sldId id="939"/>
            <p14:sldId id="260"/>
            <p14:sldId id="261"/>
            <p14:sldId id="262"/>
            <p14:sldId id="264"/>
            <p14:sldId id="263"/>
            <p14:sldId id="265"/>
            <p14:sldId id="285"/>
            <p14:sldId id="299"/>
            <p14:sldId id="275"/>
            <p14:sldId id="302"/>
            <p14:sldId id="283"/>
            <p14:sldId id="331"/>
            <p14:sldId id="281"/>
            <p14:sldId id="277"/>
            <p14:sldId id="279"/>
            <p14:sldId id="280"/>
            <p14:sldId id="332"/>
            <p14:sldId id="383"/>
            <p14:sldId id="333"/>
            <p14:sldId id="334"/>
            <p14:sldId id="335"/>
            <p14:sldId id="336"/>
            <p14:sldId id="337"/>
            <p14:sldId id="338"/>
            <p14:sldId id="339"/>
            <p14:sldId id="340"/>
            <p14:sldId id="760"/>
            <p14:sldId id="761"/>
            <p14:sldId id="341"/>
            <p14:sldId id="342"/>
            <p14:sldId id="343"/>
            <p14:sldId id="762"/>
            <p14:sldId id="880"/>
            <p14:sldId id="763"/>
            <p14:sldId id="764"/>
            <p14:sldId id="765"/>
            <p14:sldId id="766"/>
            <p14:sldId id="344"/>
            <p14:sldId id="345"/>
            <p14:sldId id="346"/>
            <p14:sldId id="347"/>
            <p14:sldId id="348"/>
            <p14:sldId id="349"/>
            <p14:sldId id="940"/>
            <p14:sldId id="350"/>
            <p14:sldId id="351"/>
            <p14:sldId id="352"/>
            <p14:sldId id="353"/>
            <p14:sldId id="354"/>
            <p14:sldId id="355"/>
            <p14:sldId id="767"/>
            <p14:sldId id="768"/>
            <p14:sldId id="881"/>
            <p14:sldId id="356"/>
            <p14:sldId id="882"/>
            <p14:sldId id="357"/>
            <p14:sldId id="941"/>
            <p14:sldId id="358"/>
            <p14:sldId id="359"/>
            <p14:sldId id="360"/>
            <p14:sldId id="361"/>
            <p14:sldId id="362"/>
            <p14:sldId id="363"/>
            <p14:sldId id="364"/>
            <p14:sldId id="769"/>
            <p14:sldId id="365"/>
            <p14:sldId id="366"/>
            <p14:sldId id="367"/>
            <p14:sldId id="884"/>
            <p14:sldId id="883"/>
            <p14:sldId id="368"/>
            <p14:sldId id="369"/>
            <p14:sldId id="370"/>
            <p14:sldId id="773"/>
            <p14:sldId id="774"/>
            <p14:sldId id="775"/>
            <p14:sldId id="776"/>
            <p14:sldId id="777"/>
            <p14:sldId id="779"/>
            <p14:sldId id="781"/>
            <p14:sldId id="780"/>
            <p14:sldId id="782"/>
            <p14:sldId id="315"/>
            <p14:sldId id="325"/>
            <p14:sldId id="326"/>
            <p14:sldId id="771"/>
            <p14:sldId id="772"/>
            <p14:sldId id="885"/>
            <p14:sldId id="282"/>
            <p14:sldId id="287"/>
            <p14:sldId id="886"/>
            <p14:sldId id="770"/>
            <p14:sldId id="371"/>
            <p14:sldId id="783"/>
            <p14:sldId id="372"/>
            <p14:sldId id="887"/>
            <p14:sldId id="415"/>
            <p14:sldId id="400"/>
            <p14:sldId id="401"/>
            <p14:sldId id="402"/>
            <p14:sldId id="418"/>
            <p14:sldId id="936"/>
            <p14:sldId id="888"/>
            <p14:sldId id="419"/>
            <p14:sldId id="889"/>
            <p14:sldId id="890"/>
            <p14:sldId id="891"/>
            <p14:sldId id="892"/>
            <p14:sldId id="893"/>
            <p14:sldId id="894"/>
            <p14:sldId id="895"/>
            <p14:sldId id="896"/>
            <p14:sldId id="897"/>
            <p14:sldId id="898"/>
            <p14:sldId id="899"/>
            <p14:sldId id="901"/>
            <p14:sldId id="297"/>
            <p14:sldId id="902"/>
            <p14:sldId id="903"/>
            <p14:sldId id="904"/>
            <p14:sldId id="905"/>
            <p14:sldId id="906"/>
            <p14:sldId id="907"/>
            <p14:sldId id="908"/>
            <p14:sldId id="909"/>
            <p14:sldId id="910"/>
            <p14:sldId id="911"/>
            <p14:sldId id="912"/>
            <p14:sldId id="913"/>
            <p14:sldId id="914"/>
            <p14:sldId id="915"/>
            <p14:sldId id="374"/>
            <p14:sldId id="916"/>
            <p14:sldId id="917"/>
            <p14:sldId id="373"/>
            <p14:sldId id="918"/>
            <p14:sldId id="375"/>
            <p14:sldId id="784"/>
            <p14:sldId id="268"/>
            <p14:sldId id="376"/>
            <p14:sldId id="292"/>
            <p14:sldId id="788"/>
            <p14:sldId id="789"/>
            <p14:sldId id="284"/>
            <p14:sldId id="288"/>
            <p14:sldId id="289"/>
            <p14:sldId id="787"/>
            <p14:sldId id="849"/>
            <p14:sldId id="785"/>
            <p14:sldId id="377"/>
            <p14:sldId id="786"/>
            <p14:sldId id="924"/>
            <p14:sldId id="928"/>
            <p14:sldId id="929"/>
            <p14:sldId id="930"/>
            <p14:sldId id="931"/>
            <p14:sldId id="932"/>
            <p14:sldId id="926"/>
            <p14:sldId id="927"/>
            <p14:sldId id="925"/>
            <p14:sldId id="378"/>
            <p14:sldId id="379"/>
            <p14:sldId id="380"/>
            <p14:sldId id="792"/>
            <p14:sldId id="381"/>
            <p14:sldId id="848"/>
            <p14:sldId id="382"/>
            <p14:sldId id="384"/>
            <p14:sldId id="385"/>
            <p14:sldId id="386"/>
            <p14:sldId id="387"/>
            <p14:sldId id="443"/>
            <p14:sldId id="444"/>
            <p14:sldId id="445"/>
            <p14:sldId id="446"/>
            <p14:sldId id="447"/>
            <p14:sldId id="448"/>
            <p14:sldId id="450"/>
            <p14:sldId id="449"/>
            <p14:sldId id="451"/>
            <p14:sldId id="452"/>
            <p14:sldId id="453"/>
            <p14:sldId id="455"/>
            <p14:sldId id="454"/>
            <p14:sldId id="457"/>
            <p14:sldId id="459"/>
            <p14:sldId id="460"/>
            <p14:sldId id="458"/>
            <p14:sldId id="462"/>
            <p14:sldId id="464"/>
            <p14:sldId id="465"/>
            <p14:sldId id="463"/>
            <p14:sldId id="466"/>
            <p14:sldId id="461"/>
            <p14:sldId id="467"/>
            <p14:sldId id="468"/>
            <p14:sldId id="272"/>
            <p14:sldId id="273"/>
            <p14:sldId id="274"/>
            <p14:sldId id="469"/>
            <p14:sldId id="276"/>
            <p14:sldId id="470"/>
            <p14:sldId id="278"/>
            <p14:sldId id="471"/>
            <p14:sldId id="472"/>
            <p14:sldId id="473"/>
          </p14:sldIdLst>
        </p14:section>
        <p14:section name="Untitled Section" id="{EDCD309F-6E12-42EF-9B84-4999ED730360}">
          <p14:sldIdLst>
            <p14:sldId id="456"/>
            <p14:sldId id="790"/>
            <p14:sldId id="474"/>
            <p14:sldId id="475"/>
            <p14:sldId id="476"/>
            <p14:sldId id="674"/>
            <p14:sldId id="675"/>
            <p14:sldId id="756"/>
            <p14:sldId id="757"/>
            <p14:sldId id="758"/>
            <p14:sldId id="759"/>
            <p14:sldId id="791"/>
            <p14:sldId id="793"/>
            <p14:sldId id="794"/>
            <p14:sldId id="795"/>
            <p14:sldId id="796"/>
            <p14:sldId id="797"/>
            <p14:sldId id="798"/>
            <p14:sldId id="799"/>
            <p14:sldId id="800"/>
            <p14:sldId id="801"/>
            <p14:sldId id="802"/>
            <p14:sldId id="803"/>
            <p14:sldId id="804"/>
            <p14:sldId id="805"/>
            <p14:sldId id="806"/>
            <p14:sldId id="807"/>
            <p14:sldId id="808"/>
            <p14:sldId id="809"/>
            <p14:sldId id="266"/>
            <p14:sldId id="810"/>
            <p14:sldId id="286"/>
            <p14:sldId id="811"/>
            <p14:sldId id="267"/>
            <p14:sldId id="812"/>
            <p14:sldId id="269"/>
            <p14:sldId id="270"/>
            <p14:sldId id="271"/>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 id="842"/>
            <p14:sldId id="843"/>
            <p14:sldId id="844"/>
            <p14:sldId id="845"/>
            <p14:sldId id="846"/>
            <p14:sldId id="847"/>
            <p14:sldId id="850"/>
            <p14:sldId id="851"/>
            <p14:sldId id="852"/>
            <p14:sldId id="543"/>
            <p14:sldId id="853"/>
            <p14:sldId id="854"/>
            <p14:sldId id="855"/>
            <p14:sldId id="856"/>
            <p14:sldId id="857"/>
            <p14:sldId id="858"/>
            <p14:sldId id="859"/>
            <p14:sldId id="860"/>
            <p14:sldId id="861"/>
            <p14:sldId id="300"/>
            <p14:sldId id="862"/>
            <p14:sldId id="294"/>
            <p14:sldId id="295"/>
            <p14:sldId id="296"/>
            <p14:sldId id="863"/>
            <p14:sldId id="864"/>
            <p14:sldId id="865"/>
            <p14:sldId id="298"/>
            <p14:sldId id="870"/>
            <p14:sldId id="591"/>
            <p14:sldId id="584"/>
            <p14:sldId id="590"/>
            <p14:sldId id="588"/>
            <p14:sldId id="585"/>
            <p14:sldId id="587"/>
            <p14:sldId id="416"/>
            <p14:sldId id="867"/>
            <p14:sldId id="868"/>
            <p14:sldId id="869"/>
            <p14:sldId id="550"/>
            <p14:sldId id="549"/>
            <p14:sldId id="551"/>
            <p14:sldId id="552"/>
            <p14:sldId id="553"/>
            <p14:sldId id="540"/>
            <p14:sldId id="546"/>
            <p14:sldId id="547"/>
            <p14:sldId id="548"/>
            <p14:sldId id="537"/>
            <p14:sldId id="535"/>
            <p14:sldId id="545"/>
            <p14:sldId id="934"/>
            <p14:sldId id="935"/>
            <p14:sldId id="871"/>
            <p14:sldId id="872"/>
            <p14:sldId id="305"/>
            <p14:sldId id="328"/>
            <p14:sldId id="303"/>
            <p14:sldId id="304"/>
            <p14:sldId id="308"/>
            <p14:sldId id="316"/>
            <p14:sldId id="309"/>
            <p14:sldId id="317"/>
            <p14:sldId id="318"/>
            <p14:sldId id="319"/>
            <p14:sldId id="320"/>
            <p14:sldId id="873"/>
            <p14:sldId id="310"/>
            <p14:sldId id="321"/>
            <p14:sldId id="327"/>
            <p14:sldId id="323"/>
            <p14:sldId id="324"/>
            <p14:sldId id="874"/>
            <p14:sldId id="866"/>
            <p14:sldId id="875"/>
            <p14:sldId id="876"/>
            <p14:sldId id="877"/>
            <p14:sldId id="878"/>
            <p14:sldId id="919"/>
            <p14:sldId id="920"/>
            <p14:sldId id="921"/>
            <p14:sldId id="922"/>
            <p14:sldId id="923"/>
            <p14:sldId id="933"/>
            <p14:sldId id="93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5" d="100"/>
          <a:sy n="95" d="100"/>
        </p:scale>
        <p:origin x="16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presProps" Target="presProps.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theme" Target="theme/theme1.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tableStyles" Target="tableStyles.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notesMaster" Target="notesMasters/notesMaster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viewProps" Target="viewProps.xml"/><Relationship Id="rId173" Type="http://schemas.openxmlformats.org/officeDocument/2006/relationships/slide" Target="slides/slide172.xml"/><Relationship Id="rId229" Type="http://schemas.openxmlformats.org/officeDocument/2006/relationships/slide" Target="slides/slide228.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220" Type="http://schemas.openxmlformats.org/officeDocument/2006/relationships/slide" Target="slides/slide219.xml"/></Relationships>
</file>

<file path=ppt/diagrams/_rels/data1.xml.rels><?xml version="1.0" encoding="UTF-8" standalone="yes"?>
<Relationships xmlns="http://schemas.openxmlformats.org/package/2006/relationships"><Relationship Id="rId1" Type="http://schemas.openxmlformats.org/officeDocument/2006/relationships/image" Target="../media/image72.png"/></Relationships>
</file>

<file path=ppt/diagrams/_rels/drawing1.xml.rels><?xml version="1.0" encoding="UTF-8" standalone="yes"?>
<Relationships xmlns="http://schemas.openxmlformats.org/package/2006/relationships"><Relationship Id="rId1" Type="http://schemas.openxmlformats.org/officeDocument/2006/relationships/image" Target="../media/image72.png"/></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FFCA9B-B2DC-4253-96E4-6235EFD8A76D}" type="doc">
      <dgm:prSet loTypeId="urn:microsoft.com/office/officeart/2005/8/layout/vList4#1" loCatId="list" qsTypeId="urn:microsoft.com/office/officeart/2005/8/quickstyle/3d1" qsCatId="3D" csTypeId="urn:microsoft.com/office/officeart/2005/8/colors/accent3_1" csCatId="accent3" phldr="1"/>
      <dgm:spPr/>
      <dgm:t>
        <a:bodyPr/>
        <a:lstStyle/>
        <a:p>
          <a:endParaRPr lang="en-US"/>
        </a:p>
      </dgm:t>
    </dgm:pt>
    <dgm:pt modelId="{C8BE7BBB-DE76-4D08-B388-85053E8D69BE}">
      <dgm:prSet/>
      <dgm:spPr/>
      <dgm:t>
        <a:bodyPr/>
        <a:lstStyle/>
        <a:p>
          <a:pPr rtl="0"/>
          <a:r>
            <a:rPr lang="en-US" dirty="0"/>
            <a:t>Available HTML Helpers</a:t>
          </a:r>
        </a:p>
      </dgm:t>
    </dgm:pt>
    <dgm:pt modelId="{76A7643D-BF09-4673-BEC7-F6C2F0030B57}" type="parTrans" cxnId="{F00AD606-0BE1-414F-A7EF-2E55101088CC}">
      <dgm:prSet/>
      <dgm:spPr/>
      <dgm:t>
        <a:bodyPr/>
        <a:lstStyle/>
        <a:p>
          <a:endParaRPr lang="en-US"/>
        </a:p>
      </dgm:t>
    </dgm:pt>
    <dgm:pt modelId="{E2347BDE-8681-4853-BD2B-27847851A7CC}" type="sibTrans" cxnId="{F00AD606-0BE1-414F-A7EF-2E55101088CC}">
      <dgm:prSet/>
      <dgm:spPr/>
      <dgm:t>
        <a:bodyPr/>
        <a:lstStyle/>
        <a:p>
          <a:endParaRPr lang="en-US"/>
        </a:p>
      </dgm:t>
    </dgm:pt>
    <dgm:pt modelId="{B942AFE9-F1D0-4299-B9D2-52AA3014D4B9}">
      <dgm:prSet/>
      <dgm:spPr/>
      <dgm:t>
        <a:bodyPr/>
        <a:lstStyle/>
        <a:p>
          <a:pPr rtl="0"/>
          <a:r>
            <a:rPr lang="en-US" dirty="0"/>
            <a:t>ActionLink 		: Links to an action method. </a:t>
          </a:r>
        </a:p>
      </dgm:t>
    </dgm:pt>
    <dgm:pt modelId="{40163E05-A716-49AB-A66A-54ECCF0E4F32}" type="parTrans" cxnId="{66E1A53E-6235-48A8-A4ED-876F04A30B5E}">
      <dgm:prSet/>
      <dgm:spPr/>
      <dgm:t>
        <a:bodyPr/>
        <a:lstStyle/>
        <a:p>
          <a:endParaRPr lang="en-US"/>
        </a:p>
      </dgm:t>
    </dgm:pt>
    <dgm:pt modelId="{4C16B36F-A541-46B3-91BE-BDD50F89D080}" type="sibTrans" cxnId="{66E1A53E-6235-48A8-A4ED-876F04A30B5E}">
      <dgm:prSet/>
      <dgm:spPr/>
      <dgm:t>
        <a:bodyPr/>
        <a:lstStyle/>
        <a:p>
          <a:endParaRPr lang="en-US"/>
        </a:p>
      </dgm:t>
    </dgm:pt>
    <dgm:pt modelId="{BB6E5371-D104-4A7F-B3AD-8F152735CA0D}">
      <dgm:prSet/>
      <dgm:spPr/>
      <dgm:t>
        <a:bodyPr/>
        <a:lstStyle/>
        <a:p>
          <a:pPr rtl="0"/>
          <a:r>
            <a:rPr lang="en-US" dirty="0"/>
            <a:t>BeginForm  		: Marks the start of a form and links to 				the action method that renders the form. </a:t>
          </a:r>
        </a:p>
      </dgm:t>
    </dgm:pt>
    <dgm:pt modelId="{9B661FFC-D886-4F95-8B88-66A21B2728BB}" type="parTrans" cxnId="{DBBEAE94-ED6C-4A5D-831D-2272A8952BF0}">
      <dgm:prSet/>
      <dgm:spPr/>
      <dgm:t>
        <a:bodyPr/>
        <a:lstStyle/>
        <a:p>
          <a:endParaRPr lang="en-US"/>
        </a:p>
      </dgm:t>
    </dgm:pt>
    <dgm:pt modelId="{94393A10-FAC1-414A-ABF9-72A842980FBD}" type="sibTrans" cxnId="{DBBEAE94-ED6C-4A5D-831D-2272A8952BF0}">
      <dgm:prSet/>
      <dgm:spPr/>
      <dgm:t>
        <a:bodyPr/>
        <a:lstStyle/>
        <a:p>
          <a:endParaRPr lang="en-US"/>
        </a:p>
      </dgm:t>
    </dgm:pt>
    <dgm:pt modelId="{F8FC103A-9633-4DE9-856B-DBBEFC6AD25F}">
      <dgm:prSet/>
      <dgm:spPr/>
      <dgm:t>
        <a:bodyPr/>
        <a:lstStyle/>
        <a:p>
          <a:pPr rtl="0"/>
          <a:r>
            <a:rPr lang="en-US" dirty="0"/>
            <a:t>CheckBox  		:Renders a check box. </a:t>
          </a:r>
        </a:p>
      </dgm:t>
    </dgm:pt>
    <dgm:pt modelId="{CC621B8C-C45C-4C16-B391-517C0C3AFE25}" type="parTrans" cxnId="{E759F077-4B78-4CAB-A68E-6A3D7B9A9251}">
      <dgm:prSet/>
      <dgm:spPr/>
      <dgm:t>
        <a:bodyPr/>
        <a:lstStyle/>
        <a:p>
          <a:endParaRPr lang="en-US"/>
        </a:p>
      </dgm:t>
    </dgm:pt>
    <dgm:pt modelId="{8E22F035-BBF5-4A9E-955E-47CE8B9435FB}" type="sibTrans" cxnId="{E759F077-4B78-4CAB-A68E-6A3D7B9A9251}">
      <dgm:prSet/>
      <dgm:spPr/>
      <dgm:t>
        <a:bodyPr/>
        <a:lstStyle/>
        <a:p>
          <a:endParaRPr lang="en-US"/>
        </a:p>
      </dgm:t>
    </dgm:pt>
    <dgm:pt modelId="{7050E0E7-6E94-4BB3-9D33-B4FC1AE62482}">
      <dgm:prSet/>
      <dgm:spPr/>
      <dgm:t>
        <a:bodyPr/>
        <a:lstStyle/>
        <a:p>
          <a:pPr rtl="0"/>
          <a:r>
            <a:rPr lang="en-US" dirty="0"/>
            <a:t>DropDownList  	:Renders a drop-down list. </a:t>
          </a:r>
        </a:p>
      </dgm:t>
    </dgm:pt>
    <dgm:pt modelId="{68CCDAEF-C432-43B7-9E1B-83286D1D50EA}" type="parTrans" cxnId="{B26E2D3B-B552-49E2-9949-97F1E2335C38}">
      <dgm:prSet/>
      <dgm:spPr/>
      <dgm:t>
        <a:bodyPr/>
        <a:lstStyle/>
        <a:p>
          <a:endParaRPr lang="en-US"/>
        </a:p>
      </dgm:t>
    </dgm:pt>
    <dgm:pt modelId="{A09A3046-E961-4C4B-963D-8FDBEDFAB7BE}" type="sibTrans" cxnId="{B26E2D3B-B552-49E2-9949-97F1E2335C38}">
      <dgm:prSet/>
      <dgm:spPr/>
      <dgm:t>
        <a:bodyPr/>
        <a:lstStyle/>
        <a:p>
          <a:endParaRPr lang="en-US"/>
        </a:p>
      </dgm:t>
    </dgm:pt>
    <dgm:pt modelId="{E4E20E39-4D21-432C-B08C-DBED1F9EEE71}">
      <dgm:prSet/>
      <dgm:spPr/>
      <dgm:t>
        <a:bodyPr/>
        <a:lstStyle/>
        <a:p>
          <a:pPr rtl="0"/>
          <a:r>
            <a:rPr lang="en-US" dirty="0"/>
            <a:t>Hidden 		:Embeds information in the form that is 				not rendered for the user to see. </a:t>
          </a:r>
        </a:p>
      </dgm:t>
    </dgm:pt>
    <dgm:pt modelId="{9251A17D-EFB2-4032-9386-7E98A3193F26}" type="parTrans" cxnId="{70E8E1B6-ADA8-47F2-A9E4-7E4BEDC8605E}">
      <dgm:prSet/>
      <dgm:spPr/>
      <dgm:t>
        <a:bodyPr/>
        <a:lstStyle/>
        <a:p>
          <a:endParaRPr lang="en-US"/>
        </a:p>
      </dgm:t>
    </dgm:pt>
    <dgm:pt modelId="{8C3F5F5D-E0F2-4358-A31E-B07B329AC0E7}" type="sibTrans" cxnId="{70E8E1B6-ADA8-47F2-A9E4-7E4BEDC8605E}">
      <dgm:prSet/>
      <dgm:spPr/>
      <dgm:t>
        <a:bodyPr/>
        <a:lstStyle/>
        <a:p>
          <a:endParaRPr lang="en-US"/>
        </a:p>
      </dgm:t>
    </dgm:pt>
    <dgm:pt modelId="{D1834129-F818-4078-BB2D-B66483E0FB23}">
      <dgm:prSet/>
      <dgm:spPr/>
      <dgm:t>
        <a:bodyPr/>
        <a:lstStyle/>
        <a:p>
          <a:pPr rtl="0"/>
          <a:r>
            <a:rPr lang="en-US" dirty="0"/>
            <a:t>ListBox 		:Renders a list box. </a:t>
          </a:r>
        </a:p>
      </dgm:t>
    </dgm:pt>
    <dgm:pt modelId="{741364D3-7EB4-450E-A3DA-D5B94657350D}" type="parTrans" cxnId="{56CB50ED-47BF-4428-9F92-FFF62D1FB8E3}">
      <dgm:prSet/>
      <dgm:spPr/>
      <dgm:t>
        <a:bodyPr/>
        <a:lstStyle/>
        <a:p>
          <a:endParaRPr lang="en-US"/>
        </a:p>
      </dgm:t>
    </dgm:pt>
    <dgm:pt modelId="{5ED6A3B2-577D-43DE-AAE0-4EC291BAD9EA}" type="sibTrans" cxnId="{56CB50ED-47BF-4428-9F92-FFF62D1FB8E3}">
      <dgm:prSet/>
      <dgm:spPr/>
      <dgm:t>
        <a:bodyPr/>
        <a:lstStyle/>
        <a:p>
          <a:endParaRPr lang="en-US"/>
        </a:p>
      </dgm:t>
    </dgm:pt>
    <dgm:pt modelId="{16F6CB7D-4A69-4BDA-B4CE-02A12C9402C0}">
      <dgm:prSet/>
      <dgm:spPr/>
      <dgm:t>
        <a:bodyPr/>
        <a:lstStyle/>
        <a:p>
          <a:pPr rtl="0"/>
          <a:r>
            <a:rPr lang="en-US" dirty="0"/>
            <a:t>Password 		:Renders a text box for entering a password. </a:t>
          </a:r>
        </a:p>
      </dgm:t>
    </dgm:pt>
    <dgm:pt modelId="{516509FB-AD24-48F8-B70B-9840455C77F5}" type="parTrans" cxnId="{FF917D2C-19E3-42CA-83AF-ECA00FF8693B}">
      <dgm:prSet/>
      <dgm:spPr/>
      <dgm:t>
        <a:bodyPr/>
        <a:lstStyle/>
        <a:p>
          <a:endParaRPr lang="en-US"/>
        </a:p>
      </dgm:t>
    </dgm:pt>
    <dgm:pt modelId="{7ACFA190-F05D-41F5-B143-552606BFA1CF}" type="sibTrans" cxnId="{FF917D2C-19E3-42CA-83AF-ECA00FF8693B}">
      <dgm:prSet/>
      <dgm:spPr/>
      <dgm:t>
        <a:bodyPr/>
        <a:lstStyle/>
        <a:p>
          <a:endParaRPr lang="en-US"/>
        </a:p>
      </dgm:t>
    </dgm:pt>
    <dgm:pt modelId="{CF9267B8-3D82-479B-8EFA-C1DB2E47A03A}">
      <dgm:prSet/>
      <dgm:spPr/>
      <dgm:t>
        <a:bodyPr/>
        <a:lstStyle/>
        <a:p>
          <a:pPr rtl="0"/>
          <a:r>
            <a:rPr lang="en-US" dirty="0"/>
            <a:t>RadioButton  	:Renders a radio button. </a:t>
          </a:r>
        </a:p>
      </dgm:t>
    </dgm:pt>
    <dgm:pt modelId="{75B92423-B67E-45B3-B7E2-557BAF3A43E3}" type="parTrans" cxnId="{99F0DF4D-92B8-41F3-A093-194C2A726A75}">
      <dgm:prSet/>
      <dgm:spPr/>
      <dgm:t>
        <a:bodyPr/>
        <a:lstStyle/>
        <a:p>
          <a:endParaRPr lang="en-US"/>
        </a:p>
      </dgm:t>
    </dgm:pt>
    <dgm:pt modelId="{1D3DF15E-979C-419E-841C-2C842C99EBC4}" type="sibTrans" cxnId="{99F0DF4D-92B8-41F3-A093-194C2A726A75}">
      <dgm:prSet/>
      <dgm:spPr/>
      <dgm:t>
        <a:bodyPr/>
        <a:lstStyle/>
        <a:p>
          <a:endParaRPr lang="en-US"/>
        </a:p>
      </dgm:t>
    </dgm:pt>
    <dgm:pt modelId="{835A82C5-433F-44BC-B5C3-5EB8BE7E002B}">
      <dgm:prSet/>
      <dgm:spPr/>
      <dgm:t>
        <a:bodyPr/>
        <a:lstStyle/>
        <a:p>
          <a:pPr rtl="0"/>
          <a:r>
            <a:rPr lang="en-US" dirty="0"/>
            <a:t>TextArea		:Renders a text area (multi-line text box). </a:t>
          </a:r>
        </a:p>
      </dgm:t>
    </dgm:pt>
    <dgm:pt modelId="{C9ED6189-D63B-460A-BE48-49B5F5757E06}" type="parTrans" cxnId="{E0AE96DA-3320-47E2-8B70-6EAC9C502B69}">
      <dgm:prSet/>
      <dgm:spPr/>
      <dgm:t>
        <a:bodyPr/>
        <a:lstStyle/>
        <a:p>
          <a:endParaRPr lang="en-US"/>
        </a:p>
      </dgm:t>
    </dgm:pt>
    <dgm:pt modelId="{777E639E-A736-467F-87FC-2124D886B7CF}" type="sibTrans" cxnId="{E0AE96DA-3320-47E2-8B70-6EAC9C502B69}">
      <dgm:prSet/>
      <dgm:spPr/>
      <dgm:t>
        <a:bodyPr/>
        <a:lstStyle/>
        <a:p>
          <a:endParaRPr lang="en-US"/>
        </a:p>
      </dgm:t>
    </dgm:pt>
    <dgm:pt modelId="{12050328-0702-4DA4-A0E2-EFDD15AFE8E1}">
      <dgm:prSet/>
      <dgm:spPr/>
      <dgm:t>
        <a:bodyPr/>
        <a:lstStyle/>
        <a:p>
          <a:pPr rtl="0"/>
          <a:r>
            <a:rPr lang="en-US" dirty="0"/>
            <a:t>TextBox 		:Renders a text box. </a:t>
          </a:r>
        </a:p>
      </dgm:t>
    </dgm:pt>
    <dgm:pt modelId="{EB1578E0-FECB-4BED-AC73-232386B944D3}" type="parTrans" cxnId="{56A5F641-7F93-4F07-9090-52BB3DEB6B24}">
      <dgm:prSet/>
      <dgm:spPr/>
      <dgm:t>
        <a:bodyPr/>
        <a:lstStyle/>
        <a:p>
          <a:endParaRPr lang="en-US"/>
        </a:p>
      </dgm:t>
    </dgm:pt>
    <dgm:pt modelId="{779750CB-47E7-48D7-B5CD-69FE20164CB0}" type="sibTrans" cxnId="{56A5F641-7F93-4F07-9090-52BB3DEB6B24}">
      <dgm:prSet/>
      <dgm:spPr/>
      <dgm:t>
        <a:bodyPr/>
        <a:lstStyle/>
        <a:p>
          <a:endParaRPr lang="en-US"/>
        </a:p>
      </dgm:t>
    </dgm:pt>
    <dgm:pt modelId="{36ABD900-B703-4AEF-9E47-A4C42592A5FA}">
      <dgm:prSet/>
      <dgm:spPr/>
      <dgm:t>
        <a:bodyPr/>
        <a:lstStyle/>
        <a:p>
          <a:pPr rtl="0"/>
          <a:endParaRPr lang="en-US" dirty="0"/>
        </a:p>
      </dgm:t>
    </dgm:pt>
    <dgm:pt modelId="{BDEC9655-DB97-4205-9A5D-944631685F8E}" type="parTrans" cxnId="{7A67D6F1-A405-49B7-8D46-687DAE891807}">
      <dgm:prSet/>
      <dgm:spPr/>
      <dgm:t>
        <a:bodyPr/>
        <a:lstStyle/>
        <a:p>
          <a:endParaRPr lang="en-US"/>
        </a:p>
      </dgm:t>
    </dgm:pt>
    <dgm:pt modelId="{5983C2E0-8451-474D-90C7-CE33877DB070}" type="sibTrans" cxnId="{7A67D6F1-A405-49B7-8D46-687DAE891807}">
      <dgm:prSet/>
      <dgm:spPr/>
      <dgm:t>
        <a:bodyPr/>
        <a:lstStyle/>
        <a:p>
          <a:endParaRPr lang="en-US"/>
        </a:p>
      </dgm:t>
    </dgm:pt>
    <dgm:pt modelId="{8E543E7D-FBEF-4CDB-94FC-7C07741A0CD2}">
      <dgm:prSet/>
      <dgm:spPr/>
      <dgm:t>
        <a:bodyPr/>
        <a:lstStyle/>
        <a:p>
          <a:pPr rtl="0"/>
          <a:endParaRPr lang="en-US" dirty="0"/>
        </a:p>
      </dgm:t>
    </dgm:pt>
    <dgm:pt modelId="{1086D034-643C-4F4C-A322-77EFF0BE215F}" type="parTrans" cxnId="{856D1D47-73F2-4514-AEE1-F7AD631D9E7D}">
      <dgm:prSet/>
      <dgm:spPr/>
      <dgm:t>
        <a:bodyPr/>
        <a:lstStyle/>
        <a:p>
          <a:endParaRPr lang="en-US"/>
        </a:p>
      </dgm:t>
    </dgm:pt>
    <dgm:pt modelId="{F05CCA67-0C54-4AF5-AF94-7E13544B79DF}" type="sibTrans" cxnId="{856D1D47-73F2-4514-AEE1-F7AD631D9E7D}">
      <dgm:prSet/>
      <dgm:spPr/>
      <dgm:t>
        <a:bodyPr/>
        <a:lstStyle/>
        <a:p>
          <a:endParaRPr lang="en-US"/>
        </a:p>
      </dgm:t>
    </dgm:pt>
    <dgm:pt modelId="{CC5E400C-7516-4543-9903-C7135326C634}">
      <dgm:prSet/>
      <dgm:spPr/>
      <dgm:t>
        <a:bodyPr/>
        <a:lstStyle/>
        <a:p>
          <a:pPr rtl="0"/>
          <a:endParaRPr lang="en-US" dirty="0"/>
        </a:p>
      </dgm:t>
    </dgm:pt>
    <dgm:pt modelId="{3ABAEA71-CE72-4F09-821E-E1C6D36B4BB1}" type="parTrans" cxnId="{FF5D4B1F-49B5-42C1-A163-CB3C806DCAD5}">
      <dgm:prSet/>
      <dgm:spPr/>
      <dgm:t>
        <a:bodyPr/>
        <a:lstStyle/>
        <a:p>
          <a:endParaRPr lang="en-US"/>
        </a:p>
      </dgm:t>
    </dgm:pt>
    <dgm:pt modelId="{0908539D-311C-4ACC-81B9-4F6A56720D8B}" type="sibTrans" cxnId="{FF5D4B1F-49B5-42C1-A163-CB3C806DCAD5}">
      <dgm:prSet/>
      <dgm:spPr/>
      <dgm:t>
        <a:bodyPr/>
        <a:lstStyle/>
        <a:p>
          <a:endParaRPr lang="en-US"/>
        </a:p>
      </dgm:t>
    </dgm:pt>
    <dgm:pt modelId="{370F5D1C-C513-4375-895C-EEABC377A7ED}" type="pres">
      <dgm:prSet presAssocID="{E8FFCA9B-B2DC-4253-96E4-6235EFD8A76D}" presName="linear" presStyleCnt="0">
        <dgm:presLayoutVars>
          <dgm:dir/>
          <dgm:resizeHandles val="exact"/>
        </dgm:presLayoutVars>
      </dgm:prSet>
      <dgm:spPr/>
    </dgm:pt>
    <dgm:pt modelId="{B669BCD2-0E31-4A92-94AB-16C5C0A27098}" type="pres">
      <dgm:prSet presAssocID="{C8BE7BBB-DE76-4D08-B388-85053E8D69BE}" presName="comp" presStyleCnt="0"/>
      <dgm:spPr/>
    </dgm:pt>
    <dgm:pt modelId="{85A59794-0A9E-4AAB-ABC3-AD0CB3B5166F}" type="pres">
      <dgm:prSet presAssocID="{C8BE7BBB-DE76-4D08-B388-85053E8D69BE}" presName="box" presStyleLbl="node1" presStyleIdx="0" presStyleCnt="1" custLinFactNeighborY="-1989"/>
      <dgm:spPr/>
    </dgm:pt>
    <dgm:pt modelId="{8BE17AF0-1B8A-4679-BB57-C2C90810DA87}" type="pres">
      <dgm:prSet presAssocID="{C8BE7BBB-DE76-4D08-B388-85053E8D69BE}" presName="img" presStyleLbl="fgImgPlace1" presStyleIdx="0" presStyleCnt="1" custAng="0" custScaleX="98304" custScaleY="113637" custLinFactNeighborX="-16102" custLinFactNeighborY="0"/>
      <dgm:spPr>
        <a:blipFill rotWithShape="0">
          <a:blip xmlns:r="http://schemas.openxmlformats.org/officeDocument/2006/relationships" r:embed="rId1">
            <a:duotone>
              <a:schemeClr val="accent1">
                <a:shade val="45000"/>
                <a:satMod val="135000"/>
              </a:schemeClr>
              <a:prstClr val="white"/>
            </a:duotone>
          </a:blip>
          <a:stretch>
            <a:fillRect/>
          </a:stretch>
        </a:blipFill>
      </dgm:spPr>
    </dgm:pt>
    <dgm:pt modelId="{7AC07CB8-FD02-4C03-8DF8-85376EC7B7EE}" type="pres">
      <dgm:prSet presAssocID="{C8BE7BBB-DE76-4D08-B388-85053E8D69BE}" presName="text" presStyleLbl="node1" presStyleIdx="0" presStyleCnt="1">
        <dgm:presLayoutVars>
          <dgm:bulletEnabled val="1"/>
        </dgm:presLayoutVars>
      </dgm:prSet>
      <dgm:spPr/>
    </dgm:pt>
  </dgm:ptLst>
  <dgm:cxnLst>
    <dgm:cxn modelId="{DC43C706-17F6-48D4-8470-2C60C347DC7D}" type="presOf" srcId="{16F6CB7D-4A69-4BDA-B4CE-02A12C9402C0}" destId="{7AC07CB8-FD02-4C03-8DF8-85376EC7B7EE}" srcOrd="1" destOrd="9" presId="urn:microsoft.com/office/officeart/2005/8/layout/vList4#1"/>
    <dgm:cxn modelId="{F00AD606-0BE1-414F-A7EF-2E55101088CC}" srcId="{E8FFCA9B-B2DC-4253-96E4-6235EFD8A76D}" destId="{C8BE7BBB-DE76-4D08-B388-85053E8D69BE}" srcOrd="0" destOrd="0" parTransId="{76A7643D-BF09-4673-BEC7-F6C2F0030B57}" sibTransId="{E2347BDE-8681-4853-BD2B-27847851A7CC}"/>
    <dgm:cxn modelId="{9731600A-C888-47E2-8452-8C25C0785787}" type="presOf" srcId="{CC5E400C-7516-4543-9903-C7135326C634}" destId="{85A59794-0A9E-4AAB-ABC3-AD0CB3B5166F}" srcOrd="0" destOrd="4" presId="urn:microsoft.com/office/officeart/2005/8/layout/vList4#1"/>
    <dgm:cxn modelId="{67888313-5F5F-4C70-87A9-AFE890DE1F7D}" type="presOf" srcId="{16F6CB7D-4A69-4BDA-B4CE-02A12C9402C0}" destId="{85A59794-0A9E-4AAB-ABC3-AD0CB3B5166F}" srcOrd="0" destOrd="9" presId="urn:microsoft.com/office/officeart/2005/8/layout/vList4#1"/>
    <dgm:cxn modelId="{FF5D4B1F-49B5-42C1-A163-CB3C806DCAD5}" srcId="{C8BE7BBB-DE76-4D08-B388-85053E8D69BE}" destId="{CC5E400C-7516-4543-9903-C7135326C634}" srcOrd="3" destOrd="0" parTransId="{3ABAEA71-CE72-4F09-821E-E1C6D36B4BB1}" sibTransId="{0908539D-311C-4ACC-81B9-4F6A56720D8B}"/>
    <dgm:cxn modelId="{3C454921-8F20-49CE-9C29-150DF0CE0D02}" type="presOf" srcId="{835A82C5-433F-44BC-B5C3-5EB8BE7E002B}" destId="{7AC07CB8-FD02-4C03-8DF8-85376EC7B7EE}" srcOrd="1" destOrd="11" presId="urn:microsoft.com/office/officeart/2005/8/layout/vList4#1"/>
    <dgm:cxn modelId="{A95E6A23-720C-49D0-992E-A7445EAC5979}" type="presOf" srcId="{CC5E400C-7516-4543-9903-C7135326C634}" destId="{7AC07CB8-FD02-4C03-8DF8-85376EC7B7EE}" srcOrd="1" destOrd="4" presId="urn:microsoft.com/office/officeart/2005/8/layout/vList4#1"/>
    <dgm:cxn modelId="{FF917D2C-19E3-42CA-83AF-ECA00FF8693B}" srcId="{C8BE7BBB-DE76-4D08-B388-85053E8D69BE}" destId="{16F6CB7D-4A69-4BDA-B4CE-02A12C9402C0}" srcOrd="8" destOrd="0" parTransId="{516509FB-AD24-48F8-B70B-9840455C77F5}" sibTransId="{7ACFA190-F05D-41F5-B143-552606BFA1CF}"/>
    <dgm:cxn modelId="{9B20ED38-C051-47F3-8E9D-C976418CCA1A}" type="presOf" srcId="{12050328-0702-4DA4-A0E2-EFDD15AFE8E1}" destId="{85A59794-0A9E-4AAB-ABC3-AD0CB3B5166F}" srcOrd="0" destOrd="12" presId="urn:microsoft.com/office/officeart/2005/8/layout/vList4#1"/>
    <dgm:cxn modelId="{FD76383A-8DE9-4885-881D-AEB98AF21648}" type="presOf" srcId="{7050E0E7-6E94-4BB3-9D33-B4FC1AE62482}" destId="{85A59794-0A9E-4AAB-ABC3-AD0CB3B5166F}" srcOrd="0" destOrd="6" presId="urn:microsoft.com/office/officeart/2005/8/layout/vList4#1"/>
    <dgm:cxn modelId="{B26E2D3B-B552-49E2-9949-97F1E2335C38}" srcId="{C8BE7BBB-DE76-4D08-B388-85053E8D69BE}" destId="{7050E0E7-6E94-4BB3-9D33-B4FC1AE62482}" srcOrd="5" destOrd="0" parTransId="{68CCDAEF-C432-43B7-9E1B-83286D1D50EA}" sibTransId="{A09A3046-E961-4C4B-963D-8FDBEDFAB7BE}"/>
    <dgm:cxn modelId="{66E1A53E-6235-48A8-A4ED-876F04A30B5E}" srcId="{C8BE7BBB-DE76-4D08-B388-85053E8D69BE}" destId="{B942AFE9-F1D0-4299-B9D2-52AA3014D4B9}" srcOrd="0" destOrd="0" parTransId="{40163E05-A716-49AB-A66A-54ECCF0E4F32}" sibTransId="{4C16B36F-A541-46B3-91BE-BDD50F89D080}"/>
    <dgm:cxn modelId="{F51AFD5C-BCB3-4ACC-B104-926CF785C563}" type="presOf" srcId="{F8FC103A-9633-4DE9-856B-DBBEFC6AD25F}" destId="{85A59794-0A9E-4AAB-ABC3-AD0CB3B5166F}" srcOrd="0" destOrd="5" presId="urn:microsoft.com/office/officeart/2005/8/layout/vList4#1"/>
    <dgm:cxn modelId="{4BEE6941-C813-424F-BCEC-2893E66A10CE}" type="presOf" srcId="{12050328-0702-4DA4-A0E2-EFDD15AFE8E1}" destId="{7AC07CB8-FD02-4C03-8DF8-85376EC7B7EE}" srcOrd="1" destOrd="12" presId="urn:microsoft.com/office/officeart/2005/8/layout/vList4#1"/>
    <dgm:cxn modelId="{56A5F641-7F93-4F07-9090-52BB3DEB6B24}" srcId="{C8BE7BBB-DE76-4D08-B388-85053E8D69BE}" destId="{12050328-0702-4DA4-A0E2-EFDD15AFE8E1}" srcOrd="11" destOrd="0" parTransId="{EB1578E0-FECB-4BED-AC73-232386B944D3}" sibTransId="{779750CB-47E7-48D7-B5CD-69FE20164CB0}"/>
    <dgm:cxn modelId="{E0328844-808D-4FC6-A110-B8FE5CF8BE15}" type="presOf" srcId="{C8BE7BBB-DE76-4D08-B388-85053E8D69BE}" destId="{7AC07CB8-FD02-4C03-8DF8-85376EC7B7EE}" srcOrd="1" destOrd="0" presId="urn:microsoft.com/office/officeart/2005/8/layout/vList4#1"/>
    <dgm:cxn modelId="{856D1D47-73F2-4514-AEE1-F7AD631D9E7D}" srcId="{C8BE7BBB-DE76-4D08-B388-85053E8D69BE}" destId="{8E543E7D-FBEF-4CDB-94FC-7C07741A0CD2}" srcOrd="1" destOrd="0" parTransId="{1086D034-643C-4F4C-A322-77EFF0BE215F}" sibTransId="{F05CCA67-0C54-4AF5-AF94-7E13544B79DF}"/>
    <dgm:cxn modelId="{99F0DF4D-92B8-41F3-A093-194C2A726A75}" srcId="{C8BE7BBB-DE76-4D08-B388-85053E8D69BE}" destId="{CF9267B8-3D82-479B-8EFA-C1DB2E47A03A}" srcOrd="9" destOrd="0" parTransId="{75B92423-B67E-45B3-B7E2-557BAF3A43E3}" sibTransId="{1D3DF15E-979C-419E-841C-2C842C99EBC4}"/>
    <dgm:cxn modelId="{E759F077-4B78-4CAB-A68E-6A3D7B9A9251}" srcId="{C8BE7BBB-DE76-4D08-B388-85053E8D69BE}" destId="{F8FC103A-9633-4DE9-856B-DBBEFC6AD25F}" srcOrd="4" destOrd="0" parTransId="{CC621B8C-C45C-4C16-B391-517C0C3AFE25}" sibTransId="{8E22F035-BBF5-4A9E-955E-47CE8B9435FB}"/>
    <dgm:cxn modelId="{3A930E59-6AEF-4111-B5DD-42EBC0AEF147}" type="presOf" srcId="{8E543E7D-FBEF-4CDB-94FC-7C07741A0CD2}" destId="{7AC07CB8-FD02-4C03-8DF8-85376EC7B7EE}" srcOrd="1" destOrd="2" presId="urn:microsoft.com/office/officeart/2005/8/layout/vList4#1"/>
    <dgm:cxn modelId="{C966155A-B367-4204-9DA7-9B11F858A58D}" type="presOf" srcId="{D1834129-F818-4078-BB2D-B66483E0FB23}" destId="{85A59794-0A9E-4AAB-ABC3-AD0CB3B5166F}" srcOrd="0" destOrd="8" presId="urn:microsoft.com/office/officeart/2005/8/layout/vList4#1"/>
    <dgm:cxn modelId="{2375557C-1F58-40D4-BE58-D98491BE6DBE}" type="presOf" srcId="{36ABD900-B703-4AEF-9E47-A4C42592A5FA}" destId="{7AC07CB8-FD02-4C03-8DF8-85376EC7B7EE}" srcOrd="1" destOrd="13" presId="urn:microsoft.com/office/officeart/2005/8/layout/vList4#1"/>
    <dgm:cxn modelId="{4DAB947D-63AA-4A99-AD55-8D91EE220ACE}" type="presOf" srcId="{CF9267B8-3D82-479B-8EFA-C1DB2E47A03A}" destId="{85A59794-0A9E-4AAB-ABC3-AD0CB3B5166F}" srcOrd="0" destOrd="10" presId="urn:microsoft.com/office/officeart/2005/8/layout/vList4#1"/>
    <dgm:cxn modelId="{9E0EFF85-C21C-41F5-B5B6-15BAE455B3E1}" type="presOf" srcId="{C8BE7BBB-DE76-4D08-B388-85053E8D69BE}" destId="{85A59794-0A9E-4AAB-ABC3-AD0CB3B5166F}" srcOrd="0" destOrd="0" presId="urn:microsoft.com/office/officeart/2005/8/layout/vList4#1"/>
    <dgm:cxn modelId="{DBBEAE94-ED6C-4A5D-831D-2272A8952BF0}" srcId="{C8BE7BBB-DE76-4D08-B388-85053E8D69BE}" destId="{BB6E5371-D104-4A7F-B3AD-8F152735CA0D}" srcOrd="2" destOrd="0" parTransId="{9B661FFC-D886-4F95-8B88-66A21B2728BB}" sibTransId="{94393A10-FAC1-414A-ABF9-72A842980FBD}"/>
    <dgm:cxn modelId="{24CD9D99-C84D-40C2-B120-EBCC01F8B2F6}" type="presOf" srcId="{CF9267B8-3D82-479B-8EFA-C1DB2E47A03A}" destId="{7AC07CB8-FD02-4C03-8DF8-85376EC7B7EE}" srcOrd="1" destOrd="10" presId="urn:microsoft.com/office/officeart/2005/8/layout/vList4#1"/>
    <dgm:cxn modelId="{5E618D9F-7222-4A3C-B285-7FC238EC6A94}" type="presOf" srcId="{36ABD900-B703-4AEF-9E47-A4C42592A5FA}" destId="{85A59794-0A9E-4AAB-ABC3-AD0CB3B5166F}" srcOrd="0" destOrd="13" presId="urn:microsoft.com/office/officeart/2005/8/layout/vList4#1"/>
    <dgm:cxn modelId="{8DACC8A6-2387-4A45-AC63-C87241E418A0}" type="presOf" srcId="{BB6E5371-D104-4A7F-B3AD-8F152735CA0D}" destId="{85A59794-0A9E-4AAB-ABC3-AD0CB3B5166F}" srcOrd="0" destOrd="3" presId="urn:microsoft.com/office/officeart/2005/8/layout/vList4#1"/>
    <dgm:cxn modelId="{B1856CAA-85EA-43DC-BF79-518C11EE28E1}" type="presOf" srcId="{B942AFE9-F1D0-4299-B9D2-52AA3014D4B9}" destId="{7AC07CB8-FD02-4C03-8DF8-85376EC7B7EE}" srcOrd="1" destOrd="1" presId="urn:microsoft.com/office/officeart/2005/8/layout/vList4#1"/>
    <dgm:cxn modelId="{B4043AAB-5C5C-4E0E-A5DA-21AA6E3D7E09}" type="presOf" srcId="{E4E20E39-4D21-432C-B08C-DBED1F9EEE71}" destId="{7AC07CB8-FD02-4C03-8DF8-85376EC7B7EE}" srcOrd="1" destOrd="7" presId="urn:microsoft.com/office/officeart/2005/8/layout/vList4#1"/>
    <dgm:cxn modelId="{8D328BB2-DB3B-4A8F-8934-75259513D105}" type="presOf" srcId="{B942AFE9-F1D0-4299-B9D2-52AA3014D4B9}" destId="{85A59794-0A9E-4AAB-ABC3-AD0CB3B5166F}" srcOrd="0" destOrd="1" presId="urn:microsoft.com/office/officeart/2005/8/layout/vList4#1"/>
    <dgm:cxn modelId="{70E8E1B6-ADA8-47F2-A9E4-7E4BEDC8605E}" srcId="{C8BE7BBB-DE76-4D08-B388-85053E8D69BE}" destId="{E4E20E39-4D21-432C-B08C-DBED1F9EEE71}" srcOrd="6" destOrd="0" parTransId="{9251A17D-EFB2-4032-9386-7E98A3193F26}" sibTransId="{8C3F5F5D-E0F2-4358-A31E-B07B329AC0E7}"/>
    <dgm:cxn modelId="{3567CDB8-5DE5-46EB-B874-6B6B7B8A21B0}" type="presOf" srcId="{8E543E7D-FBEF-4CDB-94FC-7C07741A0CD2}" destId="{85A59794-0A9E-4AAB-ABC3-AD0CB3B5166F}" srcOrd="0" destOrd="2" presId="urn:microsoft.com/office/officeart/2005/8/layout/vList4#1"/>
    <dgm:cxn modelId="{944D65BA-4639-467E-9AD1-8F4D7FB4C3B0}" type="presOf" srcId="{E4E20E39-4D21-432C-B08C-DBED1F9EEE71}" destId="{85A59794-0A9E-4AAB-ABC3-AD0CB3B5166F}" srcOrd="0" destOrd="7" presId="urn:microsoft.com/office/officeart/2005/8/layout/vList4#1"/>
    <dgm:cxn modelId="{10BAC9BC-76A3-4161-8D4C-A1884A8B95E3}" type="presOf" srcId="{D1834129-F818-4078-BB2D-B66483E0FB23}" destId="{7AC07CB8-FD02-4C03-8DF8-85376EC7B7EE}" srcOrd="1" destOrd="8" presId="urn:microsoft.com/office/officeart/2005/8/layout/vList4#1"/>
    <dgm:cxn modelId="{4527CCC8-55E9-4F7A-9C12-E78518A2E023}" type="presOf" srcId="{7050E0E7-6E94-4BB3-9D33-B4FC1AE62482}" destId="{7AC07CB8-FD02-4C03-8DF8-85376EC7B7EE}" srcOrd="1" destOrd="6" presId="urn:microsoft.com/office/officeart/2005/8/layout/vList4#1"/>
    <dgm:cxn modelId="{FA51E6CE-D20F-472D-9198-38EB15041111}" type="presOf" srcId="{835A82C5-433F-44BC-B5C3-5EB8BE7E002B}" destId="{85A59794-0A9E-4AAB-ABC3-AD0CB3B5166F}" srcOrd="0" destOrd="11" presId="urn:microsoft.com/office/officeart/2005/8/layout/vList4#1"/>
    <dgm:cxn modelId="{E0AE96DA-3320-47E2-8B70-6EAC9C502B69}" srcId="{C8BE7BBB-DE76-4D08-B388-85053E8D69BE}" destId="{835A82C5-433F-44BC-B5C3-5EB8BE7E002B}" srcOrd="10" destOrd="0" parTransId="{C9ED6189-D63B-460A-BE48-49B5F5757E06}" sibTransId="{777E639E-A736-467F-87FC-2124D886B7CF}"/>
    <dgm:cxn modelId="{5BF5CEE4-7E5B-49BC-8A0C-05F32E42DD34}" type="presOf" srcId="{F8FC103A-9633-4DE9-856B-DBBEFC6AD25F}" destId="{7AC07CB8-FD02-4C03-8DF8-85376EC7B7EE}" srcOrd="1" destOrd="5" presId="urn:microsoft.com/office/officeart/2005/8/layout/vList4#1"/>
    <dgm:cxn modelId="{56CB50ED-47BF-4428-9F92-FFF62D1FB8E3}" srcId="{C8BE7BBB-DE76-4D08-B388-85053E8D69BE}" destId="{D1834129-F818-4078-BB2D-B66483E0FB23}" srcOrd="7" destOrd="0" parTransId="{741364D3-7EB4-450E-A3DA-D5B94657350D}" sibTransId="{5ED6A3B2-577D-43DE-AAE0-4EC291BAD9EA}"/>
    <dgm:cxn modelId="{7A67D6F1-A405-49B7-8D46-687DAE891807}" srcId="{C8BE7BBB-DE76-4D08-B388-85053E8D69BE}" destId="{36ABD900-B703-4AEF-9E47-A4C42592A5FA}" srcOrd="12" destOrd="0" parTransId="{BDEC9655-DB97-4205-9A5D-944631685F8E}" sibTransId="{5983C2E0-8451-474D-90C7-CE33877DB070}"/>
    <dgm:cxn modelId="{E831CAFB-07A1-4E87-A2DD-7FB3E8E6C763}" type="presOf" srcId="{BB6E5371-D104-4A7F-B3AD-8F152735CA0D}" destId="{7AC07CB8-FD02-4C03-8DF8-85376EC7B7EE}" srcOrd="1" destOrd="3" presId="urn:microsoft.com/office/officeart/2005/8/layout/vList4#1"/>
    <dgm:cxn modelId="{2C3680FC-2662-4963-9A4E-5ED7D5360E87}" type="presOf" srcId="{E8FFCA9B-B2DC-4253-96E4-6235EFD8A76D}" destId="{370F5D1C-C513-4375-895C-EEABC377A7ED}" srcOrd="0" destOrd="0" presId="urn:microsoft.com/office/officeart/2005/8/layout/vList4#1"/>
    <dgm:cxn modelId="{D2710279-49F6-449D-8BFF-6389EE3ECE9E}" type="presParOf" srcId="{370F5D1C-C513-4375-895C-EEABC377A7ED}" destId="{B669BCD2-0E31-4A92-94AB-16C5C0A27098}" srcOrd="0" destOrd="0" presId="urn:microsoft.com/office/officeart/2005/8/layout/vList4#1"/>
    <dgm:cxn modelId="{B576EC71-0395-46AC-8666-48FA180626F1}" type="presParOf" srcId="{B669BCD2-0E31-4A92-94AB-16C5C0A27098}" destId="{85A59794-0A9E-4AAB-ABC3-AD0CB3B5166F}" srcOrd="0" destOrd="0" presId="urn:microsoft.com/office/officeart/2005/8/layout/vList4#1"/>
    <dgm:cxn modelId="{5E52710A-A8F7-4C0E-8D88-6435C32FA4E3}" type="presParOf" srcId="{B669BCD2-0E31-4A92-94AB-16C5C0A27098}" destId="{8BE17AF0-1B8A-4679-BB57-C2C90810DA87}" srcOrd="1" destOrd="0" presId="urn:microsoft.com/office/officeart/2005/8/layout/vList4#1"/>
    <dgm:cxn modelId="{5F2E7CE8-2A58-4C75-BF1F-431A7CB2730D}" type="presParOf" srcId="{B669BCD2-0E31-4A92-94AB-16C5C0A27098}" destId="{7AC07CB8-FD02-4C03-8DF8-85376EC7B7EE}" srcOrd="2" destOrd="0" presId="urn:microsoft.com/office/officeart/2005/8/layout/vList4#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7C66D25-886B-4060-B768-8D0EB3C5EBC7}"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EAB7B6EE-A974-43DF-B553-A6EFE2673C11}">
      <dgm:prSet phldrT="[Text]"/>
      <dgm:spPr/>
      <dgm:t>
        <a:bodyPr/>
        <a:lstStyle/>
        <a:p>
          <a:r>
            <a:rPr lang="en-US" dirty="0"/>
            <a:t>Root Component</a:t>
          </a:r>
        </a:p>
      </dgm:t>
    </dgm:pt>
    <dgm:pt modelId="{4420680A-E322-4622-AC9D-175121DE77F1}" type="parTrans" cxnId="{FD607E71-D477-4F84-98FD-9B030FFD3C6F}">
      <dgm:prSet/>
      <dgm:spPr/>
      <dgm:t>
        <a:bodyPr/>
        <a:lstStyle/>
        <a:p>
          <a:endParaRPr lang="en-US"/>
        </a:p>
      </dgm:t>
    </dgm:pt>
    <dgm:pt modelId="{AA479D36-BDC9-4801-BDF3-4B4FCD6809A1}" type="sibTrans" cxnId="{FD607E71-D477-4F84-98FD-9B030FFD3C6F}">
      <dgm:prSet/>
      <dgm:spPr/>
      <dgm:t>
        <a:bodyPr/>
        <a:lstStyle/>
        <a:p>
          <a:endParaRPr lang="en-US"/>
        </a:p>
      </dgm:t>
    </dgm:pt>
    <dgm:pt modelId="{03C77C78-B74E-41EC-A769-F9DACAFC81FA}">
      <dgm:prSet phldrT="[Text]"/>
      <dgm:spPr/>
      <dgm:t>
        <a:bodyPr/>
        <a:lstStyle/>
        <a:p>
          <a:r>
            <a:rPr lang="en-US" dirty="0"/>
            <a:t>Main Content</a:t>
          </a:r>
        </a:p>
      </dgm:t>
    </dgm:pt>
    <dgm:pt modelId="{CF59E1A5-EE69-41DF-BD6F-40D359CC09B0}" type="parTrans" cxnId="{8DC2D375-9214-4712-8276-38825BE78663}">
      <dgm:prSet/>
      <dgm:spPr/>
      <dgm:t>
        <a:bodyPr/>
        <a:lstStyle/>
        <a:p>
          <a:endParaRPr lang="en-US"/>
        </a:p>
      </dgm:t>
    </dgm:pt>
    <dgm:pt modelId="{2A96331C-1D3A-4307-A51B-0AAABDAA0278}" type="sibTrans" cxnId="{8DC2D375-9214-4712-8276-38825BE78663}">
      <dgm:prSet/>
      <dgm:spPr/>
      <dgm:t>
        <a:bodyPr/>
        <a:lstStyle/>
        <a:p>
          <a:endParaRPr lang="en-US"/>
        </a:p>
      </dgm:t>
    </dgm:pt>
    <dgm:pt modelId="{D2EEDBEE-8387-4954-AD7B-34B79F0E3007}">
      <dgm:prSet phldrT="[Text]"/>
      <dgm:spPr/>
      <dgm:t>
        <a:bodyPr/>
        <a:lstStyle/>
        <a:p>
          <a:r>
            <a:rPr lang="en-US"/>
            <a:t>Sub 1…</a:t>
          </a:r>
          <a:endParaRPr lang="en-US" dirty="0"/>
        </a:p>
      </dgm:t>
    </dgm:pt>
    <dgm:pt modelId="{2D0B6864-0922-4243-9B26-2A873ADE3F4B}" type="parTrans" cxnId="{DE282965-B5DE-4037-8B64-24F6D7CDEF1D}">
      <dgm:prSet/>
      <dgm:spPr/>
      <dgm:t>
        <a:bodyPr/>
        <a:lstStyle/>
        <a:p>
          <a:endParaRPr lang="en-US"/>
        </a:p>
      </dgm:t>
    </dgm:pt>
    <dgm:pt modelId="{192B7347-859B-4BA2-8022-13323F5A3667}" type="sibTrans" cxnId="{DE282965-B5DE-4037-8B64-24F6D7CDEF1D}">
      <dgm:prSet/>
      <dgm:spPr/>
      <dgm:t>
        <a:bodyPr/>
        <a:lstStyle/>
        <a:p>
          <a:endParaRPr lang="en-US"/>
        </a:p>
      </dgm:t>
    </dgm:pt>
    <dgm:pt modelId="{DC2117D7-BC4B-4F95-BEED-218574260C5F}">
      <dgm:prSet phldrT="[Text]"/>
      <dgm:spPr/>
      <dgm:t>
        <a:bodyPr/>
        <a:lstStyle/>
        <a:p>
          <a:r>
            <a:rPr lang="en-US" dirty="0"/>
            <a:t>…</a:t>
          </a:r>
        </a:p>
      </dgm:t>
    </dgm:pt>
    <dgm:pt modelId="{DADD8DEB-FB6B-4A9B-90D9-48EB679CD2BE}" type="parTrans" cxnId="{3CBE4D08-E51C-476B-9A24-D1FB3F8E9476}">
      <dgm:prSet/>
      <dgm:spPr/>
      <dgm:t>
        <a:bodyPr/>
        <a:lstStyle/>
        <a:p>
          <a:endParaRPr lang="en-US"/>
        </a:p>
      </dgm:t>
    </dgm:pt>
    <dgm:pt modelId="{2EA3588E-DCA2-4053-9595-AFEFAF1CA583}" type="sibTrans" cxnId="{3CBE4D08-E51C-476B-9A24-D1FB3F8E9476}">
      <dgm:prSet/>
      <dgm:spPr/>
      <dgm:t>
        <a:bodyPr/>
        <a:lstStyle/>
        <a:p>
          <a:endParaRPr lang="en-US"/>
        </a:p>
      </dgm:t>
    </dgm:pt>
    <dgm:pt modelId="{6C3A0DB0-FBCC-4607-BAF6-D842ED9CADF0}">
      <dgm:prSet phldrT="[Text]"/>
      <dgm:spPr/>
      <dgm:t>
        <a:bodyPr/>
        <a:lstStyle/>
        <a:p>
          <a:r>
            <a:rPr lang="en-US" dirty="0"/>
            <a:t>Navigation Bar</a:t>
          </a:r>
        </a:p>
      </dgm:t>
    </dgm:pt>
    <dgm:pt modelId="{63162A61-A976-4649-BBD8-C8EB564E5EF6}" type="parTrans" cxnId="{07752523-866A-414C-9493-ECF642140F83}">
      <dgm:prSet/>
      <dgm:spPr/>
      <dgm:t>
        <a:bodyPr/>
        <a:lstStyle/>
        <a:p>
          <a:endParaRPr lang="en-US"/>
        </a:p>
      </dgm:t>
    </dgm:pt>
    <dgm:pt modelId="{41D76B1F-1FE8-4674-9CAD-CBD92215EE3C}" type="sibTrans" cxnId="{07752523-866A-414C-9493-ECF642140F83}">
      <dgm:prSet/>
      <dgm:spPr/>
      <dgm:t>
        <a:bodyPr/>
        <a:lstStyle/>
        <a:p>
          <a:endParaRPr lang="en-US"/>
        </a:p>
      </dgm:t>
    </dgm:pt>
    <dgm:pt modelId="{D73F626D-F65B-4670-A460-85066D09A1EB}">
      <dgm:prSet phldrT="[Text]"/>
      <dgm:spPr/>
      <dgm:t>
        <a:bodyPr/>
        <a:lstStyle/>
        <a:p>
          <a:r>
            <a:rPr lang="en-US" dirty="0"/>
            <a:t>Search component</a:t>
          </a:r>
        </a:p>
      </dgm:t>
    </dgm:pt>
    <dgm:pt modelId="{D81C58E3-2562-4939-B19A-AFB0F2D7AAA6}" type="parTrans" cxnId="{9EDB4770-635F-454C-8D5A-785D4900E53E}">
      <dgm:prSet/>
      <dgm:spPr/>
      <dgm:t>
        <a:bodyPr/>
        <a:lstStyle/>
        <a:p>
          <a:endParaRPr lang="en-US"/>
        </a:p>
      </dgm:t>
    </dgm:pt>
    <dgm:pt modelId="{9B8DEEB3-D09C-4224-B0E3-7FA497D23A36}" type="sibTrans" cxnId="{9EDB4770-635F-454C-8D5A-785D4900E53E}">
      <dgm:prSet/>
      <dgm:spPr/>
      <dgm:t>
        <a:bodyPr/>
        <a:lstStyle/>
        <a:p>
          <a:endParaRPr lang="en-US"/>
        </a:p>
      </dgm:t>
    </dgm:pt>
    <dgm:pt modelId="{E5A265ED-9BB2-407B-B0D8-E3570AE116B1}" type="pres">
      <dgm:prSet presAssocID="{D7C66D25-886B-4060-B768-8D0EB3C5EBC7}" presName="hierChild1" presStyleCnt="0">
        <dgm:presLayoutVars>
          <dgm:chPref val="1"/>
          <dgm:dir/>
          <dgm:animOne val="branch"/>
          <dgm:animLvl val="lvl"/>
          <dgm:resizeHandles/>
        </dgm:presLayoutVars>
      </dgm:prSet>
      <dgm:spPr/>
    </dgm:pt>
    <dgm:pt modelId="{6B80F8FC-5AD6-4C2B-931A-438AA931F1C7}" type="pres">
      <dgm:prSet presAssocID="{EAB7B6EE-A974-43DF-B553-A6EFE2673C11}" presName="hierRoot1" presStyleCnt="0"/>
      <dgm:spPr/>
    </dgm:pt>
    <dgm:pt modelId="{CF499E5B-7539-415B-83B9-E8D15DACD006}" type="pres">
      <dgm:prSet presAssocID="{EAB7B6EE-A974-43DF-B553-A6EFE2673C11}" presName="composite" presStyleCnt="0"/>
      <dgm:spPr/>
    </dgm:pt>
    <dgm:pt modelId="{708154CB-3CAE-45E2-98CF-A42C06B088A2}" type="pres">
      <dgm:prSet presAssocID="{EAB7B6EE-A974-43DF-B553-A6EFE2673C11}" presName="image" presStyleLbl="node0" presStyleIdx="0" presStyleCnt="1"/>
      <dgm:spPr/>
    </dgm:pt>
    <dgm:pt modelId="{095B66F1-04FA-4498-80AF-5DD6EBC83BF9}" type="pres">
      <dgm:prSet presAssocID="{EAB7B6EE-A974-43DF-B553-A6EFE2673C11}" presName="text" presStyleLbl="revTx" presStyleIdx="0" presStyleCnt="6">
        <dgm:presLayoutVars>
          <dgm:chPref val="3"/>
        </dgm:presLayoutVars>
      </dgm:prSet>
      <dgm:spPr/>
    </dgm:pt>
    <dgm:pt modelId="{C85A5741-F34E-4DB8-A5F0-74939627CF3A}" type="pres">
      <dgm:prSet presAssocID="{EAB7B6EE-A974-43DF-B553-A6EFE2673C11}" presName="hierChild2" presStyleCnt="0"/>
      <dgm:spPr/>
    </dgm:pt>
    <dgm:pt modelId="{7EF30231-A203-4121-BC90-F7E3C2850A63}" type="pres">
      <dgm:prSet presAssocID="{CF59E1A5-EE69-41DF-BD6F-40D359CC09B0}" presName="Name10" presStyleLbl="parChTrans1D2" presStyleIdx="0" presStyleCnt="2"/>
      <dgm:spPr/>
    </dgm:pt>
    <dgm:pt modelId="{ADB82E43-FAE8-4E2B-8142-7B0C7B41108A}" type="pres">
      <dgm:prSet presAssocID="{03C77C78-B74E-41EC-A769-F9DACAFC81FA}" presName="hierRoot2" presStyleCnt="0"/>
      <dgm:spPr/>
    </dgm:pt>
    <dgm:pt modelId="{8B896097-B2C2-4752-9E2D-D9A2945F2155}" type="pres">
      <dgm:prSet presAssocID="{03C77C78-B74E-41EC-A769-F9DACAFC81FA}" presName="composite2" presStyleCnt="0"/>
      <dgm:spPr/>
    </dgm:pt>
    <dgm:pt modelId="{40503C4B-C38B-42BD-A39D-51EC268967E1}" type="pres">
      <dgm:prSet presAssocID="{03C77C78-B74E-41EC-A769-F9DACAFC81FA}" presName="image2" presStyleLbl="node2" presStyleIdx="0" presStyleCnt="2"/>
      <dgm:spPr/>
    </dgm:pt>
    <dgm:pt modelId="{26882ADF-2FF2-4E97-AA1D-AEADB3D7CD75}" type="pres">
      <dgm:prSet presAssocID="{03C77C78-B74E-41EC-A769-F9DACAFC81FA}" presName="text2" presStyleLbl="revTx" presStyleIdx="1" presStyleCnt="6">
        <dgm:presLayoutVars>
          <dgm:chPref val="3"/>
        </dgm:presLayoutVars>
      </dgm:prSet>
      <dgm:spPr/>
    </dgm:pt>
    <dgm:pt modelId="{9F0919BD-B175-4620-B954-E7CFBAAD6B06}" type="pres">
      <dgm:prSet presAssocID="{03C77C78-B74E-41EC-A769-F9DACAFC81FA}" presName="hierChild3" presStyleCnt="0"/>
      <dgm:spPr/>
    </dgm:pt>
    <dgm:pt modelId="{814C017D-11A5-453D-9783-05AC4A2401EA}" type="pres">
      <dgm:prSet presAssocID="{2D0B6864-0922-4243-9B26-2A873ADE3F4B}" presName="Name17" presStyleLbl="parChTrans1D3" presStyleIdx="0" presStyleCnt="3"/>
      <dgm:spPr/>
    </dgm:pt>
    <dgm:pt modelId="{DC4FDE69-C524-42C7-9EF0-E96BDB7E46B7}" type="pres">
      <dgm:prSet presAssocID="{D2EEDBEE-8387-4954-AD7B-34B79F0E3007}" presName="hierRoot3" presStyleCnt="0"/>
      <dgm:spPr/>
    </dgm:pt>
    <dgm:pt modelId="{83680BF0-6435-49D4-AEE0-D5731BB7A2C1}" type="pres">
      <dgm:prSet presAssocID="{D2EEDBEE-8387-4954-AD7B-34B79F0E3007}" presName="composite3" presStyleCnt="0"/>
      <dgm:spPr/>
    </dgm:pt>
    <dgm:pt modelId="{0FDD562C-01C3-4673-A3ED-631B40DFE180}" type="pres">
      <dgm:prSet presAssocID="{D2EEDBEE-8387-4954-AD7B-34B79F0E3007}" presName="image3" presStyleLbl="node3" presStyleIdx="0" presStyleCnt="3"/>
      <dgm:spPr/>
    </dgm:pt>
    <dgm:pt modelId="{5A41164B-DC0D-4F92-8AE3-35D11A42F7E3}" type="pres">
      <dgm:prSet presAssocID="{D2EEDBEE-8387-4954-AD7B-34B79F0E3007}" presName="text3" presStyleLbl="revTx" presStyleIdx="2" presStyleCnt="6">
        <dgm:presLayoutVars>
          <dgm:chPref val="3"/>
        </dgm:presLayoutVars>
      </dgm:prSet>
      <dgm:spPr/>
    </dgm:pt>
    <dgm:pt modelId="{0A5A1612-FB5F-4416-99A6-F1F39E276D68}" type="pres">
      <dgm:prSet presAssocID="{D2EEDBEE-8387-4954-AD7B-34B79F0E3007}" presName="hierChild4" presStyleCnt="0"/>
      <dgm:spPr/>
    </dgm:pt>
    <dgm:pt modelId="{E1BDE5A5-621C-4C10-BC50-6D9E80A50030}" type="pres">
      <dgm:prSet presAssocID="{DADD8DEB-FB6B-4A9B-90D9-48EB679CD2BE}" presName="Name17" presStyleLbl="parChTrans1D3" presStyleIdx="1" presStyleCnt="3"/>
      <dgm:spPr/>
    </dgm:pt>
    <dgm:pt modelId="{E5306813-01AF-41F7-A348-8573C89B8434}" type="pres">
      <dgm:prSet presAssocID="{DC2117D7-BC4B-4F95-BEED-218574260C5F}" presName="hierRoot3" presStyleCnt="0"/>
      <dgm:spPr/>
    </dgm:pt>
    <dgm:pt modelId="{00C974C0-96D3-45A4-BDB2-69D381E646AC}" type="pres">
      <dgm:prSet presAssocID="{DC2117D7-BC4B-4F95-BEED-218574260C5F}" presName="composite3" presStyleCnt="0"/>
      <dgm:spPr/>
    </dgm:pt>
    <dgm:pt modelId="{1BB67218-CDB9-4962-9D92-BEF3676F6EAB}" type="pres">
      <dgm:prSet presAssocID="{DC2117D7-BC4B-4F95-BEED-218574260C5F}" presName="image3" presStyleLbl="node3" presStyleIdx="1" presStyleCnt="3"/>
      <dgm:spPr/>
    </dgm:pt>
    <dgm:pt modelId="{100ADE25-E56F-4462-BC08-E1477F3378C8}" type="pres">
      <dgm:prSet presAssocID="{DC2117D7-BC4B-4F95-BEED-218574260C5F}" presName="text3" presStyleLbl="revTx" presStyleIdx="3" presStyleCnt="6">
        <dgm:presLayoutVars>
          <dgm:chPref val="3"/>
        </dgm:presLayoutVars>
      </dgm:prSet>
      <dgm:spPr/>
    </dgm:pt>
    <dgm:pt modelId="{1611D2D8-35D8-4920-8287-64B921F8AF72}" type="pres">
      <dgm:prSet presAssocID="{DC2117D7-BC4B-4F95-BEED-218574260C5F}" presName="hierChild4" presStyleCnt="0"/>
      <dgm:spPr/>
    </dgm:pt>
    <dgm:pt modelId="{E96B91FE-739F-4B79-A238-5CA5D1BF3E45}" type="pres">
      <dgm:prSet presAssocID="{63162A61-A976-4649-BBD8-C8EB564E5EF6}" presName="Name10" presStyleLbl="parChTrans1D2" presStyleIdx="1" presStyleCnt="2"/>
      <dgm:spPr/>
    </dgm:pt>
    <dgm:pt modelId="{4BB87585-5849-457A-B2D2-D87BBC2B6835}" type="pres">
      <dgm:prSet presAssocID="{6C3A0DB0-FBCC-4607-BAF6-D842ED9CADF0}" presName="hierRoot2" presStyleCnt="0"/>
      <dgm:spPr/>
    </dgm:pt>
    <dgm:pt modelId="{A967D7D4-6E5A-4FDE-8599-CC647E286F1F}" type="pres">
      <dgm:prSet presAssocID="{6C3A0DB0-FBCC-4607-BAF6-D842ED9CADF0}" presName="composite2" presStyleCnt="0"/>
      <dgm:spPr/>
    </dgm:pt>
    <dgm:pt modelId="{77EE3022-7F66-4961-94CF-6B9BCA65638B}" type="pres">
      <dgm:prSet presAssocID="{6C3A0DB0-FBCC-4607-BAF6-D842ED9CADF0}" presName="image2" presStyleLbl="node2" presStyleIdx="1" presStyleCnt="2"/>
      <dgm:spPr/>
    </dgm:pt>
    <dgm:pt modelId="{5B4A07E1-E662-4C8F-9E66-A9D6FF0D4F58}" type="pres">
      <dgm:prSet presAssocID="{6C3A0DB0-FBCC-4607-BAF6-D842ED9CADF0}" presName="text2" presStyleLbl="revTx" presStyleIdx="4" presStyleCnt="6">
        <dgm:presLayoutVars>
          <dgm:chPref val="3"/>
        </dgm:presLayoutVars>
      </dgm:prSet>
      <dgm:spPr/>
    </dgm:pt>
    <dgm:pt modelId="{CD561234-9285-4900-BEB3-0E4DCA38263F}" type="pres">
      <dgm:prSet presAssocID="{6C3A0DB0-FBCC-4607-BAF6-D842ED9CADF0}" presName="hierChild3" presStyleCnt="0"/>
      <dgm:spPr/>
    </dgm:pt>
    <dgm:pt modelId="{089DDE9F-4F85-4836-908F-DD34F373F87F}" type="pres">
      <dgm:prSet presAssocID="{D81C58E3-2562-4939-B19A-AFB0F2D7AAA6}" presName="Name17" presStyleLbl="parChTrans1D3" presStyleIdx="2" presStyleCnt="3"/>
      <dgm:spPr/>
    </dgm:pt>
    <dgm:pt modelId="{80E9D14E-CD28-4145-A14D-835D38908E24}" type="pres">
      <dgm:prSet presAssocID="{D73F626D-F65B-4670-A460-85066D09A1EB}" presName="hierRoot3" presStyleCnt="0"/>
      <dgm:spPr/>
    </dgm:pt>
    <dgm:pt modelId="{556EBDE5-2437-4CF1-A906-F8077863361F}" type="pres">
      <dgm:prSet presAssocID="{D73F626D-F65B-4670-A460-85066D09A1EB}" presName="composite3" presStyleCnt="0"/>
      <dgm:spPr/>
    </dgm:pt>
    <dgm:pt modelId="{98DE41AC-777B-42D5-8947-2C183AD77381}" type="pres">
      <dgm:prSet presAssocID="{D73F626D-F65B-4670-A460-85066D09A1EB}" presName="image3" presStyleLbl="node3" presStyleIdx="2" presStyleCnt="3"/>
      <dgm:spPr/>
    </dgm:pt>
    <dgm:pt modelId="{D4FCC467-EB57-48FE-9016-11864416FDA5}" type="pres">
      <dgm:prSet presAssocID="{D73F626D-F65B-4670-A460-85066D09A1EB}" presName="text3" presStyleLbl="revTx" presStyleIdx="5" presStyleCnt="6">
        <dgm:presLayoutVars>
          <dgm:chPref val="3"/>
        </dgm:presLayoutVars>
      </dgm:prSet>
      <dgm:spPr/>
    </dgm:pt>
    <dgm:pt modelId="{12994081-37E6-459E-824D-E855A0C4918E}" type="pres">
      <dgm:prSet presAssocID="{D73F626D-F65B-4670-A460-85066D09A1EB}" presName="hierChild4" presStyleCnt="0"/>
      <dgm:spPr/>
    </dgm:pt>
  </dgm:ptLst>
  <dgm:cxnLst>
    <dgm:cxn modelId="{3CBE4D08-E51C-476B-9A24-D1FB3F8E9476}" srcId="{03C77C78-B74E-41EC-A769-F9DACAFC81FA}" destId="{DC2117D7-BC4B-4F95-BEED-218574260C5F}" srcOrd="1" destOrd="0" parTransId="{DADD8DEB-FB6B-4A9B-90D9-48EB679CD2BE}" sibTransId="{2EA3588E-DCA2-4053-9595-AFEFAF1CA583}"/>
    <dgm:cxn modelId="{E17FF017-EEF9-4FE5-93FF-D39CED2AB246}" type="presOf" srcId="{6C3A0DB0-FBCC-4607-BAF6-D842ED9CADF0}" destId="{5B4A07E1-E662-4C8F-9E66-A9D6FF0D4F58}" srcOrd="0" destOrd="0" presId="urn:microsoft.com/office/officeart/2009/layout/CirclePictureHierarchy"/>
    <dgm:cxn modelId="{07752523-866A-414C-9493-ECF642140F83}" srcId="{EAB7B6EE-A974-43DF-B553-A6EFE2673C11}" destId="{6C3A0DB0-FBCC-4607-BAF6-D842ED9CADF0}" srcOrd="1" destOrd="0" parTransId="{63162A61-A976-4649-BBD8-C8EB564E5EF6}" sibTransId="{41D76B1F-1FE8-4674-9CAD-CBD92215EE3C}"/>
    <dgm:cxn modelId="{1DA4A424-D0B6-4686-BE2D-90709FD52956}" type="presOf" srcId="{2D0B6864-0922-4243-9B26-2A873ADE3F4B}" destId="{814C017D-11A5-453D-9783-05AC4A2401EA}" srcOrd="0" destOrd="0" presId="urn:microsoft.com/office/officeart/2009/layout/CirclePictureHierarchy"/>
    <dgm:cxn modelId="{AE146A44-0E93-4E3A-B349-EE62C39AB280}" type="presOf" srcId="{D2EEDBEE-8387-4954-AD7B-34B79F0E3007}" destId="{5A41164B-DC0D-4F92-8AE3-35D11A42F7E3}" srcOrd="0" destOrd="0" presId="urn:microsoft.com/office/officeart/2009/layout/CirclePictureHierarchy"/>
    <dgm:cxn modelId="{2E328044-0FEB-4043-8E74-39E5FF931973}" type="presOf" srcId="{CF59E1A5-EE69-41DF-BD6F-40D359CC09B0}" destId="{7EF30231-A203-4121-BC90-F7E3C2850A63}" srcOrd="0" destOrd="0" presId="urn:microsoft.com/office/officeart/2009/layout/CirclePictureHierarchy"/>
    <dgm:cxn modelId="{DE282965-B5DE-4037-8B64-24F6D7CDEF1D}" srcId="{03C77C78-B74E-41EC-A769-F9DACAFC81FA}" destId="{D2EEDBEE-8387-4954-AD7B-34B79F0E3007}" srcOrd="0" destOrd="0" parTransId="{2D0B6864-0922-4243-9B26-2A873ADE3F4B}" sibTransId="{192B7347-859B-4BA2-8022-13323F5A3667}"/>
    <dgm:cxn modelId="{9022B767-681B-4A44-B4CD-08EF8BD934C1}" type="presOf" srcId="{DADD8DEB-FB6B-4A9B-90D9-48EB679CD2BE}" destId="{E1BDE5A5-621C-4C10-BC50-6D9E80A50030}" srcOrd="0" destOrd="0" presId="urn:microsoft.com/office/officeart/2009/layout/CirclePictureHierarchy"/>
    <dgm:cxn modelId="{9EDB4770-635F-454C-8D5A-785D4900E53E}" srcId="{6C3A0DB0-FBCC-4607-BAF6-D842ED9CADF0}" destId="{D73F626D-F65B-4670-A460-85066D09A1EB}" srcOrd="0" destOrd="0" parTransId="{D81C58E3-2562-4939-B19A-AFB0F2D7AAA6}" sibTransId="{9B8DEEB3-D09C-4224-B0E3-7FA497D23A36}"/>
    <dgm:cxn modelId="{FD607E71-D477-4F84-98FD-9B030FFD3C6F}" srcId="{D7C66D25-886B-4060-B768-8D0EB3C5EBC7}" destId="{EAB7B6EE-A974-43DF-B553-A6EFE2673C11}" srcOrd="0" destOrd="0" parTransId="{4420680A-E322-4622-AC9D-175121DE77F1}" sibTransId="{AA479D36-BDC9-4801-BDF3-4B4FCD6809A1}"/>
    <dgm:cxn modelId="{8DC2D375-9214-4712-8276-38825BE78663}" srcId="{EAB7B6EE-A974-43DF-B553-A6EFE2673C11}" destId="{03C77C78-B74E-41EC-A769-F9DACAFC81FA}" srcOrd="0" destOrd="0" parTransId="{CF59E1A5-EE69-41DF-BD6F-40D359CC09B0}" sibTransId="{2A96331C-1D3A-4307-A51B-0AAABDAA0278}"/>
    <dgm:cxn modelId="{F3B39959-7F2D-4F74-BFDE-B4F80FD11E61}" type="presOf" srcId="{D73F626D-F65B-4670-A460-85066D09A1EB}" destId="{D4FCC467-EB57-48FE-9016-11864416FDA5}" srcOrd="0" destOrd="0" presId="urn:microsoft.com/office/officeart/2009/layout/CirclePictureHierarchy"/>
    <dgm:cxn modelId="{FA9D6D82-1C9E-45AD-846E-96AC1F46BFAD}" type="presOf" srcId="{DC2117D7-BC4B-4F95-BEED-218574260C5F}" destId="{100ADE25-E56F-4462-BC08-E1477F3378C8}" srcOrd="0" destOrd="0" presId="urn:microsoft.com/office/officeart/2009/layout/CirclePictureHierarchy"/>
    <dgm:cxn modelId="{D91B5C94-D39F-4939-9722-D1122285FE64}" type="presOf" srcId="{D7C66D25-886B-4060-B768-8D0EB3C5EBC7}" destId="{E5A265ED-9BB2-407B-B0D8-E3570AE116B1}" srcOrd="0" destOrd="0" presId="urn:microsoft.com/office/officeart/2009/layout/CirclePictureHierarchy"/>
    <dgm:cxn modelId="{73AEEEBC-274E-41BD-971F-DB678CDAE8D0}" type="presOf" srcId="{03C77C78-B74E-41EC-A769-F9DACAFC81FA}" destId="{26882ADF-2FF2-4E97-AA1D-AEADB3D7CD75}" srcOrd="0" destOrd="0" presId="urn:microsoft.com/office/officeart/2009/layout/CirclePictureHierarchy"/>
    <dgm:cxn modelId="{BCDC8BBF-277B-4C88-8C56-B2D4E34425FF}" type="presOf" srcId="{63162A61-A976-4649-BBD8-C8EB564E5EF6}" destId="{E96B91FE-739F-4B79-A238-5CA5D1BF3E45}" srcOrd="0" destOrd="0" presId="urn:microsoft.com/office/officeart/2009/layout/CirclePictureHierarchy"/>
    <dgm:cxn modelId="{67C8F9C6-E5A8-4EBE-A3BA-A389AFF74755}" type="presOf" srcId="{D81C58E3-2562-4939-B19A-AFB0F2D7AAA6}" destId="{089DDE9F-4F85-4836-908F-DD34F373F87F}" srcOrd="0" destOrd="0" presId="urn:microsoft.com/office/officeart/2009/layout/CirclePictureHierarchy"/>
    <dgm:cxn modelId="{518FAEC9-9C5E-479B-A458-27AC7C2F7B69}" type="presOf" srcId="{EAB7B6EE-A974-43DF-B553-A6EFE2673C11}" destId="{095B66F1-04FA-4498-80AF-5DD6EBC83BF9}" srcOrd="0" destOrd="0" presId="urn:microsoft.com/office/officeart/2009/layout/CirclePictureHierarchy"/>
    <dgm:cxn modelId="{2A31EED8-4E27-44D8-A3DB-C5A3593B8ED9}" type="presParOf" srcId="{E5A265ED-9BB2-407B-B0D8-E3570AE116B1}" destId="{6B80F8FC-5AD6-4C2B-931A-438AA931F1C7}" srcOrd="0" destOrd="0" presId="urn:microsoft.com/office/officeart/2009/layout/CirclePictureHierarchy"/>
    <dgm:cxn modelId="{5C06F5D5-2293-4E78-9295-C18BFE76F6C0}" type="presParOf" srcId="{6B80F8FC-5AD6-4C2B-931A-438AA931F1C7}" destId="{CF499E5B-7539-415B-83B9-E8D15DACD006}" srcOrd="0" destOrd="0" presId="urn:microsoft.com/office/officeart/2009/layout/CirclePictureHierarchy"/>
    <dgm:cxn modelId="{DF0EE1B2-8143-4645-A948-D6F2E194222B}" type="presParOf" srcId="{CF499E5B-7539-415B-83B9-E8D15DACD006}" destId="{708154CB-3CAE-45E2-98CF-A42C06B088A2}" srcOrd="0" destOrd="0" presId="urn:microsoft.com/office/officeart/2009/layout/CirclePictureHierarchy"/>
    <dgm:cxn modelId="{09546DDE-D4A8-4A6A-AE75-9F6681BA62C6}" type="presParOf" srcId="{CF499E5B-7539-415B-83B9-E8D15DACD006}" destId="{095B66F1-04FA-4498-80AF-5DD6EBC83BF9}" srcOrd="1" destOrd="0" presId="urn:microsoft.com/office/officeart/2009/layout/CirclePictureHierarchy"/>
    <dgm:cxn modelId="{204A18E0-4B40-41AF-B1EC-6FF0C3121A7E}" type="presParOf" srcId="{6B80F8FC-5AD6-4C2B-931A-438AA931F1C7}" destId="{C85A5741-F34E-4DB8-A5F0-74939627CF3A}" srcOrd="1" destOrd="0" presId="urn:microsoft.com/office/officeart/2009/layout/CirclePictureHierarchy"/>
    <dgm:cxn modelId="{849D8971-4162-4B61-836A-B40E1377F748}" type="presParOf" srcId="{C85A5741-F34E-4DB8-A5F0-74939627CF3A}" destId="{7EF30231-A203-4121-BC90-F7E3C2850A63}" srcOrd="0" destOrd="0" presId="urn:microsoft.com/office/officeart/2009/layout/CirclePictureHierarchy"/>
    <dgm:cxn modelId="{6FDBD78D-CB9A-4618-B199-F1936B2986D6}" type="presParOf" srcId="{C85A5741-F34E-4DB8-A5F0-74939627CF3A}" destId="{ADB82E43-FAE8-4E2B-8142-7B0C7B41108A}" srcOrd="1" destOrd="0" presId="urn:microsoft.com/office/officeart/2009/layout/CirclePictureHierarchy"/>
    <dgm:cxn modelId="{53958E1B-DFA2-4F0C-9431-198DFF5DD8EC}" type="presParOf" srcId="{ADB82E43-FAE8-4E2B-8142-7B0C7B41108A}" destId="{8B896097-B2C2-4752-9E2D-D9A2945F2155}" srcOrd="0" destOrd="0" presId="urn:microsoft.com/office/officeart/2009/layout/CirclePictureHierarchy"/>
    <dgm:cxn modelId="{5CD00C09-DC71-439A-8C9C-EFDA1E4C58BD}" type="presParOf" srcId="{8B896097-B2C2-4752-9E2D-D9A2945F2155}" destId="{40503C4B-C38B-42BD-A39D-51EC268967E1}" srcOrd="0" destOrd="0" presId="urn:microsoft.com/office/officeart/2009/layout/CirclePictureHierarchy"/>
    <dgm:cxn modelId="{B133AC09-6753-4E2B-99B2-A7650434F215}" type="presParOf" srcId="{8B896097-B2C2-4752-9E2D-D9A2945F2155}" destId="{26882ADF-2FF2-4E97-AA1D-AEADB3D7CD75}" srcOrd="1" destOrd="0" presId="urn:microsoft.com/office/officeart/2009/layout/CirclePictureHierarchy"/>
    <dgm:cxn modelId="{E23ECE95-F53A-47C1-9FA2-5A769FB3D4C2}" type="presParOf" srcId="{ADB82E43-FAE8-4E2B-8142-7B0C7B41108A}" destId="{9F0919BD-B175-4620-B954-E7CFBAAD6B06}" srcOrd="1" destOrd="0" presId="urn:microsoft.com/office/officeart/2009/layout/CirclePictureHierarchy"/>
    <dgm:cxn modelId="{CA202D24-45E5-4E8A-99AE-8AAEC690CCDB}" type="presParOf" srcId="{9F0919BD-B175-4620-B954-E7CFBAAD6B06}" destId="{814C017D-11A5-453D-9783-05AC4A2401EA}" srcOrd="0" destOrd="0" presId="urn:microsoft.com/office/officeart/2009/layout/CirclePictureHierarchy"/>
    <dgm:cxn modelId="{6B807937-78E8-43CE-8390-0BE3398B1595}" type="presParOf" srcId="{9F0919BD-B175-4620-B954-E7CFBAAD6B06}" destId="{DC4FDE69-C524-42C7-9EF0-E96BDB7E46B7}" srcOrd="1" destOrd="0" presId="urn:microsoft.com/office/officeart/2009/layout/CirclePictureHierarchy"/>
    <dgm:cxn modelId="{CD6E69DF-3A8E-4D86-B803-3A9A38411082}" type="presParOf" srcId="{DC4FDE69-C524-42C7-9EF0-E96BDB7E46B7}" destId="{83680BF0-6435-49D4-AEE0-D5731BB7A2C1}" srcOrd="0" destOrd="0" presId="urn:microsoft.com/office/officeart/2009/layout/CirclePictureHierarchy"/>
    <dgm:cxn modelId="{9EB01AF7-6016-4D88-8E94-19CB693BFB71}" type="presParOf" srcId="{83680BF0-6435-49D4-AEE0-D5731BB7A2C1}" destId="{0FDD562C-01C3-4673-A3ED-631B40DFE180}" srcOrd="0" destOrd="0" presId="urn:microsoft.com/office/officeart/2009/layout/CirclePictureHierarchy"/>
    <dgm:cxn modelId="{CB4730AE-19FC-42C8-A8BC-E254F57B46DE}" type="presParOf" srcId="{83680BF0-6435-49D4-AEE0-D5731BB7A2C1}" destId="{5A41164B-DC0D-4F92-8AE3-35D11A42F7E3}" srcOrd="1" destOrd="0" presId="urn:microsoft.com/office/officeart/2009/layout/CirclePictureHierarchy"/>
    <dgm:cxn modelId="{AA5C04ED-3685-4F13-AE14-D0C714430E96}" type="presParOf" srcId="{DC4FDE69-C524-42C7-9EF0-E96BDB7E46B7}" destId="{0A5A1612-FB5F-4416-99A6-F1F39E276D68}" srcOrd="1" destOrd="0" presId="urn:microsoft.com/office/officeart/2009/layout/CirclePictureHierarchy"/>
    <dgm:cxn modelId="{E8C689CC-9E58-4259-A8B8-7F07D1D8D419}" type="presParOf" srcId="{9F0919BD-B175-4620-B954-E7CFBAAD6B06}" destId="{E1BDE5A5-621C-4C10-BC50-6D9E80A50030}" srcOrd="2" destOrd="0" presId="urn:microsoft.com/office/officeart/2009/layout/CirclePictureHierarchy"/>
    <dgm:cxn modelId="{1BB41A33-29DC-48D9-B2CD-610B384498F6}" type="presParOf" srcId="{9F0919BD-B175-4620-B954-E7CFBAAD6B06}" destId="{E5306813-01AF-41F7-A348-8573C89B8434}" srcOrd="3" destOrd="0" presId="urn:microsoft.com/office/officeart/2009/layout/CirclePictureHierarchy"/>
    <dgm:cxn modelId="{C38BF9E3-5525-4C9A-B869-5526FC587FBE}" type="presParOf" srcId="{E5306813-01AF-41F7-A348-8573C89B8434}" destId="{00C974C0-96D3-45A4-BDB2-69D381E646AC}" srcOrd="0" destOrd="0" presId="urn:microsoft.com/office/officeart/2009/layout/CirclePictureHierarchy"/>
    <dgm:cxn modelId="{373EB09B-402B-47D7-B9BF-9A5EFA720334}" type="presParOf" srcId="{00C974C0-96D3-45A4-BDB2-69D381E646AC}" destId="{1BB67218-CDB9-4962-9D92-BEF3676F6EAB}" srcOrd="0" destOrd="0" presId="urn:microsoft.com/office/officeart/2009/layout/CirclePictureHierarchy"/>
    <dgm:cxn modelId="{05BAAA22-8A7E-42D1-B435-384A59EB31F1}" type="presParOf" srcId="{00C974C0-96D3-45A4-BDB2-69D381E646AC}" destId="{100ADE25-E56F-4462-BC08-E1477F3378C8}" srcOrd="1" destOrd="0" presId="urn:microsoft.com/office/officeart/2009/layout/CirclePictureHierarchy"/>
    <dgm:cxn modelId="{020FF047-230F-4B4B-B4D5-4F5C02CE571F}" type="presParOf" srcId="{E5306813-01AF-41F7-A348-8573C89B8434}" destId="{1611D2D8-35D8-4920-8287-64B921F8AF72}" srcOrd="1" destOrd="0" presId="urn:microsoft.com/office/officeart/2009/layout/CirclePictureHierarchy"/>
    <dgm:cxn modelId="{EF75EAAB-531B-4195-86F3-648E722B93CD}" type="presParOf" srcId="{C85A5741-F34E-4DB8-A5F0-74939627CF3A}" destId="{E96B91FE-739F-4B79-A238-5CA5D1BF3E45}" srcOrd="2" destOrd="0" presId="urn:microsoft.com/office/officeart/2009/layout/CirclePictureHierarchy"/>
    <dgm:cxn modelId="{9D9216C9-4576-452D-A7E2-21D6C511E07E}" type="presParOf" srcId="{C85A5741-F34E-4DB8-A5F0-74939627CF3A}" destId="{4BB87585-5849-457A-B2D2-D87BBC2B6835}" srcOrd="3" destOrd="0" presId="urn:microsoft.com/office/officeart/2009/layout/CirclePictureHierarchy"/>
    <dgm:cxn modelId="{546066D1-49F1-46A7-BE9E-EA5C449BAB98}" type="presParOf" srcId="{4BB87585-5849-457A-B2D2-D87BBC2B6835}" destId="{A967D7D4-6E5A-4FDE-8599-CC647E286F1F}" srcOrd="0" destOrd="0" presId="urn:microsoft.com/office/officeart/2009/layout/CirclePictureHierarchy"/>
    <dgm:cxn modelId="{30C20D00-AA6D-4D08-BE8B-BD33222129A1}" type="presParOf" srcId="{A967D7D4-6E5A-4FDE-8599-CC647E286F1F}" destId="{77EE3022-7F66-4961-94CF-6B9BCA65638B}" srcOrd="0" destOrd="0" presId="urn:microsoft.com/office/officeart/2009/layout/CirclePictureHierarchy"/>
    <dgm:cxn modelId="{881F6A94-5DF5-4BD8-97B9-6F06DAA38B93}" type="presParOf" srcId="{A967D7D4-6E5A-4FDE-8599-CC647E286F1F}" destId="{5B4A07E1-E662-4C8F-9E66-A9D6FF0D4F58}" srcOrd="1" destOrd="0" presId="urn:microsoft.com/office/officeart/2009/layout/CirclePictureHierarchy"/>
    <dgm:cxn modelId="{C9918E3C-8DFA-4AC4-AC08-B8ECC22A78D6}" type="presParOf" srcId="{4BB87585-5849-457A-B2D2-D87BBC2B6835}" destId="{CD561234-9285-4900-BEB3-0E4DCA38263F}" srcOrd="1" destOrd="0" presId="urn:microsoft.com/office/officeart/2009/layout/CirclePictureHierarchy"/>
    <dgm:cxn modelId="{194FC73B-D50F-40AA-81BC-EC8E2B15BF26}" type="presParOf" srcId="{CD561234-9285-4900-BEB3-0E4DCA38263F}" destId="{089DDE9F-4F85-4836-908F-DD34F373F87F}" srcOrd="0" destOrd="0" presId="urn:microsoft.com/office/officeart/2009/layout/CirclePictureHierarchy"/>
    <dgm:cxn modelId="{1A57EB0F-3464-42B6-8000-069C3E11F584}" type="presParOf" srcId="{CD561234-9285-4900-BEB3-0E4DCA38263F}" destId="{80E9D14E-CD28-4145-A14D-835D38908E24}" srcOrd="1" destOrd="0" presId="urn:microsoft.com/office/officeart/2009/layout/CirclePictureHierarchy"/>
    <dgm:cxn modelId="{AF4F0D5E-0B0E-4EF1-86C2-CF605345700F}" type="presParOf" srcId="{80E9D14E-CD28-4145-A14D-835D38908E24}" destId="{556EBDE5-2437-4CF1-A906-F8077863361F}" srcOrd="0" destOrd="0" presId="urn:microsoft.com/office/officeart/2009/layout/CirclePictureHierarchy"/>
    <dgm:cxn modelId="{B42FA2E2-14B2-4D6D-9559-A89F6885CD47}" type="presParOf" srcId="{556EBDE5-2437-4CF1-A906-F8077863361F}" destId="{98DE41AC-777B-42D5-8947-2C183AD77381}" srcOrd="0" destOrd="0" presId="urn:microsoft.com/office/officeart/2009/layout/CirclePictureHierarchy"/>
    <dgm:cxn modelId="{DD4AF602-FB35-4082-AA3F-F2F4CDB95A9B}" type="presParOf" srcId="{556EBDE5-2437-4CF1-A906-F8077863361F}" destId="{D4FCC467-EB57-48FE-9016-11864416FDA5}" srcOrd="1" destOrd="0" presId="urn:microsoft.com/office/officeart/2009/layout/CirclePictureHierarchy"/>
    <dgm:cxn modelId="{A03449B5-1379-45FB-9482-5AC63D3239C5}" type="presParOf" srcId="{80E9D14E-CD28-4145-A14D-835D38908E24}" destId="{12994081-37E6-459E-824D-E855A0C4918E}" srcOrd="1" destOrd="0" presId="urn:microsoft.com/office/officeart/2009/layout/CirclePicture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A59794-0A9E-4AAB-ABC3-AD0CB3B5166F}">
      <dsp:nvSpPr>
        <dsp:cNvPr id="0" name=""/>
        <dsp:cNvSpPr/>
      </dsp:nvSpPr>
      <dsp:spPr>
        <a:xfrm>
          <a:off x="0" y="0"/>
          <a:ext cx="8991600" cy="5029199"/>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kern="1200" dirty="0"/>
            <a:t>Available HTML Helpers</a:t>
          </a:r>
        </a:p>
        <a:p>
          <a:pPr marL="171450" lvl="1" indent="-171450" algn="l" defTabSz="800100" rtl="0">
            <a:lnSpc>
              <a:spcPct val="90000"/>
            </a:lnSpc>
            <a:spcBef>
              <a:spcPct val="0"/>
            </a:spcBef>
            <a:spcAft>
              <a:spcPct val="15000"/>
            </a:spcAft>
            <a:buChar char="•"/>
          </a:pPr>
          <a:r>
            <a:rPr lang="en-US" sz="1800" kern="1200" dirty="0"/>
            <a:t>ActionLink 		: Links to an action method. </a:t>
          </a:r>
        </a:p>
        <a:p>
          <a:pPr marL="171450" lvl="1" indent="-171450" algn="l" defTabSz="800100" rtl="0">
            <a:lnSpc>
              <a:spcPct val="90000"/>
            </a:lnSpc>
            <a:spcBef>
              <a:spcPct val="0"/>
            </a:spcBef>
            <a:spcAft>
              <a:spcPct val="15000"/>
            </a:spcAft>
            <a:buChar char="•"/>
          </a:pPr>
          <a:endParaRPr lang="en-US" sz="1800" kern="1200" dirty="0"/>
        </a:p>
        <a:p>
          <a:pPr marL="171450" lvl="1" indent="-171450" algn="l" defTabSz="800100" rtl="0">
            <a:lnSpc>
              <a:spcPct val="90000"/>
            </a:lnSpc>
            <a:spcBef>
              <a:spcPct val="0"/>
            </a:spcBef>
            <a:spcAft>
              <a:spcPct val="15000"/>
            </a:spcAft>
            <a:buChar char="•"/>
          </a:pPr>
          <a:r>
            <a:rPr lang="en-US" sz="1800" kern="1200" dirty="0"/>
            <a:t>BeginForm  		: Marks the start of a form and links to 				the action method that renders the form. </a:t>
          </a:r>
        </a:p>
        <a:p>
          <a:pPr marL="171450" lvl="1" indent="-171450" algn="l" defTabSz="800100" rtl="0">
            <a:lnSpc>
              <a:spcPct val="90000"/>
            </a:lnSpc>
            <a:spcBef>
              <a:spcPct val="0"/>
            </a:spcBef>
            <a:spcAft>
              <a:spcPct val="15000"/>
            </a:spcAft>
            <a:buChar char="•"/>
          </a:pPr>
          <a:endParaRPr lang="en-US" sz="1800" kern="1200" dirty="0"/>
        </a:p>
        <a:p>
          <a:pPr marL="171450" lvl="1" indent="-171450" algn="l" defTabSz="800100" rtl="0">
            <a:lnSpc>
              <a:spcPct val="90000"/>
            </a:lnSpc>
            <a:spcBef>
              <a:spcPct val="0"/>
            </a:spcBef>
            <a:spcAft>
              <a:spcPct val="15000"/>
            </a:spcAft>
            <a:buChar char="•"/>
          </a:pPr>
          <a:r>
            <a:rPr lang="en-US" sz="1800" kern="1200" dirty="0"/>
            <a:t>CheckBox  		:Renders a check box. </a:t>
          </a:r>
        </a:p>
        <a:p>
          <a:pPr marL="171450" lvl="1" indent="-171450" algn="l" defTabSz="800100" rtl="0">
            <a:lnSpc>
              <a:spcPct val="90000"/>
            </a:lnSpc>
            <a:spcBef>
              <a:spcPct val="0"/>
            </a:spcBef>
            <a:spcAft>
              <a:spcPct val="15000"/>
            </a:spcAft>
            <a:buChar char="•"/>
          </a:pPr>
          <a:r>
            <a:rPr lang="en-US" sz="1800" kern="1200" dirty="0"/>
            <a:t>DropDownList  	:Renders a drop-down list. </a:t>
          </a:r>
        </a:p>
        <a:p>
          <a:pPr marL="171450" lvl="1" indent="-171450" algn="l" defTabSz="800100" rtl="0">
            <a:lnSpc>
              <a:spcPct val="90000"/>
            </a:lnSpc>
            <a:spcBef>
              <a:spcPct val="0"/>
            </a:spcBef>
            <a:spcAft>
              <a:spcPct val="15000"/>
            </a:spcAft>
            <a:buChar char="•"/>
          </a:pPr>
          <a:r>
            <a:rPr lang="en-US" sz="1800" kern="1200" dirty="0"/>
            <a:t>Hidden 		:Embeds information in the form that is 				not rendered for the user to see. </a:t>
          </a:r>
        </a:p>
        <a:p>
          <a:pPr marL="171450" lvl="1" indent="-171450" algn="l" defTabSz="800100" rtl="0">
            <a:lnSpc>
              <a:spcPct val="90000"/>
            </a:lnSpc>
            <a:spcBef>
              <a:spcPct val="0"/>
            </a:spcBef>
            <a:spcAft>
              <a:spcPct val="15000"/>
            </a:spcAft>
            <a:buChar char="•"/>
          </a:pPr>
          <a:r>
            <a:rPr lang="en-US" sz="1800" kern="1200" dirty="0"/>
            <a:t>ListBox 		:Renders a list box. </a:t>
          </a:r>
        </a:p>
        <a:p>
          <a:pPr marL="171450" lvl="1" indent="-171450" algn="l" defTabSz="800100" rtl="0">
            <a:lnSpc>
              <a:spcPct val="90000"/>
            </a:lnSpc>
            <a:spcBef>
              <a:spcPct val="0"/>
            </a:spcBef>
            <a:spcAft>
              <a:spcPct val="15000"/>
            </a:spcAft>
            <a:buChar char="•"/>
          </a:pPr>
          <a:r>
            <a:rPr lang="en-US" sz="1800" kern="1200" dirty="0"/>
            <a:t>Password 		:Renders a text box for entering a password. </a:t>
          </a:r>
        </a:p>
        <a:p>
          <a:pPr marL="171450" lvl="1" indent="-171450" algn="l" defTabSz="800100" rtl="0">
            <a:lnSpc>
              <a:spcPct val="90000"/>
            </a:lnSpc>
            <a:spcBef>
              <a:spcPct val="0"/>
            </a:spcBef>
            <a:spcAft>
              <a:spcPct val="15000"/>
            </a:spcAft>
            <a:buChar char="•"/>
          </a:pPr>
          <a:r>
            <a:rPr lang="en-US" sz="1800" kern="1200" dirty="0"/>
            <a:t>RadioButton  	:Renders a radio button. </a:t>
          </a:r>
        </a:p>
        <a:p>
          <a:pPr marL="171450" lvl="1" indent="-171450" algn="l" defTabSz="800100" rtl="0">
            <a:lnSpc>
              <a:spcPct val="90000"/>
            </a:lnSpc>
            <a:spcBef>
              <a:spcPct val="0"/>
            </a:spcBef>
            <a:spcAft>
              <a:spcPct val="15000"/>
            </a:spcAft>
            <a:buChar char="•"/>
          </a:pPr>
          <a:r>
            <a:rPr lang="en-US" sz="1800" kern="1200" dirty="0"/>
            <a:t>TextArea		:Renders a text area (multi-line text box). </a:t>
          </a:r>
        </a:p>
        <a:p>
          <a:pPr marL="171450" lvl="1" indent="-171450" algn="l" defTabSz="800100" rtl="0">
            <a:lnSpc>
              <a:spcPct val="90000"/>
            </a:lnSpc>
            <a:spcBef>
              <a:spcPct val="0"/>
            </a:spcBef>
            <a:spcAft>
              <a:spcPct val="15000"/>
            </a:spcAft>
            <a:buChar char="•"/>
          </a:pPr>
          <a:r>
            <a:rPr lang="en-US" sz="1800" kern="1200" dirty="0"/>
            <a:t>TextBox 		:Renders a text box. </a:t>
          </a:r>
        </a:p>
        <a:p>
          <a:pPr marL="171450" lvl="1" indent="-171450" algn="l" defTabSz="800100" rtl="0">
            <a:lnSpc>
              <a:spcPct val="90000"/>
            </a:lnSpc>
            <a:spcBef>
              <a:spcPct val="0"/>
            </a:spcBef>
            <a:spcAft>
              <a:spcPct val="15000"/>
            </a:spcAft>
            <a:buChar char="•"/>
          </a:pPr>
          <a:endParaRPr lang="en-US" sz="1800" kern="1200" dirty="0"/>
        </a:p>
      </dsp:txBody>
      <dsp:txXfrm>
        <a:off x="2301240" y="0"/>
        <a:ext cx="6690360" cy="5029199"/>
      </dsp:txXfrm>
    </dsp:sp>
    <dsp:sp modelId="{8BE17AF0-1B8A-4679-BB57-C2C90810DA87}">
      <dsp:nvSpPr>
        <dsp:cNvPr id="0" name=""/>
        <dsp:cNvSpPr/>
      </dsp:nvSpPr>
      <dsp:spPr>
        <a:xfrm>
          <a:off x="228604" y="228587"/>
          <a:ext cx="1767820" cy="4572025"/>
        </a:xfrm>
        <a:prstGeom prst="roundRect">
          <a:avLst>
            <a:gd name="adj" fmla="val 10000"/>
          </a:avLst>
        </a:prstGeom>
        <a:blipFill rotWithShape="0">
          <a:blip xmlns:r="http://schemas.openxmlformats.org/officeDocument/2006/relationships" r:embed="rId1">
            <a:duotone>
              <a:schemeClr val="accent1">
                <a:shade val="45000"/>
                <a:satMod val="135000"/>
              </a:schemeClr>
              <a:prstClr val="white"/>
            </a:duotone>
          </a:blip>
          <a:stretch>
            <a:fillRect/>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9DDE9F-4F85-4836-908F-DD34F373F87F}">
      <dsp:nvSpPr>
        <dsp:cNvPr id="0" name=""/>
        <dsp:cNvSpPr/>
      </dsp:nvSpPr>
      <dsp:spPr>
        <a:xfrm>
          <a:off x="6050279" y="3218603"/>
          <a:ext cx="91440" cy="320039"/>
        </a:xfrm>
        <a:custGeom>
          <a:avLst/>
          <a:gdLst/>
          <a:ahLst/>
          <a:cxnLst/>
          <a:rect l="0" t="0" r="0" b="0"/>
          <a:pathLst>
            <a:path>
              <a:moveTo>
                <a:pt x="45720" y="0"/>
              </a:moveTo>
              <a:lnTo>
                <a:pt x="45720" y="32003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6B91FE-739F-4B79-A238-5CA5D1BF3E45}">
      <dsp:nvSpPr>
        <dsp:cNvPr id="0" name=""/>
        <dsp:cNvSpPr/>
      </dsp:nvSpPr>
      <dsp:spPr>
        <a:xfrm>
          <a:off x="4000499" y="1882563"/>
          <a:ext cx="2095500" cy="320040"/>
        </a:xfrm>
        <a:custGeom>
          <a:avLst/>
          <a:gdLst/>
          <a:ahLst/>
          <a:cxnLst/>
          <a:rect l="0" t="0" r="0" b="0"/>
          <a:pathLst>
            <a:path>
              <a:moveTo>
                <a:pt x="0" y="0"/>
              </a:moveTo>
              <a:lnTo>
                <a:pt x="0" y="161290"/>
              </a:lnTo>
              <a:lnTo>
                <a:pt x="2095500" y="161290"/>
              </a:lnTo>
              <a:lnTo>
                <a:pt x="2095500" y="32004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BDE5A5-621C-4C10-BC50-6D9E80A50030}">
      <dsp:nvSpPr>
        <dsp:cNvPr id="0" name=""/>
        <dsp:cNvSpPr/>
      </dsp:nvSpPr>
      <dsp:spPr>
        <a:xfrm>
          <a:off x="1904999" y="3218603"/>
          <a:ext cx="1397000" cy="320039"/>
        </a:xfrm>
        <a:custGeom>
          <a:avLst/>
          <a:gdLst/>
          <a:ahLst/>
          <a:cxnLst/>
          <a:rect l="0" t="0" r="0" b="0"/>
          <a:pathLst>
            <a:path>
              <a:moveTo>
                <a:pt x="0" y="0"/>
              </a:moveTo>
              <a:lnTo>
                <a:pt x="0" y="161289"/>
              </a:lnTo>
              <a:lnTo>
                <a:pt x="1397000" y="161289"/>
              </a:lnTo>
              <a:lnTo>
                <a:pt x="1397000" y="32003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4C017D-11A5-453D-9783-05AC4A2401EA}">
      <dsp:nvSpPr>
        <dsp:cNvPr id="0" name=""/>
        <dsp:cNvSpPr/>
      </dsp:nvSpPr>
      <dsp:spPr>
        <a:xfrm>
          <a:off x="507999" y="3218603"/>
          <a:ext cx="1397000" cy="320039"/>
        </a:xfrm>
        <a:custGeom>
          <a:avLst/>
          <a:gdLst/>
          <a:ahLst/>
          <a:cxnLst/>
          <a:rect l="0" t="0" r="0" b="0"/>
          <a:pathLst>
            <a:path>
              <a:moveTo>
                <a:pt x="1397000" y="0"/>
              </a:moveTo>
              <a:lnTo>
                <a:pt x="1397000" y="161289"/>
              </a:lnTo>
              <a:lnTo>
                <a:pt x="0" y="161289"/>
              </a:lnTo>
              <a:lnTo>
                <a:pt x="0" y="32003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F30231-A203-4121-BC90-F7E3C2850A63}">
      <dsp:nvSpPr>
        <dsp:cNvPr id="0" name=""/>
        <dsp:cNvSpPr/>
      </dsp:nvSpPr>
      <dsp:spPr>
        <a:xfrm>
          <a:off x="1904999" y="1882563"/>
          <a:ext cx="2095500" cy="320040"/>
        </a:xfrm>
        <a:custGeom>
          <a:avLst/>
          <a:gdLst/>
          <a:ahLst/>
          <a:cxnLst/>
          <a:rect l="0" t="0" r="0" b="0"/>
          <a:pathLst>
            <a:path>
              <a:moveTo>
                <a:pt x="2095500" y="0"/>
              </a:moveTo>
              <a:lnTo>
                <a:pt x="2095500" y="161290"/>
              </a:lnTo>
              <a:lnTo>
                <a:pt x="0" y="161290"/>
              </a:lnTo>
              <a:lnTo>
                <a:pt x="0" y="32004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8154CB-3CAE-45E2-98CF-A42C06B088A2}">
      <dsp:nvSpPr>
        <dsp:cNvPr id="0" name=""/>
        <dsp:cNvSpPr/>
      </dsp:nvSpPr>
      <dsp:spPr>
        <a:xfrm>
          <a:off x="3492499" y="866563"/>
          <a:ext cx="1016000" cy="10160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5B66F1-04FA-4498-80AF-5DD6EBC83BF9}">
      <dsp:nvSpPr>
        <dsp:cNvPr id="0" name=""/>
        <dsp:cNvSpPr/>
      </dsp:nvSpPr>
      <dsp:spPr>
        <a:xfrm>
          <a:off x="4508499" y="864023"/>
          <a:ext cx="1524000"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Root Component</a:t>
          </a:r>
        </a:p>
      </dsp:txBody>
      <dsp:txXfrm>
        <a:off x="4508499" y="864023"/>
        <a:ext cx="1524000" cy="1016000"/>
      </dsp:txXfrm>
    </dsp:sp>
    <dsp:sp modelId="{40503C4B-C38B-42BD-A39D-51EC268967E1}">
      <dsp:nvSpPr>
        <dsp:cNvPr id="0" name=""/>
        <dsp:cNvSpPr/>
      </dsp:nvSpPr>
      <dsp:spPr>
        <a:xfrm>
          <a:off x="1396999" y="2202603"/>
          <a:ext cx="1016000" cy="10160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882ADF-2FF2-4E97-AA1D-AEADB3D7CD75}">
      <dsp:nvSpPr>
        <dsp:cNvPr id="0" name=""/>
        <dsp:cNvSpPr/>
      </dsp:nvSpPr>
      <dsp:spPr>
        <a:xfrm>
          <a:off x="2412999" y="2200063"/>
          <a:ext cx="1524000"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Main Content</a:t>
          </a:r>
        </a:p>
      </dsp:txBody>
      <dsp:txXfrm>
        <a:off x="2412999" y="2200063"/>
        <a:ext cx="1524000" cy="1016000"/>
      </dsp:txXfrm>
    </dsp:sp>
    <dsp:sp modelId="{0FDD562C-01C3-4673-A3ED-631B40DFE180}">
      <dsp:nvSpPr>
        <dsp:cNvPr id="0" name=""/>
        <dsp:cNvSpPr/>
      </dsp:nvSpPr>
      <dsp:spPr>
        <a:xfrm>
          <a:off x="0" y="3538643"/>
          <a:ext cx="1016000" cy="10160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41164B-DC0D-4F92-8AE3-35D11A42F7E3}">
      <dsp:nvSpPr>
        <dsp:cNvPr id="0" name=""/>
        <dsp:cNvSpPr/>
      </dsp:nvSpPr>
      <dsp:spPr>
        <a:xfrm>
          <a:off x="1015999" y="3536103"/>
          <a:ext cx="1524000"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Sub 1…</a:t>
          </a:r>
          <a:endParaRPr lang="en-US" sz="2200" kern="1200" dirty="0"/>
        </a:p>
      </dsp:txBody>
      <dsp:txXfrm>
        <a:off x="1015999" y="3536103"/>
        <a:ext cx="1524000" cy="1016000"/>
      </dsp:txXfrm>
    </dsp:sp>
    <dsp:sp modelId="{1BB67218-CDB9-4962-9D92-BEF3676F6EAB}">
      <dsp:nvSpPr>
        <dsp:cNvPr id="0" name=""/>
        <dsp:cNvSpPr/>
      </dsp:nvSpPr>
      <dsp:spPr>
        <a:xfrm>
          <a:off x="2793999" y="3538643"/>
          <a:ext cx="1016000" cy="10160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0ADE25-E56F-4462-BC08-E1477F3378C8}">
      <dsp:nvSpPr>
        <dsp:cNvPr id="0" name=""/>
        <dsp:cNvSpPr/>
      </dsp:nvSpPr>
      <dsp:spPr>
        <a:xfrm>
          <a:off x="3809999" y="3536103"/>
          <a:ext cx="1524000"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a:t>
          </a:r>
        </a:p>
      </dsp:txBody>
      <dsp:txXfrm>
        <a:off x="3809999" y="3536103"/>
        <a:ext cx="1524000" cy="1016000"/>
      </dsp:txXfrm>
    </dsp:sp>
    <dsp:sp modelId="{77EE3022-7F66-4961-94CF-6B9BCA65638B}">
      <dsp:nvSpPr>
        <dsp:cNvPr id="0" name=""/>
        <dsp:cNvSpPr/>
      </dsp:nvSpPr>
      <dsp:spPr>
        <a:xfrm>
          <a:off x="5587999" y="2202603"/>
          <a:ext cx="1016000" cy="10160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4A07E1-E662-4C8F-9E66-A9D6FF0D4F58}">
      <dsp:nvSpPr>
        <dsp:cNvPr id="0" name=""/>
        <dsp:cNvSpPr/>
      </dsp:nvSpPr>
      <dsp:spPr>
        <a:xfrm>
          <a:off x="6604000" y="2200063"/>
          <a:ext cx="1524000"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Navigation Bar</a:t>
          </a:r>
        </a:p>
      </dsp:txBody>
      <dsp:txXfrm>
        <a:off x="6604000" y="2200063"/>
        <a:ext cx="1524000" cy="1016000"/>
      </dsp:txXfrm>
    </dsp:sp>
    <dsp:sp modelId="{98DE41AC-777B-42D5-8947-2C183AD77381}">
      <dsp:nvSpPr>
        <dsp:cNvPr id="0" name=""/>
        <dsp:cNvSpPr/>
      </dsp:nvSpPr>
      <dsp:spPr>
        <a:xfrm>
          <a:off x="5587999" y="3538643"/>
          <a:ext cx="1016000" cy="10160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FCC467-EB57-48FE-9016-11864416FDA5}">
      <dsp:nvSpPr>
        <dsp:cNvPr id="0" name=""/>
        <dsp:cNvSpPr/>
      </dsp:nvSpPr>
      <dsp:spPr>
        <a:xfrm>
          <a:off x="6604000" y="3536103"/>
          <a:ext cx="1524000"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Search component</a:t>
          </a:r>
        </a:p>
      </dsp:txBody>
      <dsp:txXfrm>
        <a:off x="6604000" y="3536103"/>
        <a:ext cx="1524000" cy="1016000"/>
      </dsp:txXfrm>
    </dsp:sp>
  </dsp:spTree>
</dsp:drawing>
</file>

<file path=ppt/diagrams/layout1.xml><?xml version="1.0" encoding="utf-8"?>
<dgm:layoutDef xmlns:dgm="http://schemas.openxmlformats.org/drawingml/2006/diagram" xmlns:a="http://schemas.openxmlformats.org/drawingml/2006/main" uniqueId="urn:microsoft.com/office/officeart/2005/8/layout/vList4#1">
  <dgm:title val=""/>
  <dgm:desc val=""/>
  <dgm:catLst>
    <dgm:cat type="list"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9230C1-B28B-4B21-9F78-9D5AE6019E7A}" type="datetimeFigureOut">
              <a:rPr lang="en-IN" smtClean="0"/>
              <a:t>08-08-2025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4DD765-CD28-4889-A104-3BFBDDDFF9E0}" type="slidenum">
              <a:rPr lang="en-IN" smtClean="0"/>
              <a:t>‹#›</a:t>
            </a:fld>
            <a:endParaRPr lang="en-IN"/>
          </a:p>
        </p:txBody>
      </p:sp>
    </p:spTree>
    <p:extLst>
      <p:ext uri="{BB962C8B-B14F-4D97-AF65-F5344CB8AC3E}">
        <p14:creationId xmlns:p14="http://schemas.microsoft.com/office/powerpoint/2010/main" val="3707954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github.com/docker/docker-ce" TargetMode="External"/><Relationship Id="rId2" Type="http://schemas.openxmlformats.org/officeDocument/2006/relationships/slide" Target="../slides/slide312.xml"/><Relationship Id="rId1" Type="http://schemas.openxmlformats.org/officeDocument/2006/relationships/notesMaster" Target="../notesMasters/notesMaster1.xml"/><Relationship Id="rId6" Type="http://schemas.openxmlformats.org/officeDocument/2006/relationships/hyperlink" Target="https://cloud.google.com/kubernetes-engine/" TargetMode="External"/><Relationship Id="rId5" Type="http://schemas.openxmlformats.org/officeDocument/2006/relationships/hyperlink" Target="https://cloud.google.com/products/calculator/" TargetMode="External"/><Relationship Id="rId4" Type="http://schemas.openxmlformats.org/officeDocument/2006/relationships/hyperlink" Target="http://aws.amazon.com/what-are-containers"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10A671D3-52B6-A729-63DF-7397600E44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A1CDE9B-8779-41FD-8DFE-42BE2906C206}" type="slidenum">
              <a:rPr lang="en-US" altLang="en-US"/>
              <a:pPr>
                <a:spcBef>
                  <a:spcPct val="0"/>
                </a:spcBef>
              </a:pPr>
              <a:t>14</a:t>
            </a:fld>
            <a:endParaRPr lang="en-US" altLang="en-US"/>
          </a:p>
        </p:txBody>
      </p:sp>
      <p:sp>
        <p:nvSpPr>
          <p:cNvPr id="48131" name="Rectangle 2">
            <a:extLst>
              <a:ext uri="{FF2B5EF4-FFF2-40B4-BE49-F238E27FC236}">
                <a16:creationId xmlns:a16="http://schemas.microsoft.com/office/drawing/2014/main" id="{D2BA2ECB-BAF7-1E28-C9EE-79B16F164A7D}"/>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0856D3B0-3165-69D7-5E88-2EBCA6E700E6}"/>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7" tIns="45718" rIns="91437" bIns="45718"/>
          <a:lstStyle/>
          <a:p>
            <a:pPr eaLnBrk="1" hangingPunct="1"/>
            <a:r>
              <a:rPr lang="en-US" altLang="en-US">
                <a:latin typeface="Arial" panose="020B0604020202020204" pitchFamily="34" charset="0"/>
              </a:rPr>
              <a:t> “Bringing them closer.” </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.NET – </a:t>
            </a:r>
          </a:p>
          <a:p>
            <a:pPr eaLnBrk="1" hangingPunct="1">
              <a:buFontTx/>
              <a:buChar char="•"/>
            </a:pPr>
            <a:r>
              <a:rPr lang="en-US" altLang="en-US">
                <a:latin typeface="Arial" panose="020B0604020202020204" pitchFamily="34" charset="0"/>
              </a:rPr>
              <a:t>Tools and Frameworks; </a:t>
            </a:r>
          </a:p>
          <a:p>
            <a:pPr eaLnBrk="1" hangingPunct="1">
              <a:buFontTx/>
              <a:buChar char="•"/>
            </a:pPr>
            <a:r>
              <a:rPr lang="en-US" altLang="en-US">
                <a:latin typeface="Arial" panose="020B0604020202020204" pitchFamily="34" charset="0"/>
              </a:rPr>
              <a:t>Base Infrastructure – Windows, Servers; </a:t>
            </a:r>
          </a:p>
          <a:p>
            <a:pPr eaLnBrk="1" hangingPunct="1">
              <a:buFontTx/>
              <a:buChar char="•"/>
            </a:pPr>
            <a:r>
              <a:rPr lang="en-US" altLang="en-US">
                <a:latin typeface="Arial" panose="020B0604020202020204" pitchFamily="34" charset="0"/>
              </a:rPr>
              <a:t>Building Block Services; </a:t>
            </a:r>
          </a:p>
          <a:p>
            <a:pPr eaLnBrk="1" hangingPunct="1">
              <a:buFontTx/>
              <a:buChar char="•"/>
            </a:pPr>
            <a:r>
              <a:rPr lang="en-US" altLang="en-US">
                <a:latin typeface="Arial" panose="020B0604020202020204" pitchFamily="34" charset="0"/>
              </a:rPr>
              <a:t>Internet User Experience – on previous slide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A2731EFF-48BF-38EC-A567-F84BC70FAC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06EC289-249C-4E10-BCC4-D313C3AFDBCA}" type="slidenum">
              <a:rPr lang="en-US" altLang="en-US"/>
              <a:pPr>
                <a:spcBef>
                  <a:spcPct val="0"/>
                </a:spcBef>
              </a:pPr>
              <a:t>23</a:t>
            </a:fld>
            <a:endParaRPr lang="en-US" altLang="en-US"/>
          </a:p>
        </p:txBody>
      </p:sp>
      <p:sp>
        <p:nvSpPr>
          <p:cNvPr id="66563" name="Rectangle 2">
            <a:extLst>
              <a:ext uri="{FF2B5EF4-FFF2-40B4-BE49-F238E27FC236}">
                <a16:creationId xmlns:a16="http://schemas.microsoft.com/office/drawing/2014/main" id="{362E349E-1A9D-7F6A-8059-99DEA510DEDF}"/>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52FB5048-35AD-4C7D-587E-FD2B8066FA4A}"/>
              </a:ext>
            </a:extLst>
          </p:cNvPr>
          <p:cNvSpPr>
            <a:spLocks noGrp="1" noChangeArrowheads="1"/>
          </p:cNvSpPr>
          <p:nvPr>
            <p:ph type="body" idx="1"/>
          </p:nvPr>
        </p:nvSpPr>
        <p:spPr>
          <a:xfrm>
            <a:off x="228600" y="4343400"/>
            <a:ext cx="6400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0F60F891-59FE-665D-37A6-5D151251B07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804863" indent="-309563">
              <a:defRPr>
                <a:solidFill>
                  <a:schemeClr val="tx1"/>
                </a:solidFill>
                <a:latin typeface="Arial" panose="020B0604020202020204" pitchFamily="34" charset="0"/>
              </a:defRPr>
            </a:lvl2pPr>
            <a:lvl3pPr marL="1238250" indent="-247650">
              <a:defRPr>
                <a:solidFill>
                  <a:schemeClr val="tx1"/>
                </a:solidFill>
                <a:latin typeface="Arial" panose="020B0604020202020204" pitchFamily="34" charset="0"/>
              </a:defRPr>
            </a:lvl3pPr>
            <a:lvl4pPr marL="1733550" indent="-247650">
              <a:defRPr>
                <a:solidFill>
                  <a:schemeClr val="tx1"/>
                </a:solidFill>
                <a:latin typeface="Arial" panose="020B0604020202020204" pitchFamily="34" charset="0"/>
              </a:defRPr>
            </a:lvl4pPr>
            <a:lvl5pPr marL="2228850" indent="-247650">
              <a:defRPr>
                <a:solidFill>
                  <a:schemeClr val="tx1"/>
                </a:solidFill>
                <a:latin typeface="Arial" panose="020B0604020202020204" pitchFamily="34" charset="0"/>
              </a:defRPr>
            </a:lvl5pPr>
            <a:lvl6pPr marL="2686050" indent="-247650" eaLnBrk="0" fontAlgn="base" hangingPunct="0">
              <a:spcBef>
                <a:spcPct val="0"/>
              </a:spcBef>
              <a:spcAft>
                <a:spcPct val="0"/>
              </a:spcAft>
              <a:defRPr>
                <a:solidFill>
                  <a:schemeClr val="tx1"/>
                </a:solidFill>
                <a:latin typeface="Arial" panose="020B0604020202020204" pitchFamily="34" charset="0"/>
              </a:defRPr>
            </a:lvl6pPr>
            <a:lvl7pPr marL="3143250" indent="-247650" eaLnBrk="0" fontAlgn="base" hangingPunct="0">
              <a:spcBef>
                <a:spcPct val="0"/>
              </a:spcBef>
              <a:spcAft>
                <a:spcPct val="0"/>
              </a:spcAft>
              <a:defRPr>
                <a:solidFill>
                  <a:schemeClr val="tx1"/>
                </a:solidFill>
                <a:latin typeface="Arial" panose="020B0604020202020204" pitchFamily="34" charset="0"/>
              </a:defRPr>
            </a:lvl7pPr>
            <a:lvl8pPr marL="3600450" indent="-247650" eaLnBrk="0" fontAlgn="base" hangingPunct="0">
              <a:spcBef>
                <a:spcPct val="0"/>
              </a:spcBef>
              <a:spcAft>
                <a:spcPct val="0"/>
              </a:spcAft>
              <a:defRPr>
                <a:solidFill>
                  <a:schemeClr val="tx1"/>
                </a:solidFill>
                <a:latin typeface="Arial" panose="020B0604020202020204" pitchFamily="34" charset="0"/>
              </a:defRPr>
            </a:lvl8pPr>
            <a:lvl9pPr marL="4057650" indent="-247650" eaLnBrk="0" fontAlgn="base" hangingPunct="0">
              <a:spcBef>
                <a:spcPct val="0"/>
              </a:spcBef>
              <a:spcAft>
                <a:spcPct val="0"/>
              </a:spcAft>
              <a:defRPr>
                <a:solidFill>
                  <a:schemeClr val="tx1"/>
                </a:solidFill>
                <a:latin typeface="Arial" panose="020B0604020202020204" pitchFamily="34" charset="0"/>
              </a:defRPr>
            </a:lvl9pPr>
          </a:lstStyle>
          <a:p>
            <a:fld id="{6C3A4601-A136-4244-ABB7-DB6177552C1B}" type="slidenum">
              <a:rPr lang="en-US" altLang="en-US" smtClean="0"/>
              <a:pPr/>
              <a:t>97</a:t>
            </a:fld>
            <a:endParaRPr lang="en-US" altLang="en-US"/>
          </a:p>
        </p:txBody>
      </p:sp>
      <p:sp>
        <p:nvSpPr>
          <p:cNvPr id="22531" name="Rectangle 2">
            <a:extLst>
              <a:ext uri="{FF2B5EF4-FFF2-40B4-BE49-F238E27FC236}">
                <a16:creationId xmlns:a16="http://schemas.microsoft.com/office/drawing/2014/main" id="{CDEC3617-695C-8BC2-D44C-4C038E2722F2}"/>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00F5B286-05AB-847A-8761-A8508FA2BA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This is a simplified view of the containment relationships in a DataSet.  There are actually many other collections and types of objects involved.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8515283-D6C4-4691-B41A-EDACE865D7D1}" type="slidenum">
              <a:rPr lang="en-US" smtClean="0"/>
              <a:t>105</a:t>
            </a:fld>
            <a:endParaRPr lang="en-US"/>
          </a:p>
        </p:txBody>
      </p:sp>
    </p:spTree>
    <p:extLst>
      <p:ext uri="{BB962C8B-B14F-4D97-AF65-F5344CB8AC3E}">
        <p14:creationId xmlns:p14="http://schemas.microsoft.com/office/powerpoint/2010/main" val="40100509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58515283-D6C4-4691-B41A-EDACE865D7D1}" type="slidenum">
              <a:rPr lang="en-US" smtClean="0"/>
              <a:t>106</a:t>
            </a:fld>
            <a:endParaRPr lang="en-US"/>
          </a:p>
        </p:txBody>
      </p:sp>
    </p:spTree>
    <p:extLst>
      <p:ext uri="{BB962C8B-B14F-4D97-AF65-F5344CB8AC3E}">
        <p14:creationId xmlns:p14="http://schemas.microsoft.com/office/powerpoint/2010/main" val="2369251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operator (Equality)</a:t>
            </a:r>
          </a:p>
        </p:txBody>
      </p:sp>
      <p:sp>
        <p:nvSpPr>
          <p:cNvPr id="4" name="Slide Number Placeholder 3"/>
          <p:cNvSpPr>
            <a:spLocks noGrp="1"/>
          </p:cNvSpPr>
          <p:nvPr>
            <p:ph type="sldNum" sz="quarter" idx="10"/>
          </p:nvPr>
        </p:nvSpPr>
        <p:spPr/>
        <p:txBody>
          <a:bodyPr/>
          <a:lstStyle/>
          <a:p>
            <a:fld id="{8539E786-458C-44A2-8AC4-D2013B85BDB7}" type="slidenum">
              <a:rPr lang="en-US" smtClean="0"/>
              <a:t>115</a:t>
            </a:fld>
            <a:endParaRPr lang="en-US"/>
          </a:p>
        </p:txBody>
      </p:sp>
    </p:spTree>
    <p:extLst>
      <p:ext uri="{BB962C8B-B14F-4D97-AF65-F5344CB8AC3E}">
        <p14:creationId xmlns:p14="http://schemas.microsoft.com/office/powerpoint/2010/main" val="3402955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8515283-D6C4-4691-B41A-EDACE865D7D1}" type="slidenum">
              <a:rPr lang="en-US" smtClean="0"/>
              <a:t>123</a:t>
            </a:fld>
            <a:endParaRPr lang="en-US"/>
          </a:p>
        </p:txBody>
      </p:sp>
    </p:spTree>
    <p:extLst>
      <p:ext uri="{BB962C8B-B14F-4D97-AF65-F5344CB8AC3E}">
        <p14:creationId xmlns:p14="http://schemas.microsoft.com/office/powerpoint/2010/main" val="2808906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5E1A56EF-09AE-5866-388C-CF820C1EAE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1B8B0EF-F235-436B-BC1B-A6E7D2E3E0E0}" type="slidenum">
              <a:rPr lang="en-US" altLang="en-US"/>
              <a:pPr>
                <a:spcBef>
                  <a:spcPct val="0"/>
                </a:spcBef>
              </a:pPr>
              <a:t>15</a:t>
            </a:fld>
            <a:endParaRPr lang="en-US" altLang="en-US"/>
          </a:p>
        </p:txBody>
      </p:sp>
      <p:sp>
        <p:nvSpPr>
          <p:cNvPr id="50179" name="Rectangle 2">
            <a:extLst>
              <a:ext uri="{FF2B5EF4-FFF2-40B4-BE49-F238E27FC236}">
                <a16:creationId xmlns:a16="http://schemas.microsoft.com/office/drawing/2014/main" id="{1D04EF5E-ABFB-9AB3-1BD5-55B4ECA7434E}"/>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CA8DA346-C37E-5C06-2156-967FD6F8E206}"/>
              </a:ext>
            </a:extLst>
          </p:cNvPr>
          <p:cNvSpPr>
            <a:spLocks noGrp="1" noChangeArrowheads="1"/>
          </p:cNvSpPr>
          <p:nvPr>
            <p:ph type="body" idx="1"/>
          </p:nvPr>
        </p:nvSpPr>
        <p:spPr>
          <a:xfrm>
            <a:off x="228600" y="4343400"/>
            <a:ext cx="6400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a:latin typeface="Arial" panose="020B0604020202020204" pitchFamily="34" charset="0"/>
              </a:rPr>
              <a:t>The .NET framework exposes numerous classes to the developer. These classes allow the development of rich client applications and Web-based applications alike. The classes are shown here, divided into four areas.</a:t>
            </a:r>
          </a:p>
          <a:p>
            <a:pPr eaLnBrk="1" hangingPunct="1"/>
            <a:endParaRPr lang="en-GB" altLang="en-US">
              <a:latin typeface="Arial" panose="020B0604020202020204" pitchFamily="34" charset="0"/>
            </a:endParaRPr>
          </a:p>
          <a:p>
            <a:pPr eaLnBrk="1" hangingPunct="1">
              <a:buFontTx/>
              <a:buChar char="•"/>
            </a:pPr>
            <a:r>
              <a:rPr lang="en-GB" altLang="en-US">
                <a:latin typeface="Arial" panose="020B0604020202020204" pitchFamily="34" charset="0"/>
              </a:rPr>
              <a:t>ASP.NET provides the core Web infrastructure, such as Web Forms for UI-based development and Web Services for programmatic interface development.</a:t>
            </a:r>
          </a:p>
          <a:p>
            <a:pPr eaLnBrk="1" hangingPunct="1">
              <a:buFontTx/>
              <a:buChar char="•"/>
            </a:pPr>
            <a:r>
              <a:rPr lang="en-GB" altLang="en-US">
                <a:latin typeface="Arial" panose="020B0604020202020204" pitchFamily="34" charset="0"/>
              </a:rPr>
              <a:t>User interface development on the Windows platform can be done using Windows Forms.</a:t>
            </a:r>
          </a:p>
          <a:p>
            <a:pPr eaLnBrk="1" hangingPunct="1">
              <a:buFontTx/>
              <a:buChar char="•"/>
            </a:pPr>
            <a:r>
              <a:rPr lang="en-GB" altLang="en-US">
                <a:latin typeface="Arial" panose="020B0604020202020204" pitchFamily="34" charset="0"/>
              </a:rPr>
              <a:t>ADO.NET and XML provide the functionality for data access.</a:t>
            </a:r>
          </a:p>
          <a:p>
            <a:pPr eaLnBrk="1" hangingPunct="1">
              <a:buFontTx/>
              <a:buChar char="•"/>
            </a:pPr>
            <a:r>
              <a:rPr lang="en-GB" altLang="en-US">
                <a:latin typeface="Arial" panose="020B0604020202020204" pitchFamily="34" charset="0"/>
              </a:rPr>
              <a:t>The core base classes provide infrastructure services such as security and transaction management.</a:t>
            </a:r>
          </a:p>
          <a:p>
            <a:pPr eaLnBrk="1" hangingPunct="1"/>
            <a:endParaRPr lang="en-GB" altLang="en-US">
              <a:latin typeface="Arial" panose="020B0604020202020204" pitchFamily="34" charset="0"/>
            </a:endParaRPr>
          </a:p>
          <a:p>
            <a:pPr eaLnBrk="1" hangingPunct="1"/>
            <a:r>
              <a:rPr lang="en-US" altLang="en-US">
                <a:latin typeface="Arial" panose="020B0604020202020204" pitchFamily="34" charset="0"/>
              </a:rPr>
              <a:t>You can create code in any of a large number of languages.  This code will integrate in a deep, seamless manner via a standard called the Common Language Specification.</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Visual Studio.NET provides tools that increases your productivity when creating applications.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a:t>
            </a:r>
            <a:r>
              <a:rPr lang="en-US" sz="1200" i="1" kern="1200" baseline="0" dirty="0">
                <a:solidFill>
                  <a:schemeClr val="tx1"/>
                </a:solidFill>
                <a:latin typeface="+mn-lt"/>
                <a:ea typeface="+mn-ea"/>
                <a:cs typeface="+mn-cs"/>
              </a:rPr>
              <a:t>Front Controller pattern involves using a centralized component that handles all incoming requests and dispatches them to another component down the pipeline for actually servicing the request. How is this different from the Page Controller approach? </a:t>
            </a:r>
          </a:p>
          <a:p>
            <a:r>
              <a:rPr lang="en-US" sz="1200" kern="1200" baseline="0" dirty="0">
                <a:solidFill>
                  <a:schemeClr val="tx1"/>
                </a:solidFill>
                <a:latin typeface="+mn-lt"/>
                <a:ea typeface="+mn-ea"/>
                <a:cs typeface="+mn-cs"/>
              </a:rPr>
              <a:t>In the Page Controller pattern, there’s a different handler for each request, the specific handler for which is determined on a URL by URL basis. The Page Controller pattern suggests you build a hierarchy of pages to reuse some code across pages. Years of experience have proven that, in Web applications, pages in a hierarchy often grow over time with code that is not common to all pages in the hierarchy. </a:t>
            </a:r>
          </a:p>
          <a:p>
            <a:r>
              <a:rPr lang="en-US" sz="1200" kern="1200" baseline="0" dirty="0">
                <a:solidFill>
                  <a:schemeClr val="tx1"/>
                </a:solidFill>
                <a:latin typeface="+mn-lt"/>
                <a:ea typeface="+mn-ea"/>
                <a:cs typeface="+mn-cs"/>
              </a:rPr>
              <a:t>In the Front Controller approach, all incoming requests are channeled through a single component. In ASP.NET MVC, this component is the MVC HTTP handler. This common class contains the logic that parses the URL and decides which controller is due to service the request and which view component is due to produce the resulting HTML. The controller is a plain class with public methods, and each method executes an action following the user gestures. Figure 1-8 illustrates the difference between the Front Controller and Page Controller approaches in an ASP.NET scenario.</a:t>
            </a:r>
            <a:endParaRPr lang="en-US" dirty="0"/>
          </a:p>
        </p:txBody>
      </p:sp>
      <p:sp>
        <p:nvSpPr>
          <p:cNvPr id="4" name="Slide Number Placeholder 3"/>
          <p:cNvSpPr>
            <a:spLocks noGrp="1"/>
          </p:cNvSpPr>
          <p:nvPr>
            <p:ph type="sldNum" sz="quarter" idx="10"/>
          </p:nvPr>
        </p:nvSpPr>
        <p:spPr/>
        <p:txBody>
          <a:bodyPr/>
          <a:lstStyle/>
          <a:p>
            <a:fld id="{5FCC1C52-506F-4E8E-BACA-3E75F290CCCE}" type="slidenum">
              <a:rPr lang="en-US" smtClean="0"/>
              <a:pPr/>
              <a:t>149</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ECF32AE5-6087-EC2B-B330-45A163BE01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60000"/>
              </a:spcAft>
              <a:defRPr sz="1000">
                <a:solidFill>
                  <a:schemeClr val="tx1"/>
                </a:solidFill>
                <a:latin typeface="Arial" panose="020B0604020202020204" pitchFamily="34" charset="0"/>
              </a:defRPr>
            </a:lvl1pPr>
            <a:lvl2pPr marL="742950" indent="-285750">
              <a:spcAft>
                <a:spcPct val="60000"/>
              </a:spcAft>
              <a:buClr>
                <a:srgbClr val="336699"/>
              </a:buClr>
              <a:buChar char="•"/>
              <a:defRPr sz="1000">
                <a:solidFill>
                  <a:schemeClr val="tx1"/>
                </a:solidFill>
                <a:latin typeface="Arial" panose="020B0604020202020204" pitchFamily="34" charset="0"/>
              </a:defRPr>
            </a:lvl2pPr>
            <a:lvl3pPr marL="1143000" indent="-228600">
              <a:spcAft>
                <a:spcPct val="60000"/>
              </a:spcAft>
              <a:defRPr sz="1000">
                <a:solidFill>
                  <a:schemeClr val="tx1"/>
                </a:solidFill>
                <a:latin typeface="Arial" panose="020B0604020202020204" pitchFamily="34" charset="0"/>
              </a:defRPr>
            </a:lvl3pPr>
            <a:lvl4pPr marL="1600200" indent="-228600">
              <a:spcAft>
                <a:spcPct val="60000"/>
              </a:spcAft>
              <a:defRPr sz="1000">
                <a:solidFill>
                  <a:schemeClr val="tx1"/>
                </a:solidFill>
                <a:latin typeface="Arial" panose="020B0604020202020204" pitchFamily="34" charset="0"/>
              </a:defRPr>
            </a:lvl4pPr>
            <a:lvl5pPr marL="2057400" indent="-228600">
              <a:spcAft>
                <a:spcPct val="60000"/>
              </a:spcAft>
              <a:defRPr sz="1000">
                <a:solidFill>
                  <a:schemeClr val="tx1"/>
                </a:solidFill>
                <a:latin typeface="Arial" panose="020B0604020202020204" pitchFamily="34" charset="0"/>
              </a:defRPr>
            </a:lvl5pPr>
            <a:lvl6pPr marL="2514600" indent="-228600" eaLnBrk="0" fontAlgn="base" hangingPunct="0">
              <a:spcBef>
                <a:spcPct val="0"/>
              </a:spcBef>
              <a:spcAft>
                <a:spcPct val="60000"/>
              </a:spcAft>
              <a:defRPr sz="1000">
                <a:solidFill>
                  <a:schemeClr val="tx1"/>
                </a:solidFill>
                <a:latin typeface="Arial" panose="020B0604020202020204" pitchFamily="34" charset="0"/>
              </a:defRPr>
            </a:lvl6pPr>
            <a:lvl7pPr marL="2971800" indent="-228600" eaLnBrk="0" fontAlgn="base" hangingPunct="0">
              <a:spcBef>
                <a:spcPct val="0"/>
              </a:spcBef>
              <a:spcAft>
                <a:spcPct val="60000"/>
              </a:spcAft>
              <a:defRPr sz="1000">
                <a:solidFill>
                  <a:schemeClr val="tx1"/>
                </a:solidFill>
                <a:latin typeface="Arial" panose="020B0604020202020204" pitchFamily="34" charset="0"/>
              </a:defRPr>
            </a:lvl7pPr>
            <a:lvl8pPr marL="3429000" indent="-228600" eaLnBrk="0" fontAlgn="base" hangingPunct="0">
              <a:spcBef>
                <a:spcPct val="0"/>
              </a:spcBef>
              <a:spcAft>
                <a:spcPct val="60000"/>
              </a:spcAft>
              <a:defRPr sz="1000">
                <a:solidFill>
                  <a:schemeClr val="tx1"/>
                </a:solidFill>
                <a:latin typeface="Arial" panose="020B0604020202020204" pitchFamily="34" charset="0"/>
              </a:defRPr>
            </a:lvl8pPr>
            <a:lvl9pPr marL="3886200" indent="-228600" eaLnBrk="0" fontAlgn="base" hangingPunct="0">
              <a:spcBef>
                <a:spcPct val="0"/>
              </a:spcBef>
              <a:spcAft>
                <a:spcPct val="60000"/>
              </a:spcAft>
              <a:defRPr sz="1000">
                <a:solidFill>
                  <a:schemeClr val="tx1"/>
                </a:solidFill>
                <a:latin typeface="Arial" panose="020B0604020202020204" pitchFamily="34" charset="0"/>
              </a:defRPr>
            </a:lvl9pPr>
          </a:lstStyle>
          <a:p>
            <a:pPr>
              <a:spcAft>
                <a:spcPct val="0"/>
              </a:spcAft>
            </a:pPr>
            <a:fld id="{7341F383-2C39-4072-AB8C-4B7D0142360E}" type="slidenum">
              <a:rPr lang="en-US" altLang="en-US" sz="1200"/>
              <a:pPr>
                <a:spcAft>
                  <a:spcPct val="0"/>
                </a:spcAft>
              </a:pPr>
              <a:t>202</a:t>
            </a:fld>
            <a:endParaRPr lang="en-US" altLang="en-US" sz="1200"/>
          </a:p>
        </p:txBody>
      </p:sp>
      <p:sp>
        <p:nvSpPr>
          <p:cNvPr id="10243" name="Rectangle 2">
            <a:extLst>
              <a:ext uri="{FF2B5EF4-FFF2-40B4-BE49-F238E27FC236}">
                <a16:creationId xmlns:a16="http://schemas.microsoft.com/office/drawing/2014/main" id="{697D3AB7-3A40-4F42-018A-754567605C0E}"/>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A81D93A7-591B-F2C5-11BC-34A9FF243169}"/>
              </a:ext>
            </a:extLst>
          </p:cNvPr>
          <p:cNvSpPr>
            <a:spLocks noGrp="1" noChangeArrowheads="1"/>
          </p:cNvSpPr>
          <p:nvPr>
            <p:ph type="body" idx="1"/>
          </p:nvPr>
        </p:nvSpPr>
        <p:spPr>
          <a:xfrm>
            <a:off x="417513" y="1701800"/>
            <a:ext cx="8335962" cy="51069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Every object that you create has a life cycle, from creation to destruction. When an object is destroyed, its state must be cleaned, and any managed resources used must be reclaimed. In the .NET Framework, the garbage collector performs these tasks.</a:t>
            </a:r>
            <a:endParaRPr lang="en-GB" altLang="en-US">
              <a:latin typeface="Arial" panose="020B0604020202020204" pitchFamily="34" charset="0"/>
            </a:endParaRPr>
          </a:p>
          <a:p>
            <a:r>
              <a:rPr lang="en-US" altLang="en-US">
                <a:latin typeface="Arial" panose="020B0604020202020204" pitchFamily="34" charset="0"/>
              </a:rPr>
              <a:t>Explain that this lesson introduces garbage collection in the .NET Framework.</a:t>
            </a:r>
            <a:endParaRPr lang="en-GB" altLang="en-US">
              <a:latin typeface="Arial" panose="020B0604020202020204" pitchFamily="34" charset="0"/>
            </a:endParaRPr>
          </a:p>
        </p:txBody>
      </p:sp>
      <p:sp>
        <p:nvSpPr>
          <p:cNvPr id="7" name="Header Placeholder 3">
            <a:extLst>
              <a:ext uri="{FF2B5EF4-FFF2-40B4-BE49-F238E27FC236}">
                <a16:creationId xmlns:a16="http://schemas.microsoft.com/office/drawing/2014/main" id="{B3624100-427D-D8E9-9B1D-63F7F8D91C6E}"/>
              </a:ext>
            </a:extLst>
          </p:cNvPr>
          <p:cNvSpPr>
            <a:spLocks noGrp="1"/>
          </p:cNvSpPr>
          <p:nvPr>
            <p:ph type="hdr" sz="quarter"/>
          </p:nvPr>
        </p:nvSpPr>
        <p:spPr/>
        <p:txBody>
          <a:bodyPr/>
          <a:lstStyle/>
          <a:p>
            <a:pPr>
              <a:defRPr/>
            </a:pPr>
            <a:r>
              <a:rPr lang="en-US" dirty="0"/>
              <a:t>Module 9: Managing the Lifetime of Objects and Controlling Resources</a:t>
            </a:r>
          </a:p>
        </p:txBody>
      </p:sp>
      <p:sp>
        <p:nvSpPr>
          <p:cNvPr id="8" name="Date Placeholder 4">
            <a:extLst>
              <a:ext uri="{FF2B5EF4-FFF2-40B4-BE49-F238E27FC236}">
                <a16:creationId xmlns:a16="http://schemas.microsoft.com/office/drawing/2014/main" id="{D735A2F2-7CD0-2022-94DB-544F77FABF7C}"/>
              </a:ext>
            </a:extLst>
          </p:cNvPr>
          <p:cNvSpPr>
            <a:spLocks noGrp="1"/>
          </p:cNvSpPr>
          <p:nvPr>
            <p:ph type="dt" sz="quarter" idx="1"/>
          </p:nvPr>
        </p:nvSpPr>
        <p:spPr/>
        <p:txBody>
          <a:bodyPr/>
          <a:lstStyle/>
          <a:p>
            <a:pPr>
              <a:defRPr/>
            </a:pPr>
            <a:r>
              <a:rPr lang="en-US" dirty="0"/>
              <a:t>Course 10266A</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6C78893C-E0E5-0674-DEEF-62AEB08DB86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60000"/>
              </a:spcAft>
              <a:defRPr sz="1000">
                <a:solidFill>
                  <a:schemeClr val="tx1"/>
                </a:solidFill>
                <a:latin typeface="Arial" panose="020B0604020202020204" pitchFamily="34" charset="0"/>
              </a:defRPr>
            </a:lvl1pPr>
            <a:lvl2pPr marL="742950" indent="-285750">
              <a:spcAft>
                <a:spcPct val="60000"/>
              </a:spcAft>
              <a:buClr>
                <a:srgbClr val="336699"/>
              </a:buClr>
              <a:buChar char="•"/>
              <a:defRPr sz="1000">
                <a:solidFill>
                  <a:schemeClr val="tx1"/>
                </a:solidFill>
                <a:latin typeface="Arial" panose="020B0604020202020204" pitchFamily="34" charset="0"/>
              </a:defRPr>
            </a:lvl2pPr>
            <a:lvl3pPr marL="1143000" indent="-228600">
              <a:spcAft>
                <a:spcPct val="60000"/>
              </a:spcAft>
              <a:defRPr sz="1000">
                <a:solidFill>
                  <a:schemeClr val="tx1"/>
                </a:solidFill>
                <a:latin typeface="Arial" panose="020B0604020202020204" pitchFamily="34" charset="0"/>
              </a:defRPr>
            </a:lvl3pPr>
            <a:lvl4pPr marL="1600200" indent="-228600">
              <a:spcAft>
                <a:spcPct val="60000"/>
              </a:spcAft>
              <a:defRPr sz="1000">
                <a:solidFill>
                  <a:schemeClr val="tx1"/>
                </a:solidFill>
                <a:latin typeface="Arial" panose="020B0604020202020204" pitchFamily="34" charset="0"/>
              </a:defRPr>
            </a:lvl4pPr>
            <a:lvl5pPr marL="2057400" indent="-228600">
              <a:spcAft>
                <a:spcPct val="60000"/>
              </a:spcAft>
              <a:defRPr sz="1000">
                <a:solidFill>
                  <a:schemeClr val="tx1"/>
                </a:solidFill>
                <a:latin typeface="Arial" panose="020B0604020202020204" pitchFamily="34" charset="0"/>
              </a:defRPr>
            </a:lvl5pPr>
            <a:lvl6pPr marL="2514600" indent="-228600" eaLnBrk="0" fontAlgn="base" hangingPunct="0">
              <a:spcBef>
                <a:spcPct val="0"/>
              </a:spcBef>
              <a:spcAft>
                <a:spcPct val="60000"/>
              </a:spcAft>
              <a:defRPr sz="1000">
                <a:solidFill>
                  <a:schemeClr val="tx1"/>
                </a:solidFill>
                <a:latin typeface="Arial" panose="020B0604020202020204" pitchFamily="34" charset="0"/>
              </a:defRPr>
            </a:lvl6pPr>
            <a:lvl7pPr marL="2971800" indent="-228600" eaLnBrk="0" fontAlgn="base" hangingPunct="0">
              <a:spcBef>
                <a:spcPct val="0"/>
              </a:spcBef>
              <a:spcAft>
                <a:spcPct val="60000"/>
              </a:spcAft>
              <a:defRPr sz="1000">
                <a:solidFill>
                  <a:schemeClr val="tx1"/>
                </a:solidFill>
                <a:latin typeface="Arial" panose="020B0604020202020204" pitchFamily="34" charset="0"/>
              </a:defRPr>
            </a:lvl7pPr>
            <a:lvl8pPr marL="3429000" indent="-228600" eaLnBrk="0" fontAlgn="base" hangingPunct="0">
              <a:spcBef>
                <a:spcPct val="0"/>
              </a:spcBef>
              <a:spcAft>
                <a:spcPct val="60000"/>
              </a:spcAft>
              <a:defRPr sz="1000">
                <a:solidFill>
                  <a:schemeClr val="tx1"/>
                </a:solidFill>
                <a:latin typeface="Arial" panose="020B0604020202020204" pitchFamily="34" charset="0"/>
              </a:defRPr>
            </a:lvl8pPr>
            <a:lvl9pPr marL="3886200" indent="-228600" eaLnBrk="0" fontAlgn="base" hangingPunct="0">
              <a:spcBef>
                <a:spcPct val="0"/>
              </a:spcBef>
              <a:spcAft>
                <a:spcPct val="60000"/>
              </a:spcAft>
              <a:defRPr sz="1000">
                <a:solidFill>
                  <a:schemeClr val="tx1"/>
                </a:solidFill>
                <a:latin typeface="Arial" panose="020B0604020202020204" pitchFamily="34" charset="0"/>
              </a:defRPr>
            </a:lvl9pPr>
          </a:lstStyle>
          <a:p>
            <a:pPr>
              <a:spcAft>
                <a:spcPct val="0"/>
              </a:spcAft>
            </a:pPr>
            <a:fld id="{E7FE70DE-BC09-4710-A9B9-B4736B3B862D}" type="slidenum">
              <a:rPr lang="en-US" altLang="en-US" sz="1200"/>
              <a:pPr>
                <a:spcAft>
                  <a:spcPct val="0"/>
                </a:spcAft>
              </a:pPr>
              <a:t>203</a:t>
            </a:fld>
            <a:endParaRPr lang="en-US" altLang="en-US" sz="1200"/>
          </a:p>
        </p:txBody>
      </p:sp>
      <p:sp>
        <p:nvSpPr>
          <p:cNvPr id="12291" name="Rectangle 2">
            <a:extLst>
              <a:ext uri="{FF2B5EF4-FFF2-40B4-BE49-F238E27FC236}">
                <a16:creationId xmlns:a16="http://schemas.microsoft.com/office/drawing/2014/main" id="{0A1A6386-FC9E-C1AA-AD18-3AAB8E046D75}"/>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9842319C-277F-717D-DB36-00E1D3B8F1DD}"/>
              </a:ext>
            </a:extLst>
          </p:cNvPr>
          <p:cNvSpPr>
            <a:spLocks noGrp="1" noChangeArrowheads="1"/>
          </p:cNvSpPr>
          <p:nvPr>
            <p:ph type="body" idx="1"/>
          </p:nvPr>
        </p:nvSpPr>
        <p:spPr>
          <a:xfrm>
            <a:off x="417513" y="1701800"/>
            <a:ext cx="8335962" cy="51069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en-US" altLang="en-US">
                <a:latin typeface="Arial" panose="020B0604020202020204" pitchFamily="34" charset="0"/>
              </a:rPr>
              <a:t>Describe the object life cycle.</a:t>
            </a:r>
          </a:p>
          <a:p>
            <a:pPr eaLnBrk="1" hangingPunct="1">
              <a:buFontTx/>
              <a:buChar char="•"/>
            </a:pPr>
            <a:r>
              <a:rPr lang="en-US" altLang="en-US">
                <a:latin typeface="Arial" panose="020B0604020202020204" pitchFamily="34" charset="0"/>
              </a:rPr>
              <a:t>Explain that Steps 1 and 5 are handled by the runtime.</a:t>
            </a:r>
          </a:p>
          <a:p>
            <a:pPr eaLnBrk="1" hangingPunct="1">
              <a:buFontTx/>
              <a:buChar char="•"/>
            </a:pPr>
            <a:r>
              <a:rPr lang="en-US" altLang="en-US">
                <a:latin typeface="Arial" panose="020B0604020202020204" pitchFamily="34" charset="0"/>
              </a:rPr>
              <a:t>Explain briefly how a constructor and destructor fit into the object life cycle. (Students should already be familiar with constructors—destructors are explained later in this module.)</a:t>
            </a:r>
          </a:p>
          <a:p>
            <a:pPr eaLnBrk="1" hangingPunct="1">
              <a:buFontTx/>
              <a:buChar char="•"/>
            </a:pPr>
            <a:r>
              <a:rPr lang="en-US" altLang="en-US">
                <a:latin typeface="Arial" panose="020B0604020202020204" pitchFamily="34" charset="0"/>
              </a:rPr>
              <a:t> Explain that the runtime handles this process for managed objects only and that students must write their own code to allocate/deallocate memory for unmanaged objects.</a:t>
            </a:r>
          </a:p>
          <a:p>
            <a:pPr eaLnBrk="1" hangingPunct="1"/>
            <a:r>
              <a:rPr lang="en-US" altLang="en-US">
                <a:latin typeface="Arial" panose="020B0604020202020204" pitchFamily="34" charset="0"/>
              </a:rPr>
              <a:t> </a:t>
            </a:r>
          </a:p>
          <a:p>
            <a:pPr eaLnBrk="1" hangingPunct="1"/>
            <a:r>
              <a:rPr lang="en-US" altLang="en-US" b="1">
                <a:latin typeface="Arial" panose="020B0604020202020204" pitchFamily="34" charset="0"/>
              </a:rPr>
              <a:t>Question</a:t>
            </a:r>
            <a:r>
              <a:rPr lang="en-US" altLang="en-US">
                <a:latin typeface="Arial" panose="020B0604020202020204" pitchFamily="34" charset="0"/>
              </a:rPr>
              <a:t>:  How can you control the creation phase for an object?</a:t>
            </a:r>
          </a:p>
          <a:p>
            <a:pPr eaLnBrk="1" hangingPunct="1"/>
            <a:r>
              <a:rPr lang="en-US" altLang="en-US" b="1">
                <a:latin typeface="Arial" panose="020B0604020202020204" pitchFamily="34" charset="0"/>
              </a:rPr>
              <a:t>Answer</a:t>
            </a:r>
            <a:r>
              <a:rPr lang="en-US" altLang="en-US">
                <a:latin typeface="Arial" panose="020B0604020202020204" pitchFamily="34" charset="0"/>
              </a:rPr>
              <a:t>:  You add a constructor to the class.</a:t>
            </a:r>
          </a:p>
        </p:txBody>
      </p:sp>
      <p:sp>
        <p:nvSpPr>
          <p:cNvPr id="7" name="Header Placeholder 3">
            <a:extLst>
              <a:ext uri="{FF2B5EF4-FFF2-40B4-BE49-F238E27FC236}">
                <a16:creationId xmlns:a16="http://schemas.microsoft.com/office/drawing/2014/main" id="{E96336C8-6368-D1B0-4B8F-72D83EEA657E}"/>
              </a:ext>
            </a:extLst>
          </p:cNvPr>
          <p:cNvSpPr>
            <a:spLocks noGrp="1"/>
          </p:cNvSpPr>
          <p:nvPr>
            <p:ph type="hdr" sz="quarter"/>
          </p:nvPr>
        </p:nvSpPr>
        <p:spPr/>
        <p:txBody>
          <a:bodyPr/>
          <a:lstStyle/>
          <a:p>
            <a:pPr>
              <a:defRPr/>
            </a:pPr>
            <a:r>
              <a:rPr lang="en-US" dirty="0"/>
              <a:t>Module 9: Managing the Lifetime of Objects and Controlling Resources</a:t>
            </a:r>
          </a:p>
        </p:txBody>
      </p:sp>
      <p:sp>
        <p:nvSpPr>
          <p:cNvPr id="8" name="Date Placeholder 4">
            <a:extLst>
              <a:ext uri="{FF2B5EF4-FFF2-40B4-BE49-F238E27FC236}">
                <a16:creationId xmlns:a16="http://schemas.microsoft.com/office/drawing/2014/main" id="{C0A7A302-09F5-8799-5935-145D9D12E2FA}"/>
              </a:ext>
            </a:extLst>
          </p:cNvPr>
          <p:cNvSpPr>
            <a:spLocks noGrp="1"/>
          </p:cNvSpPr>
          <p:nvPr>
            <p:ph type="dt" sz="quarter" idx="1"/>
          </p:nvPr>
        </p:nvSpPr>
        <p:spPr/>
        <p:txBody>
          <a:bodyPr/>
          <a:lstStyle/>
          <a:p>
            <a:pPr>
              <a:defRPr/>
            </a:pPr>
            <a:r>
              <a:rPr lang="en-US" dirty="0"/>
              <a:t>Course 10266A</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46397120-9322-7B6E-60CC-3F52D9CC62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60000"/>
              </a:spcAft>
              <a:defRPr sz="1000">
                <a:solidFill>
                  <a:schemeClr val="tx1"/>
                </a:solidFill>
                <a:latin typeface="Arial" panose="020B0604020202020204" pitchFamily="34" charset="0"/>
              </a:defRPr>
            </a:lvl1pPr>
            <a:lvl2pPr marL="742950" indent="-285750">
              <a:spcAft>
                <a:spcPct val="60000"/>
              </a:spcAft>
              <a:buClr>
                <a:srgbClr val="336699"/>
              </a:buClr>
              <a:buChar char="•"/>
              <a:defRPr sz="1000">
                <a:solidFill>
                  <a:schemeClr val="tx1"/>
                </a:solidFill>
                <a:latin typeface="Arial" panose="020B0604020202020204" pitchFamily="34" charset="0"/>
              </a:defRPr>
            </a:lvl2pPr>
            <a:lvl3pPr marL="1143000" indent="-228600">
              <a:spcAft>
                <a:spcPct val="60000"/>
              </a:spcAft>
              <a:defRPr sz="1000">
                <a:solidFill>
                  <a:schemeClr val="tx1"/>
                </a:solidFill>
                <a:latin typeface="Arial" panose="020B0604020202020204" pitchFamily="34" charset="0"/>
              </a:defRPr>
            </a:lvl3pPr>
            <a:lvl4pPr marL="1600200" indent="-228600">
              <a:spcAft>
                <a:spcPct val="60000"/>
              </a:spcAft>
              <a:defRPr sz="1000">
                <a:solidFill>
                  <a:schemeClr val="tx1"/>
                </a:solidFill>
                <a:latin typeface="Arial" panose="020B0604020202020204" pitchFamily="34" charset="0"/>
              </a:defRPr>
            </a:lvl4pPr>
            <a:lvl5pPr marL="2057400" indent="-228600">
              <a:spcAft>
                <a:spcPct val="60000"/>
              </a:spcAft>
              <a:defRPr sz="1000">
                <a:solidFill>
                  <a:schemeClr val="tx1"/>
                </a:solidFill>
                <a:latin typeface="Arial" panose="020B0604020202020204" pitchFamily="34" charset="0"/>
              </a:defRPr>
            </a:lvl5pPr>
            <a:lvl6pPr marL="2514600" indent="-228600" eaLnBrk="0" fontAlgn="base" hangingPunct="0">
              <a:spcBef>
                <a:spcPct val="0"/>
              </a:spcBef>
              <a:spcAft>
                <a:spcPct val="60000"/>
              </a:spcAft>
              <a:defRPr sz="1000">
                <a:solidFill>
                  <a:schemeClr val="tx1"/>
                </a:solidFill>
                <a:latin typeface="Arial" panose="020B0604020202020204" pitchFamily="34" charset="0"/>
              </a:defRPr>
            </a:lvl6pPr>
            <a:lvl7pPr marL="2971800" indent="-228600" eaLnBrk="0" fontAlgn="base" hangingPunct="0">
              <a:spcBef>
                <a:spcPct val="0"/>
              </a:spcBef>
              <a:spcAft>
                <a:spcPct val="60000"/>
              </a:spcAft>
              <a:defRPr sz="1000">
                <a:solidFill>
                  <a:schemeClr val="tx1"/>
                </a:solidFill>
                <a:latin typeface="Arial" panose="020B0604020202020204" pitchFamily="34" charset="0"/>
              </a:defRPr>
            </a:lvl7pPr>
            <a:lvl8pPr marL="3429000" indent="-228600" eaLnBrk="0" fontAlgn="base" hangingPunct="0">
              <a:spcBef>
                <a:spcPct val="0"/>
              </a:spcBef>
              <a:spcAft>
                <a:spcPct val="60000"/>
              </a:spcAft>
              <a:defRPr sz="1000">
                <a:solidFill>
                  <a:schemeClr val="tx1"/>
                </a:solidFill>
                <a:latin typeface="Arial" panose="020B0604020202020204" pitchFamily="34" charset="0"/>
              </a:defRPr>
            </a:lvl8pPr>
            <a:lvl9pPr marL="3886200" indent="-228600" eaLnBrk="0" fontAlgn="base" hangingPunct="0">
              <a:spcBef>
                <a:spcPct val="0"/>
              </a:spcBef>
              <a:spcAft>
                <a:spcPct val="60000"/>
              </a:spcAft>
              <a:defRPr sz="1000">
                <a:solidFill>
                  <a:schemeClr val="tx1"/>
                </a:solidFill>
                <a:latin typeface="Arial" panose="020B0604020202020204" pitchFamily="34" charset="0"/>
              </a:defRPr>
            </a:lvl9pPr>
          </a:lstStyle>
          <a:p>
            <a:pPr>
              <a:spcAft>
                <a:spcPct val="0"/>
              </a:spcAft>
            </a:pPr>
            <a:fld id="{BC6BBE69-E638-4D95-AEEA-B91DB3935EB9}" type="slidenum">
              <a:rPr lang="en-US" altLang="en-US" sz="1200"/>
              <a:pPr>
                <a:spcAft>
                  <a:spcPct val="0"/>
                </a:spcAft>
              </a:pPr>
              <a:t>204</a:t>
            </a:fld>
            <a:endParaRPr lang="en-US" altLang="en-US" sz="1200"/>
          </a:p>
        </p:txBody>
      </p:sp>
      <p:sp>
        <p:nvSpPr>
          <p:cNvPr id="14339" name="Rectangle 2">
            <a:extLst>
              <a:ext uri="{FF2B5EF4-FFF2-40B4-BE49-F238E27FC236}">
                <a16:creationId xmlns:a16="http://schemas.microsoft.com/office/drawing/2014/main" id="{1C49AC41-887A-1C45-2A5D-1FCB5E2448AB}"/>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1EC34D8D-54C0-BC58-7594-D87985874681}"/>
              </a:ext>
            </a:extLst>
          </p:cNvPr>
          <p:cNvSpPr>
            <a:spLocks noGrp="1" noChangeArrowheads="1"/>
          </p:cNvSpPr>
          <p:nvPr>
            <p:ph type="body" idx="1"/>
          </p:nvPr>
        </p:nvSpPr>
        <p:spPr>
          <a:xfrm>
            <a:off x="417513" y="1700213"/>
            <a:ext cx="8335962" cy="51085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en-US" altLang="en-US">
                <a:latin typeface="Arial" panose="020B0604020202020204" pitchFamily="34" charset="0"/>
              </a:rPr>
              <a:t>Describe the stack and the heap.</a:t>
            </a:r>
          </a:p>
          <a:p>
            <a:pPr eaLnBrk="1" hangingPunct="1">
              <a:buFontTx/>
              <a:buChar char="•"/>
            </a:pPr>
            <a:r>
              <a:rPr lang="en-US" altLang="en-US">
                <a:latin typeface="Arial" panose="020B0604020202020204" pitchFamily="34" charset="0"/>
              </a:rPr>
              <a:t>Explain how value types can be added to the stack or the heap.</a:t>
            </a:r>
          </a:p>
          <a:p>
            <a:pPr eaLnBrk="1" hangingPunct="1">
              <a:buFontTx/>
              <a:buChar char="•"/>
            </a:pPr>
            <a:r>
              <a:rPr lang="en-US" altLang="en-US">
                <a:latin typeface="Arial" panose="020B0604020202020204" pitchFamily="34" charset="0"/>
              </a:rPr>
              <a:t>Explain that reference types are always added to the heap.</a:t>
            </a:r>
          </a:p>
          <a:p>
            <a:pPr eaLnBrk="1" hangingPunct="1">
              <a:buFontTx/>
              <a:buChar char="•"/>
            </a:pPr>
            <a:r>
              <a:rPr lang="en-US" altLang="en-US">
                <a:latin typeface="Arial" panose="020B0604020202020204" pitchFamily="34" charset="0"/>
              </a:rPr>
              <a:t>Describe how pointers are added to the stack for reference types and how this enables multiple pointers/references for the same object.</a:t>
            </a:r>
          </a:p>
          <a:p>
            <a:pPr eaLnBrk="1" hangingPunct="1">
              <a:buFontTx/>
              <a:buChar char="•"/>
            </a:pPr>
            <a:r>
              <a:rPr lang="en-US" altLang="en-US">
                <a:latin typeface="Arial" panose="020B0604020202020204" pitchFamily="34" charset="0"/>
              </a:rPr>
              <a:t>Explain how the stack and the heap take roughly the same amount of time to allocate memory, but the stack is much faster for deallocating memory.</a:t>
            </a:r>
          </a:p>
          <a:p>
            <a:pPr eaLnBrk="1" hangingPunct="1">
              <a:buFontTx/>
              <a:buChar char="•"/>
            </a:pPr>
            <a:r>
              <a:rPr lang="en-US" altLang="en-US">
                <a:latin typeface="Arial" panose="020B0604020202020204" pitchFamily="34" charset="0"/>
              </a:rPr>
              <a:t>Briefly mention the garbage collector and its role in reclaiming resources from objects added to the heap.</a:t>
            </a:r>
            <a:endParaRPr lang="en-US" altLang="en-US" b="1">
              <a:latin typeface="Arial" panose="020B0604020202020204" pitchFamily="34" charset="0"/>
            </a:endParaRPr>
          </a:p>
          <a:p>
            <a:pPr eaLnBrk="1" hangingPunct="1"/>
            <a:endParaRPr lang="en-US" altLang="en-US" b="1">
              <a:latin typeface="Arial" panose="020B0604020202020204" pitchFamily="34" charset="0"/>
            </a:endParaRPr>
          </a:p>
          <a:p>
            <a:pPr eaLnBrk="1" hangingPunct="1"/>
            <a:r>
              <a:rPr lang="en-US" altLang="en-US" b="1">
                <a:latin typeface="Arial" panose="020B0604020202020204" pitchFamily="34" charset="0"/>
              </a:rPr>
              <a:t>Question</a:t>
            </a:r>
            <a:r>
              <a:rPr lang="en-US" altLang="en-US">
                <a:latin typeface="Arial" panose="020B0604020202020204" pitchFamily="34" charset="0"/>
              </a:rPr>
              <a:t>:  Is the stack a </a:t>
            </a:r>
            <a:r>
              <a:rPr lang="en-GB" altLang="en-US">
                <a:latin typeface="Arial" panose="020B0604020202020204" pitchFamily="34" charset="0"/>
              </a:rPr>
              <a:t>first in, first out (</a:t>
            </a:r>
            <a:r>
              <a:rPr lang="en-US" altLang="en-US">
                <a:latin typeface="Arial" panose="020B0604020202020204" pitchFamily="34" charset="0"/>
              </a:rPr>
              <a:t>FIFO), last in, first out (LIFO), </a:t>
            </a:r>
            <a:r>
              <a:rPr lang="en-GB" altLang="en-US">
                <a:latin typeface="Arial" panose="020B0604020202020204" pitchFamily="34" charset="0"/>
              </a:rPr>
              <a:t>first in, last out (</a:t>
            </a:r>
            <a:r>
              <a:rPr lang="en-US" altLang="en-US">
                <a:latin typeface="Arial" panose="020B0604020202020204" pitchFamily="34" charset="0"/>
              </a:rPr>
              <a:t>FILO), or random access memory store?</a:t>
            </a:r>
          </a:p>
          <a:p>
            <a:pPr eaLnBrk="1" hangingPunct="1"/>
            <a:r>
              <a:rPr lang="en-US" altLang="en-US" b="1">
                <a:latin typeface="Arial" panose="020B0604020202020204" pitchFamily="34" charset="0"/>
              </a:rPr>
              <a:t>Answer</a:t>
            </a:r>
            <a:r>
              <a:rPr lang="en-US" altLang="en-US">
                <a:latin typeface="Arial" panose="020B0604020202020204" pitchFamily="34" charset="0"/>
              </a:rPr>
              <a:t>:  The stack is a LIFO structure.</a:t>
            </a:r>
          </a:p>
          <a:p>
            <a:pPr eaLnBrk="1" hangingPunct="1"/>
            <a:endParaRPr lang="en-US" altLang="en-US">
              <a:latin typeface="Arial" panose="020B0604020202020204" pitchFamily="34" charset="0"/>
            </a:endParaRPr>
          </a:p>
          <a:p>
            <a:r>
              <a:rPr lang="en-US" altLang="en-US" b="1">
                <a:latin typeface="Arial" panose="020B0604020202020204" pitchFamily="34" charset="0"/>
              </a:rPr>
              <a:t>Additional Reading</a:t>
            </a:r>
            <a:endParaRPr lang="en-GB" altLang="en-US" b="1">
              <a:latin typeface="Arial" panose="020B0604020202020204" pitchFamily="34" charset="0"/>
            </a:endParaRPr>
          </a:p>
          <a:p>
            <a:r>
              <a:rPr lang="en-US" altLang="en-US">
                <a:latin typeface="Arial" panose="020B0604020202020204" pitchFamily="34" charset="0"/>
              </a:rPr>
              <a:t>For more information about automatic memory management, see the 3.9 Automatic memory management page at http://go.microsoft.com/fwlink/?LinkId=192943.</a:t>
            </a:r>
            <a:endParaRPr lang="en-GB" altLang="en-US">
              <a:latin typeface="Arial" panose="020B0604020202020204" pitchFamily="34" charset="0"/>
            </a:endParaRPr>
          </a:p>
        </p:txBody>
      </p:sp>
      <p:sp>
        <p:nvSpPr>
          <p:cNvPr id="7" name="Header Placeholder 3">
            <a:extLst>
              <a:ext uri="{FF2B5EF4-FFF2-40B4-BE49-F238E27FC236}">
                <a16:creationId xmlns:a16="http://schemas.microsoft.com/office/drawing/2014/main" id="{FA0F6460-C8DE-0500-B4B1-AF932CC9A02E}"/>
              </a:ext>
            </a:extLst>
          </p:cNvPr>
          <p:cNvSpPr>
            <a:spLocks noGrp="1"/>
          </p:cNvSpPr>
          <p:nvPr>
            <p:ph type="hdr" sz="quarter"/>
          </p:nvPr>
        </p:nvSpPr>
        <p:spPr/>
        <p:txBody>
          <a:bodyPr/>
          <a:lstStyle/>
          <a:p>
            <a:pPr>
              <a:defRPr/>
            </a:pPr>
            <a:r>
              <a:rPr lang="en-US" dirty="0"/>
              <a:t>Module 9: Managing the Lifetime of Objects and Controlling Resources</a:t>
            </a:r>
          </a:p>
        </p:txBody>
      </p:sp>
      <p:sp>
        <p:nvSpPr>
          <p:cNvPr id="8" name="Date Placeholder 4">
            <a:extLst>
              <a:ext uri="{FF2B5EF4-FFF2-40B4-BE49-F238E27FC236}">
                <a16:creationId xmlns:a16="http://schemas.microsoft.com/office/drawing/2014/main" id="{0F0216E3-C843-5705-EBB5-50200163FE43}"/>
              </a:ext>
            </a:extLst>
          </p:cNvPr>
          <p:cNvSpPr>
            <a:spLocks noGrp="1"/>
          </p:cNvSpPr>
          <p:nvPr>
            <p:ph type="dt" sz="quarter" idx="1"/>
          </p:nvPr>
        </p:nvSpPr>
        <p:spPr/>
        <p:txBody>
          <a:bodyPr/>
          <a:lstStyle/>
          <a:p>
            <a:pPr>
              <a:defRPr/>
            </a:pPr>
            <a:r>
              <a:rPr lang="en-US" dirty="0"/>
              <a:t>Course 10266A</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BB3AFEA9-194A-A0FE-5A80-989B54A34E9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60000"/>
              </a:spcAft>
              <a:defRPr sz="1000">
                <a:solidFill>
                  <a:schemeClr val="tx1"/>
                </a:solidFill>
                <a:latin typeface="Arial" panose="020B0604020202020204" pitchFamily="34" charset="0"/>
              </a:defRPr>
            </a:lvl1pPr>
            <a:lvl2pPr marL="742950" indent="-285750">
              <a:spcAft>
                <a:spcPct val="60000"/>
              </a:spcAft>
              <a:buClr>
                <a:srgbClr val="336699"/>
              </a:buClr>
              <a:buChar char="•"/>
              <a:defRPr sz="1000">
                <a:solidFill>
                  <a:schemeClr val="tx1"/>
                </a:solidFill>
                <a:latin typeface="Arial" panose="020B0604020202020204" pitchFamily="34" charset="0"/>
              </a:defRPr>
            </a:lvl2pPr>
            <a:lvl3pPr marL="1143000" indent="-228600">
              <a:spcAft>
                <a:spcPct val="60000"/>
              </a:spcAft>
              <a:defRPr sz="1000">
                <a:solidFill>
                  <a:schemeClr val="tx1"/>
                </a:solidFill>
                <a:latin typeface="Arial" panose="020B0604020202020204" pitchFamily="34" charset="0"/>
              </a:defRPr>
            </a:lvl3pPr>
            <a:lvl4pPr marL="1600200" indent="-228600">
              <a:spcAft>
                <a:spcPct val="60000"/>
              </a:spcAft>
              <a:defRPr sz="1000">
                <a:solidFill>
                  <a:schemeClr val="tx1"/>
                </a:solidFill>
                <a:latin typeface="Arial" panose="020B0604020202020204" pitchFamily="34" charset="0"/>
              </a:defRPr>
            </a:lvl4pPr>
            <a:lvl5pPr marL="2057400" indent="-228600">
              <a:spcAft>
                <a:spcPct val="60000"/>
              </a:spcAft>
              <a:defRPr sz="1000">
                <a:solidFill>
                  <a:schemeClr val="tx1"/>
                </a:solidFill>
                <a:latin typeface="Arial" panose="020B0604020202020204" pitchFamily="34" charset="0"/>
              </a:defRPr>
            </a:lvl5pPr>
            <a:lvl6pPr marL="2514600" indent="-228600" eaLnBrk="0" fontAlgn="base" hangingPunct="0">
              <a:spcBef>
                <a:spcPct val="0"/>
              </a:spcBef>
              <a:spcAft>
                <a:spcPct val="60000"/>
              </a:spcAft>
              <a:defRPr sz="1000">
                <a:solidFill>
                  <a:schemeClr val="tx1"/>
                </a:solidFill>
                <a:latin typeface="Arial" panose="020B0604020202020204" pitchFamily="34" charset="0"/>
              </a:defRPr>
            </a:lvl6pPr>
            <a:lvl7pPr marL="2971800" indent="-228600" eaLnBrk="0" fontAlgn="base" hangingPunct="0">
              <a:spcBef>
                <a:spcPct val="0"/>
              </a:spcBef>
              <a:spcAft>
                <a:spcPct val="60000"/>
              </a:spcAft>
              <a:defRPr sz="1000">
                <a:solidFill>
                  <a:schemeClr val="tx1"/>
                </a:solidFill>
                <a:latin typeface="Arial" panose="020B0604020202020204" pitchFamily="34" charset="0"/>
              </a:defRPr>
            </a:lvl7pPr>
            <a:lvl8pPr marL="3429000" indent="-228600" eaLnBrk="0" fontAlgn="base" hangingPunct="0">
              <a:spcBef>
                <a:spcPct val="0"/>
              </a:spcBef>
              <a:spcAft>
                <a:spcPct val="60000"/>
              </a:spcAft>
              <a:defRPr sz="1000">
                <a:solidFill>
                  <a:schemeClr val="tx1"/>
                </a:solidFill>
                <a:latin typeface="Arial" panose="020B0604020202020204" pitchFamily="34" charset="0"/>
              </a:defRPr>
            </a:lvl8pPr>
            <a:lvl9pPr marL="3886200" indent="-228600" eaLnBrk="0" fontAlgn="base" hangingPunct="0">
              <a:spcBef>
                <a:spcPct val="0"/>
              </a:spcBef>
              <a:spcAft>
                <a:spcPct val="60000"/>
              </a:spcAft>
              <a:defRPr sz="1000">
                <a:solidFill>
                  <a:schemeClr val="tx1"/>
                </a:solidFill>
                <a:latin typeface="Arial" panose="020B0604020202020204" pitchFamily="34" charset="0"/>
              </a:defRPr>
            </a:lvl9pPr>
          </a:lstStyle>
          <a:p>
            <a:pPr>
              <a:spcAft>
                <a:spcPct val="0"/>
              </a:spcAft>
            </a:pPr>
            <a:fld id="{3D95371C-12F5-4873-B223-2B1D4614D67E}" type="slidenum">
              <a:rPr lang="en-US" altLang="en-US" sz="1200"/>
              <a:pPr>
                <a:spcAft>
                  <a:spcPct val="0"/>
                </a:spcAft>
              </a:pPr>
              <a:t>205</a:t>
            </a:fld>
            <a:endParaRPr lang="en-US" altLang="en-US" sz="1200"/>
          </a:p>
        </p:txBody>
      </p:sp>
      <p:sp>
        <p:nvSpPr>
          <p:cNvPr id="16387" name="Rectangle 2">
            <a:extLst>
              <a:ext uri="{FF2B5EF4-FFF2-40B4-BE49-F238E27FC236}">
                <a16:creationId xmlns:a16="http://schemas.microsoft.com/office/drawing/2014/main" id="{EA2351F5-9CF9-F40D-6031-399F4C9A42B2}"/>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5B4C4FDB-F86D-4163-C1F1-E33FE6E5CF57}"/>
              </a:ext>
            </a:extLst>
          </p:cNvPr>
          <p:cNvSpPr>
            <a:spLocks noGrp="1" noChangeArrowheads="1"/>
          </p:cNvSpPr>
          <p:nvPr>
            <p:ph type="body" idx="1"/>
          </p:nvPr>
        </p:nvSpPr>
        <p:spPr>
          <a:xfrm>
            <a:off x="417513" y="1700213"/>
            <a:ext cx="8335962" cy="51085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This is an animated slide.</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[Click 1]: All of the objects on the heap are considered dead (they are dark on the slide).</a:t>
            </a:r>
          </a:p>
          <a:p>
            <a:pPr eaLnBrk="1" hangingPunct="1"/>
            <a:r>
              <a:rPr lang="en-US" altLang="en-US">
                <a:latin typeface="Arial" panose="020B0604020202020204" pitchFamily="34" charset="0"/>
              </a:rPr>
              <a:t>[Click 2]: The garbage collector starts at the bottom of the stack and marks the object referenced as alive (it lightens on the slide).</a:t>
            </a:r>
          </a:p>
          <a:p>
            <a:pPr eaLnBrk="1" hangingPunct="1"/>
            <a:r>
              <a:rPr lang="en-US" altLang="en-US">
                <a:latin typeface="Arial" panose="020B0604020202020204" pitchFamily="34" charset="0"/>
              </a:rPr>
              <a:t>[Click 3]: The garbage collector follows the references in the objects it marks as alive and marks all of those objects as alive (The Refs section of Location 4 refers to Location 2).</a:t>
            </a:r>
          </a:p>
          <a:p>
            <a:pPr eaLnBrk="1" hangingPunct="1"/>
            <a:r>
              <a:rPr lang="en-US" altLang="en-US">
                <a:latin typeface="Arial" panose="020B0604020202020204" pitchFamily="34" charset="0"/>
              </a:rPr>
              <a:t>[Click 4]: The garbage collector has no more references to follow (the Refs section for item 2 is blank) so it returns and starts at the next item in the stack (Location 6).</a:t>
            </a:r>
          </a:p>
          <a:p>
            <a:pPr eaLnBrk="1" hangingPunct="1"/>
            <a:r>
              <a:rPr lang="en-US" altLang="en-US">
                <a:latin typeface="Arial" panose="020B0604020202020204" pitchFamily="34" charset="0"/>
              </a:rPr>
              <a:t>[Click 5]: Again the garbage collector follows the references in objects it has marked alive and marks them as alive (It follows the reference in the Refs section and proceeds to Location 8).</a:t>
            </a:r>
          </a:p>
          <a:p>
            <a:pPr eaLnBrk="1" hangingPunct="1"/>
            <a:r>
              <a:rPr lang="en-US" altLang="en-US">
                <a:latin typeface="Arial" panose="020B0604020202020204" pitchFamily="34" charset="0"/>
              </a:rPr>
              <a:t>[Click 6]: The garbage collector does not return to objects already marked as alive to prevent circular references causing recursion (the Ref in Location 8 refers back to Location 6, and the garbage collector does not go back to Location 6).</a:t>
            </a:r>
          </a:p>
          <a:p>
            <a:pPr eaLnBrk="1" hangingPunct="1"/>
            <a:r>
              <a:rPr lang="en-US" altLang="en-US">
                <a:latin typeface="Arial" panose="020B0604020202020204" pitchFamily="34" charset="0"/>
              </a:rPr>
              <a:t>[Click 7]: The garbage collector adds all dead objects that have a finalizer to the </a:t>
            </a:r>
            <a:r>
              <a:rPr lang="en-US" altLang="en-US" b="1">
                <a:latin typeface="Arial" panose="020B0604020202020204" pitchFamily="34" charset="0"/>
              </a:rPr>
              <a:t>freachable</a:t>
            </a:r>
            <a:r>
              <a:rPr lang="en-US" altLang="en-US">
                <a:latin typeface="Arial" panose="020B0604020202020204" pitchFamily="34" charset="0"/>
              </a:rPr>
              <a:t> queue (Location 5 is the only dead object that has a finalizer. Mention that this happens only once and objects that have been finalized are marked to prevent them being finalized twice).</a:t>
            </a:r>
          </a:p>
          <a:p>
            <a:pPr eaLnBrk="1" hangingPunct="1"/>
            <a:r>
              <a:rPr lang="en-US" altLang="en-US">
                <a:latin typeface="Arial" panose="020B0604020202020204" pitchFamily="34" charset="0"/>
              </a:rPr>
              <a:t>[Click 8]: Objects added to the </a:t>
            </a:r>
            <a:r>
              <a:rPr lang="en-US" altLang="en-US" b="1">
                <a:latin typeface="Arial" panose="020B0604020202020204" pitchFamily="34" charset="0"/>
              </a:rPr>
              <a:t>freachable</a:t>
            </a:r>
            <a:r>
              <a:rPr lang="en-US" altLang="en-US">
                <a:latin typeface="Arial" panose="020B0604020202020204" pitchFamily="34" charset="0"/>
              </a:rPr>
              <a:t> queue are marked as alive (Location 5 lightens on the slide).</a:t>
            </a:r>
          </a:p>
          <a:p>
            <a:pPr eaLnBrk="1" hangingPunct="1"/>
            <a:r>
              <a:rPr lang="en-US" altLang="en-US">
                <a:latin typeface="Arial" panose="020B0604020202020204" pitchFamily="34" charset="0"/>
              </a:rPr>
              <a:t>[Click 9]: Dead objects are removed (the dark items disappear).</a:t>
            </a:r>
          </a:p>
          <a:p>
            <a:pPr eaLnBrk="1" hangingPunct="1"/>
            <a:r>
              <a:rPr lang="en-US" altLang="en-US">
                <a:latin typeface="Arial" panose="020B0604020202020204" pitchFamily="34" charset="0"/>
              </a:rPr>
              <a:t>[Click 10]: The garbage collector reorganizes remaining objects into a contiguous block.</a:t>
            </a:r>
          </a:p>
          <a:p>
            <a:pPr eaLnBrk="1" hangingPunct="1"/>
            <a:r>
              <a:rPr lang="en-US" altLang="en-US">
                <a:latin typeface="Arial" panose="020B0604020202020204" pitchFamily="34" charset="0"/>
              </a:rPr>
              <a:t>[Click 11]: The garbage collector updates pointers and if necessary starts the finalization thread.</a:t>
            </a:r>
          </a:p>
          <a:p>
            <a:pPr eaLnBrk="1" hangingPunct="1"/>
            <a:endParaRPr lang="en-US" altLang="en-US">
              <a:latin typeface="Arial" panose="020B0604020202020204" pitchFamily="34" charset="0"/>
            </a:endParaRPr>
          </a:p>
          <a:p>
            <a:pPr eaLnBrk="1" hangingPunct="1"/>
            <a:r>
              <a:rPr lang="en-US" altLang="en-US" b="1">
                <a:latin typeface="Arial" panose="020B0604020202020204" pitchFamily="34" charset="0"/>
              </a:rPr>
              <a:t>Question</a:t>
            </a:r>
            <a:r>
              <a:rPr lang="en-US" altLang="en-US">
                <a:latin typeface="Arial" panose="020B0604020202020204" pitchFamily="34" charset="0"/>
              </a:rPr>
              <a:t>:  What is the purpose of the </a:t>
            </a:r>
            <a:r>
              <a:rPr lang="en-US" altLang="en-US" b="1">
                <a:latin typeface="Arial" panose="020B0604020202020204" pitchFamily="34" charset="0"/>
              </a:rPr>
              <a:t>freachable</a:t>
            </a:r>
            <a:r>
              <a:rPr lang="en-US" altLang="en-US">
                <a:latin typeface="Arial" panose="020B0604020202020204" pitchFamily="34" charset="0"/>
              </a:rPr>
              <a:t> queue?</a:t>
            </a:r>
          </a:p>
          <a:p>
            <a:pPr eaLnBrk="1" hangingPunct="1"/>
            <a:r>
              <a:rPr lang="en-US" altLang="en-US" b="1">
                <a:latin typeface="Arial" panose="020B0604020202020204" pitchFamily="34" charset="0"/>
              </a:rPr>
              <a:t>Answer</a:t>
            </a:r>
            <a:r>
              <a:rPr lang="en-US" altLang="en-US">
                <a:latin typeface="Arial" panose="020B0604020202020204" pitchFamily="34" charset="0"/>
              </a:rPr>
              <a:t>:  The </a:t>
            </a:r>
            <a:r>
              <a:rPr lang="en-US" altLang="en-US" b="1">
                <a:latin typeface="Arial" panose="020B0604020202020204" pitchFamily="34" charset="0"/>
              </a:rPr>
              <a:t>freachable</a:t>
            </a:r>
            <a:r>
              <a:rPr lang="en-US" altLang="en-US">
                <a:latin typeface="Arial" panose="020B0604020202020204" pitchFamily="34" charset="0"/>
              </a:rPr>
              <a:t> queue contains pointers to objects that are waiting for finalization.</a:t>
            </a:r>
          </a:p>
        </p:txBody>
      </p:sp>
      <p:sp>
        <p:nvSpPr>
          <p:cNvPr id="7" name="Header Placeholder 3">
            <a:extLst>
              <a:ext uri="{FF2B5EF4-FFF2-40B4-BE49-F238E27FC236}">
                <a16:creationId xmlns:a16="http://schemas.microsoft.com/office/drawing/2014/main" id="{57DB3FCE-4E3E-83A3-9C47-3AB37C30F5CF}"/>
              </a:ext>
            </a:extLst>
          </p:cNvPr>
          <p:cNvSpPr>
            <a:spLocks noGrp="1"/>
          </p:cNvSpPr>
          <p:nvPr>
            <p:ph type="hdr" sz="quarter"/>
          </p:nvPr>
        </p:nvSpPr>
        <p:spPr/>
        <p:txBody>
          <a:bodyPr/>
          <a:lstStyle/>
          <a:p>
            <a:pPr>
              <a:defRPr/>
            </a:pPr>
            <a:r>
              <a:rPr lang="en-US" dirty="0"/>
              <a:t>Module 9: Managing the Lifetime of Objects and Controlling Resources</a:t>
            </a:r>
          </a:p>
        </p:txBody>
      </p:sp>
      <p:sp>
        <p:nvSpPr>
          <p:cNvPr id="8" name="Date Placeholder 4">
            <a:extLst>
              <a:ext uri="{FF2B5EF4-FFF2-40B4-BE49-F238E27FC236}">
                <a16:creationId xmlns:a16="http://schemas.microsoft.com/office/drawing/2014/main" id="{E9E39F1E-FEB8-EAFB-FC90-A7362C1632A3}"/>
              </a:ext>
            </a:extLst>
          </p:cNvPr>
          <p:cNvSpPr>
            <a:spLocks noGrp="1"/>
          </p:cNvSpPr>
          <p:nvPr>
            <p:ph type="dt" sz="quarter" idx="1"/>
          </p:nvPr>
        </p:nvSpPr>
        <p:spPr/>
        <p:txBody>
          <a:bodyPr/>
          <a:lstStyle/>
          <a:p>
            <a:pPr>
              <a:defRPr/>
            </a:pPr>
            <a:r>
              <a:rPr lang="en-US" dirty="0"/>
              <a:t>Course 10266A</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AF416AAE-2D20-5062-4336-FA1B07C375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0F9B8782-2ED2-43AE-A04F-59A64DA05F85}" type="slidenum">
              <a:rPr lang="en-US" altLang="en-US"/>
              <a:pPr>
                <a:spcBef>
                  <a:spcPct val="0"/>
                </a:spcBef>
              </a:pPr>
              <a:t>16</a:t>
            </a:fld>
            <a:endParaRPr lang="en-US" altLang="en-US"/>
          </a:p>
        </p:txBody>
      </p:sp>
      <p:sp>
        <p:nvSpPr>
          <p:cNvPr id="55299" name="Rectangle 2">
            <a:extLst>
              <a:ext uri="{FF2B5EF4-FFF2-40B4-BE49-F238E27FC236}">
                <a16:creationId xmlns:a16="http://schemas.microsoft.com/office/drawing/2014/main" id="{71AB554A-4D57-2049-90B9-8835EC2696CF}"/>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80180B23-97A2-EDEF-A421-3D43876C4E1C}"/>
              </a:ext>
            </a:extLst>
          </p:cNvPr>
          <p:cNvSpPr>
            <a:spLocks noGrp="1" noChangeArrowheads="1"/>
          </p:cNvSpPr>
          <p:nvPr>
            <p:ph type="body" idx="1"/>
          </p:nvPr>
        </p:nvSpPr>
        <p:spPr>
          <a:xfrm>
            <a:off x="228600" y="4343400"/>
            <a:ext cx="6400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D8261E71-0ABA-46E0-CA42-2BD1F91565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60000"/>
              </a:spcAft>
              <a:defRPr sz="1000">
                <a:solidFill>
                  <a:schemeClr val="tx1"/>
                </a:solidFill>
                <a:latin typeface="Arial" panose="020B0604020202020204" pitchFamily="34" charset="0"/>
              </a:defRPr>
            </a:lvl1pPr>
            <a:lvl2pPr marL="742950" indent="-285750">
              <a:spcAft>
                <a:spcPct val="60000"/>
              </a:spcAft>
              <a:buClr>
                <a:srgbClr val="336699"/>
              </a:buClr>
              <a:buChar char="•"/>
              <a:defRPr sz="1000">
                <a:solidFill>
                  <a:schemeClr val="tx1"/>
                </a:solidFill>
                <a:latin typeface="Arial" panose="020B0604020202020204" pitchFamily="34" charset="0"/>
              </a:defRPr>
            </a:lvl2pPr>
            <a:lvl3pPr marL="1143000" indent="-228600">
              <a:spcAft>
                <a:spcPct val="60000"/>
              </a:spcAft>
              <a:defRPr sz="1000">
                <a:solidFill>
                  <a:schemeClr val="tx1"/>
                </a:solidFill>
                <a:latin typeface="Arial" panose="020B0604020202020204" pitchFamily="34" charset="0"/>
              </a:defRPr>
            </a:lvl3pPr>
            <a:lvl4pPr marL="1600200" indent="-228600">
              <a:spcAft>
                <a:spcPct val="60000"/>
              </a:spcAft>
              <a:defRPr sz="1000">
                <a:solidFill>
                  <a:schemeClr val="tx1"/>
                </a:solidFill>
                <a:latin typeface="Arial" panose="020B0604020202020204" pitchFamily="34" charset="0"/>
              </a:defRPr>
            </a:lvl4pPr>
            <a:lvl5pPr marL="2057400" indent="-228600">
              <a:spcAft>
                <a:spcPct val="60000"/>
              </a:spcAft>
              <a:defRPr sz="1000">
                <a:solidFill>
                  <a:schemeClr val="tx1"/>
                </a:solidFill>
                <a:latin typeface="Arial" panose="020B0604020202020204" pitchFamily="34" charset="0"/>
              </a:defRPr>
            </a:lvl5pPr>
            <a:lvl6pPr marL="2514600" indent="-228600" eaLnBrk="0" fontAlgn="base" hangingPunct="0">
              <a:spcBef>
                <a:spcPct val="0"/>
              </a:spcBef>
              <a:spcAft>
                <a:spcPct val="60000"/>
              </a:spcAft>
              <a:defRPr sz="1000">
                <a:solidFill>
                  <a:schemeClr val="tx1"/>
                </a:solidFill>
                <a:latin typeface="Arial" panose="020B0604020202020204" pitchFamily="34" charset="0"/>
              </a:defRPr>
            </a:lvl6pPr>
            <a:lvl7pPr marL="2971800" indent="-228600" eaLnBrk="0" fontAlgn="base" hangingPunct="0">
              <a:spcBef>
                <a:spcPct val="0"/>
              </a:spcBef>
              <a:spcAft>
                <a:spcPct val="60000"/>
              </a:spcAft>
              <a:defRPr sz="1000">
                <a:solidFill>
                  <a:schemeClr val="tx1"/>
                </a:solidFill>
                <a:latin typeface="Arial" panose="020B0604020202020204" pitchFamily="34" charset="0"/>
              </a:defRPr>
            </a:lvl7pPr>
            <a:lvl8pPr marL="3429000" indent="-228600" eaLnBrk="0" fontAlgn="base" hangingPunct="0">
              <a:spcBef>
                <a:spcPct val="0"/>
              </a:spcBef>
              <a:spcAft>
                <a:spcPct val="60000"/>
              </a:spcAft>
              <a:defRPr sz="1000">
                <a:solidFill>
                  <a:schemeClr val="tx1"/>
                </a:solidFill>
                <a:latin typeface="Arial" panose="020B0604020202020204" pitchFamily="34" charset="0"/>
              </a:defRPr>
            </a:lvl8pPr>
            <a:lvl9pPr marL="3886200" indent="-228600" eaLnBrk="0" fontAlgn="base" hangingPunct="0">
              <a:spcBef>
                <a:spcPct val="0"/>
              </a:spcBef>
              <a:spcAft>
                <a:spcPct val="60000"/>
              </a:spcAft>
              <a:defRPr sz="1000">
                <a:solidFill>
                  <a:schemeClr val="tx1"/>
                </a:solidFill>
                <a:latin typeface="Arial" panose="020B0604020202020204" pitchFamily="34" charset="0"/>
              </a:defRPr>
            </a:lvl9pPr>
          </a:lstStyle>
          <a:p>
            <a:pPr>
              <a:spcAft>
                <a:spcPct val="0"/>
              </a:spcAft>
            </a:pPr>
            <a:fld id="{FCA3305F-10DA-48E4-A80B-94F8D73A7C57}" type="slidenum">
              <a:rPr lang="en-US" altLang="en-US" sz="1200"/>
              <a:pPr>
                <a:spcAft>
                  <a:spcPct val="0"/>
                </a:spcAft>
              </a:pPr>
              <a:t>206</a:t>
            </a:fld>
            <a:endParaRPr lang="en-US" altLang="en-US" sz="1200"/>
          </a:p>
        </p:txBody>
      </p:sp>
      <p:sp>
        <p:nvSpPr>
          <p:cNvPr id="18435" name="Rectangle 2">
            <a:extLst>
              <a:ext uri="{FF2B5EF4-FFF2-40B4-BE49-F238E27FC236}">
                <a16:creationId xmlns:a16="http://schemas.microsoft.com/office/drawing/2014/main" id="{6DCF15E3-70D0-B2B2-2F66-4A80F6208BAD}"/>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F1BC7F2F-0011-CDF7-55F8-159D2E073AC0}"/>
              </a:ext>
            </a:extLst>
          </p:cNvPr>
          <p:cNvSpPr>
            <a:spLocks noGrp="1" noChangeArrowheads="1"/>
          </p:cNvSpPr>
          <p:nvPr>
            <p:ph type="body" idx="1"/>
          </p:nvPr>
        </p:nvSpPr>
        <p:spPr>
          <a:xfrm>
            <a:off x="417513" y="1692275"/>
            <a:ext cx="8335962" cy="5116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en-US" altLang="en-US">
                <a:latin typeface="Arial" panose="020B0604020202020204" pitchFamily="34" charset="0"/>
              </a:rPr>
              <a:t>Describe the syntax for adding a destructor to a class. </a:t>
            </a:r>
          </a:p>
          <a:p>
            <a:pPr eaLnBrk="1" hangingPunct="1">
              <a:buFontTx/>
              <a:buChar char="•"/>
            </a:pPr>
            <a:r>
              <a:rPr lang="en-US" altLang="en-US">
                <a:latin typeface="Arial" panose="020B0604020202020204" pitchFamily="34" charset="0"/>
                <a:cs typeface="Arial" panose="020B0604020202020204" pitchFamily="34" charset="0"/>
              </a:rPr>
              <a:t>Explain that Visual C# does not actually support destructors, and explain how the compiler converts a destructor to an override of the </a:t>
            </a:r>
            <a:r>
              <a:rPr lang="en-US" altLang="en-US" b="1">
                <a:latin typeface="Arial" panose="020B0604020202020204" pitchFamily="34" charset="0"/>
                <a:cs typeface="Arial" panose="020B0604020202020204" pitchFamily="34" charset="0"/>
              </a:rPr>
              <a:t>Finalize</a:t>
            </a:r>
            <a:r>
              <a:rPr lang="en-US" altLang="en-US">
                <a:latin typeface="Arial" panose="020B0604020202020204" pitchFamily="34" charset="0"/>
                <a:cs typeface="Arial" panose="020B0604020202020204" pitchFamily="34" charset="0"/>
              </a:rPr>
              <a:t> method.</a:t>
            </a:r>
          </a:p>
          <a:p>
            <a:pPr eaLnBrk="1" hangingPunct="1">
              <a:buFontTx/>
              <a:buChar char="•"/>
            </a:pPr>
            <a:r>
              <a:rPr lang="en-US" altLang="en-US">
                <a:latin typeface="Arial" panose="020B0604020202020204" pitchFamily="34" charset="0"/>
              </a:rPr>
              <a:t>Explain the structure of the </a:t>
            </a:r>
            <a:r>
              <a:rPr lang="en-US" altLang="en-US" b="1">
                <a:latin typeface="Arial" panose="020B0604020202020204" pitchFamily="34" charset="0"/>
              </a:rPr>
              <a:t>Finalize</a:t>
            </a:r>
            <a:r>
              <a:rPr lang="en-US" altLang="en-US">
                <a:latin typeface="Arial" panose="020B0604020202020204" pitchFamily="34" charset="0"/>
              </a:rPr>
              <a:t> method, including how it always ensures that the </a:t>
            </a:r>
            <a:r>
              <a:rPr lang="en-US" altLang="en-US" b="1">
                <a:latin typeface="Arial" panose="020B0604020202020204" pitchFamily="34" charset="0"/>
              </a:rPr>
              <a:t>Finalize</a:t>
            </a:r>
            <a:r>
              <a:rPr lang="en-US" altLang="en-US">
                <a:latin typeface="Arial" panose="020B0604020202020204" pitchFamily="34" charset="0"/>
              </a:rPr>
              <a:t> method of the base class is called.</a:t>
            </a:r>
          </a:p>
          <a:p>
            <a:pPr eaLnBrk="1" hangingPunct="1">
              <a:buFontTx/>
              <a:buChar char="•"/>
            </a:pPr>
            <a:r>
              <a:rPr lang="en-US" altLang="en-US">
                <a:latin typeface="Arial" panose="020B0604020202020204" pitchFamily="34" charset="0"/>
              </a:rPr>
              <a:t>Highlight that you cannot call the </a:t>
            </a:r>
            <a:r>
              <a:rPr lang="en-US" altLang="en-US" b="1">
                <a:latin typeface="Arial" panose="020B0604020202020204" pitchFamily="34" charset="0"/>
              </a:rPr>
              <a:t>Finalize</a:t>
            </a:r>
            <a:r>
              <a:rPr lang="en-US" altLang="en-US">
                <a:latin typeface="Arial" panose="020B0604020202020204" pitchFamily="34" charset="0"/>
              </a:rPr>
              <a:t> method in your own code.</a:t>
            </a:r>
          </a:p>
          <a:p>
            <a:pPr eaLnBrk="1" hangingPunct="1">
              <a:buFontTx/>
              <a:buChar char="•"/>
            </a:pPr>
            <a:r>
              <a:rPr lang="en-US" altLang="en-US">
                <a:latin typeface="Arial" panose="020B0604020202020204" pitchFamily="34" charset="0"/>
              </a:rPr>
              <a:t>Highlight that a destructor never takes any parameters.</a:t>
            </a:r>
          </a:p>
          <a:p>
            <a:pPr eaLnBrk="1" hangingPunct="1">
              <a:buFontTx/>
              <a:buChar char="•"/>
            </a:pPr>
            <a:r>
              <a:rPr lang="en-US" altLang="en-US">
                <a:latin typeface="Arial" panose="020B0604020202020204" pitchFamily="34" charset="0"/>
              </a:rPr>
              <a:t>Mention that destructors only apply to classes, not structs or enumerations. </a:t>
            </a:r>
          </a:p>
          <a:p>
            <a:pPr eaLnBrk="1" hangingPunct="1"/>
            <a:endParaRPr lang="en-US" altLang="en-US">
              <a:latin typeface="Arial" panose="020B0604020202020204" pitchFamily="34" charset="0"/>
            </a:endParaRPr>
          </a:p>
          <a:p>
            <a:pPr eaLnBrk="1" hangingPunct="1"/>
            <a:r>
              <a:rPr lang="en-US" altLang="en-US" b="1">
                <a:latin typeface="Arial" panose="020B0604020202020204" pitchFamily="34" charset="0"/>
              </a:rPr>
              <a:t>Question</a:t>
            </a:r>
            <a:r>
              <a:rPr lang="en-US" altLang="en-US">
                <a:latin typeface="Arial" panose="020B0604020202020204" pitchFamily="34" charset="0"/>
              </a:rPr>
              <a:t>:  Can you add a destructor to a struct?</a:t>
            </a:r>
          </a:p>
          <a:p>
            <a:pPr eaLnBrk="1" hangingPunct="1"/>
            <a:r>
              <a:rPr lang="en-US" altLang="en-US" b="1">
                <a:latin typeface="Arial" panose="020B0604020202020204" pitchFamily="34" charset="0"/>
              </a:rPr>
              <a:t>Answer</a:t>
            </a:r>
            <a:r>
              <a:rPr lang="en-US" altLang="en-US">
                <a:latin typeface="Arial" panose="020B0604020202020204" pitchFamily="34" charset="0"/>
              </a:rPr>
              <a:t>:  No. You can only add a destructor to a class.</a:t>
            </a:r>
          </a:p>
          <a:p>
            <a:pPr eaLnBrk="1" hangingPunct="1"/>
            <a:endParaRPr lang="en-US" altLang="en-US">
              <a:latin typeface="Arial" panose="020B0604020202020204" pitchFamily="34" charset="0"/>
            </a:endParaRPr>
          </a:p>
          <a:p>
            <a:r>
              <a:rPr lang="en-US" altLang="en-US" b="1">
                <a:latin typeface="Arial" panose="020B0604020202020204" pitchFamily="34" charset="0"/>
              </a:rPr>
              <a:t>Additional Reading</a:t>
            </a:r>
            <a:endParaRPr lang="en-GB" altLang="en-US" b="1">
              <a:latin typeface="Arial" panose="020B0604020202020204" pitchFamily="34" charset="0"/>
            </a:endParaRPr>
          </a:p>
          <a:p>
            <a:r>
              <a:rPr lang="en-US" altLang="en-US">
                <a:latin typeface="Arial" panose="020B0604020202020204" pitchFamily="34" charset="0"/>
              </a:rPr>
              <a:t>For more information about destructors, see the Destructors (C# Programming Guide) page at http://go.microsoft.com/fwlink/?LinkId=192944.</a:t>
            </a:r>
            <a:endParaRPr lang="en-GB" altLang="en-US">
              <a:latin typeface="Arial" panose="020B0604020202020204" pitchFamily="34" charset="0"/>
            </a:endParaRPr>
          </a:p>
        </p:txBody>
      </p:sp>
      <p:sp>
        <p:nvSpPr>
          <p:cNvPr id="7" name="Header Placeholder 3">
            <a:extLst>
              <a:ext uri="{FF2B5EF4-FFF2-40B4-BE49-F238E27FC236}">
                <a16:creationId xmlns:a16="http://schemas.microsoft.com/office/drawing/2014/main" id="{C725DFCD-9AE9-44C0-35AE-81E5B8A76A4C}"/>
              </a:ext>
            </a:extLst>
          </p:cNvPr>
          <p:cNvSpPr>
            <a:spLocks noGrp="1"/>
          </p:cNvSpPr>
          <p:nvPr>
            <p:ph type="hdr" sz="quarter"/>
          </p:nvPr>
        </p:nvSpPr>
        <p:spPr/>
        <p:txBody>
          <a:bodyPr/>
          <a:lstStyle/>
          <a:p>
            <a:pPr>
              <a:defRPr/>
            </a:pPr>
            <a:r>
              <a:rPr lang="en-US" dirty="0"/>
              <a:t>Module 9: Managing the Lifetime of Objects and Controlling Resources</a:t>
            </a:r>
          </a:p>
        </p:txBody>
      </p:sp>
      <p:sp>
        <p:nvSpPr>
          <p:cNvPr id="8" name="Date Placeholder 4">
            <a:extLst>
              <a:ext uri="{FF2B5EF4-FFF2-40B4-BE49-F238E27FC236}">
                <a16:creationId xmlns:a16="http://schemas.microsoft.com/office/drawing/2014/main" id="{23492B41-A304-63CE-1441-F7761BEDB32F}"/>
              </a:ext>
            </a:extLst>
          </p:cNvPr>
          <p:cNvSpPr>
            <a:spLocks noGrp="1"/>
          </p:cNvSpPr>
          <p:nvPr>
            <p:ph type="dt" sz="quarter" idx="1"/>
          </p:nvPr>
        </p:nvSpPr>
        <p:spPr/>
        <p:txBody>
          <a:bodyPr/>
          <a:lstStyle/>
          <a:p>
            <a:pPr>
              <a:defRPr/>
            </a:pPr>
            <a:r>
              <a:rPr lang="en-US" dirty="0"/>
              <a:t>Course 10266A</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A502BCF0-B65E-F494-87FF-055AF578911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60000"/>
              </a:spcAft>
              <a:defRPr sz="1000">
                <a:solidFill>
                  <a:schemeClr val="tx1"/>
                </a:solidFill>
                <a:latin typeface="Arial" panose="020B0604020202020204" pitchFamily="34" charset="0"/>
              </a:defRPr>
            </a:lvl1pPr>
            <a:lvl2pPr marL="742950" indent="-285750">
              <a:spcAft>
                <a:spcPct val="60000"/>
              </a:spcAft>
              <a:buClr>
                <a:srgbClr val="336699"/>
              </a:buClr>
              <a:buChar char="•"/>
              <a:defRPr sz="1000">
                <a:solidFill>
                  <a:schemeClr val="tx1"/>
                </a:solidFill>
                <a:latin typeface="Arial" panose="020B0604020202020204" pitchFamily="34" charset="0"/>
              </a:defRPr>
            </a:lvl2pPr>
            <a:lvl3pPr marL="1143000" indent="-228600">
              <a:spcAft>
                <a:spcPct val="60000"/>
              </a:spcAft>
              <a:defRPr sz="1000">
                <a:solidFill>
                  <a:schemeClr val="tx1"/>
                </a:solidFill>
                <a:latin typeface="Arial" panose="020B0604020202020204" pitchFamily="34" charset="0"/>
              </a:defRPr>
            </a:lvl3pPr>
            <a:lvl4pPr marL="1600200" indent="-228600">
              <a:spcAft>
                <a:spcPct val="60000"/>
              </a:spcAft>
              <a:defRPr sz="1000">
                <a:solidFill>
                  <a:schemeClr val="tx1"/>
                </a:solidFill>
                <a:latin typeface="Arial" panose="020B0604020202020204" pitchFamily="34" charset="0"/>
              </a:defRPr>
            </a:lvl4pPr>
            <a:lvl5pPr marL="2057400" indent="-228600">
              <a:spcAft>
                <a:spcPct val="60000"/>
              </a:spcAft>
              <a:defRPr sz="1000">
                <a:solidFill>
                  <a:schemeClr val="tx1"/>
                </a:solidFill>
                <a:latin typeface="Arial" panose="020B0604020202020204" pitchFamily="34" charset="0"/>
              </a:defRPr>
            </a:lvl5pPr>
            <a:lvl6pPr marL="2514600" indent="-228600" eaLnBrk="0" fontAlgn="base" hangingPunct="0">
              <a:spcBef>
                <a:spcPct val="0"/>
              </a:spcBef>
              <a:spcAft>
                <a:spcPct val="60000"/>
              </a:spcAft>
              <a:defRPr sz="1000">
                <a:solidFill>
                  <a:schemeClr val="tx1"/>
                </a:solidFill>
                <a:latin typeface="Arial" panose="020B0604020202020204" pitchFamily="34" charset="0"/>
              </a:defRPr>
            </a:lvl6pPr>
            <a:lvl7pPr marL="2971800" indent="-228600" eaLnBrk="0" fontAlgn="base" hangingPunct="0">
              <a:spcBef>
                <a:spcPct val="0"/>
              </a:spcBef>
              <a:spcAft>
                <a:spcPct val="60000"/>
              </a:spcAft>
              <a:defRPr sz="1000">
                <a:solidFill>
                  <a:schemeClr val="tx1"/>
                </a:solidFill>
                <a:latin typeface="Arial" panose="020B0604020202020204" pitchFamily="34" charset="0"/>
              </a:defRPr>
            </a:lvl7pPr>
            <a:lvl8pPr marL="3429000" indent="-228600" eaLnBrk="0" fontAlgn="base" hangingPunct="0">
              <a:spcBef>
                <a:spcPct val="0"/>
              </a:spcBef>
              <a:spcAft>
                <a:spcPct val="60000"/>
              </a:spcAft>
              <a:defRPr sz="1000">
                <a:solidFill>
                  <a:schemeClr val="tx1"/>
                </a:solidFill>
                <a:latin typeface="Arial" panose="020B0604020202020204" pitchFamily="34" charset="0"/>
              </a:defRPr>
            </a:lvl8pPr>
            <a:lvl9pPr marL="3886200" indent="-228600" eaLnBrk="0" fontAlgn="base" hangingPunct="0">
              <a:spcBef>
                <a:spcPct val="0"/>
              </a:spcBef>
              <a:spcAft>
                <a:spcPct val="60000"/>
              </a:spcAft>
              <a:defRPr sz="1000">
                <a:solidFill>
                  <a:schemeClr val="tx1"/>
                </a:solidFill>
                <a:latin typeface="Arial" panose="020B0604020202020204" pitchFamily="34" charset="0"/>
              </a:defRPr>
            </a:lvl9pPr>
          </a:lstStyle>
          <a:p>
            <a:pPr>
              <a:spcAft>
                <a:spcPct val="0"/>
              </a:spcAft>
            </a:pPr>
            <a:fld id="{87B031BF-6F0A-4250-AD9B-736B928A5F28}" type="slidenum">
              <a:rPr lang="en-US" altLang="en-US" sz="1200"/>
              <a:pPr>
                <a:spcAft>
                  <a:spcPct val="0"/>
                </a:spcAft>
              </a:pPr>
              <a:t>207</a:t>
            </a:fld>
            <a:endParaRPr lang="en-US" altLang="en-US" sz="1200"/>
          </a:p>
        </p:txBody>
      </p:sp>
      <p:sp>
        <p:nvSpPr>
          <p:cNvPr id="20483" name="Rectangle 2">
            <a:extLst>
              <a:ext uri="{FF2B5EF4-FFF2-40B4-BE49-F238E27FC236}">
                <a16:creationId xmlns:a16="http://schemas.microsoft.com/office/drawing/2014/main" id="{F21279B0-94AA-427B-12B8-B81EEF0C9B3C}"/>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1082C89E-3719-2547-1E5F-7340F6017DDF}"/>
              </a:ext>
            </a:extLst>
          </p:cNvPr>
          <p:cNvSpPr>
            <a:spLocks noGrp="1" noChangeArrowheads="1"/>
          </p:cNvSpPr>
          <p:nvPr>
            <p:ph type="body" idx="1"/>
          </p:nvPr>
        </p:nvSpPr>
        <p:spPr>
          <a:xfrm>
            <a:off x="417513" y="1692275"/>
            <a:ext cx="8335962" cy="5116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en-US" altLang="en-US">
                <a:latin typeface="Arial" panose="020B0604020202020204" pitchFamily="34" charset="0"/>
              </a:rPr>
              <a:t>Describe the methods presented on the slide. </a:t>
            </a:r>
          </a:p>
          <a:p>
            <a:pPr eaLnBrk="1" hangingPunct="1">
              <a:buFontTx/>
              <a:buChar char="•"/>
            </a:pPr>
            <a:r>
              <a:rPr lang="en-US" altLang="en-US">
                <a:latin typeface="Arial" panose="020B0604020202020204" pitchFamily="34" charset="0"/>
              </a:rPr>
              <a:t>Mention that this is only a selection of the commonly used methods in the </a:t>
            </a:r>
            <a:r>
              <a:rPr lang="en-US" altLang="en-US" b="1">
                <a:latin typeface="Arial" panose="020B0604020202020204" pitchFamily="34" charset="0"/>
              </a:rPr>
              <a:t>GC</a:t>
            </a:r>
            <a:r>
              <a:rPr lang="en-US" altLang="en-US">
                <a:latin typeface="Arial" panose="020B0604020202020204" pitchFamily="34" charset="0"/>
              </a:rPr>
              <a:t> class—there are others.</a:t>
            </a:r>
          </a:p>
          <a:p>
            <a:pPr eaLnBrk="1" hangingPunct="1"/>
            <a:endParaRPr lang="en-US" altLang="en-US" b="1">
              <a:latin typeface="Arial" panose="020B0604020202020204" pitchFamily="34" charset="0"/>
            </a:endParaRPr>
          </a:p>
          <a:p>
            <a:pPr eaLnBrk="1" hangingPunct="1"/>
            <a:r>
              <a:rPr lang="en-US" altLang="en-US" b="1">
                <a:latin typeface="Arial" panose="020B0604020202020204" pitchFamily="34" charset="0"/>
              </a:rPr>
              <a:t>Question</a:t>
            </a:r>
            <a:r>
              <a:rPr lang="en-US" altLang="en-US">
                <a:latin typeface="Arial" panose="020B0604020202020204" pitchFamily="34" charset="0"/>
              </a:rPr>
              <a:t>:  How can you inform the runtime that you need to allocate a large block of unmanaged memory?</a:t>
            </a:r>
          </a:p>
          <a:p>
            <a:pPr eaLnBrk="1" hangingPunct="1"/>
            <a:r>
              <a:rPr lang="en-US" altLang="en-US" b="1">
                <a:latin typeface="Arial" panose="020B0604020202020204" pitchFamily="34" charset="0"/>
              </a:rPr>
              <a:t>Answer</a:t>
            </a:r>
            <a:r>
              <a:rPr lang="en-US" altLang="en-US">
                <a:latin typeface="Arial" panose="020B0604020202020204" pitchFamily="34" charset="0"/>
              </a:rPr>
              <a:t>:  You can use the </a:t>
            </a:r>
            <a:r>
              <a:rPr lang="en-US" altLang="en-US" b="1">
                <a:latin typeface="Arial" panose="020B0604020202020204" pitchFamily="34" charset="0"/>
              </a:rPr>
              <a:t>AddMemoryPressure</a:t>
            </a:r>
            <a:r>
              <a:rPr lang="en-US" altLang="en-US">
                <a:latin typeface="Arial" panose="020B0604020202020204" pitchFamily="34" charset="0"/>
              </a:rPr>
              <a:t> method of the </a:t>
            </a:r>
            <a:r>
              <a:rPr lang="en-US" altLang="en-US" b="1">
                <a:latin typeface="Arial" panose="020B0604020202020204" pitchFamily="34" charset="0"/>
              </a:rPr>
              <a:t>GC</a:t>
            </a:r>
            <a:r>
              <a:rPr lang="en-US" altLang="en-US">
                <a:latin typeface="Arial" panose="020B0604020202020204" pitchFamily="34" charset="0"/>
              </a:rPr>
              <a:t> class.</a:t>
            </a:r>
          </a:p>
          <a:p>
            <a:pPr eaLnBrk="1" hangingPunct="1"/>
            <a:endParaRPr lang="en-US" altLang="en-US">
              <a:latin typeface="Arial" panose="020B0604020202020204" pitchFamily="34" charset="0"/>
            </a:endParaRPr>
          </a:p>
          <a:p>
            <a:r>
              <a:rPr lang="en-US" altLang="en-US" b="1">
                <a:latin typeface="Arial" panose="020B0604020202020204" pitchFamily="34" charset="0"/>
              </a:rPr>
              <a:t>Additional Reading</a:t>
            </a:r>
            <a:endParaRPr lang="en-GB" altLang="en-US" b="1">
              <a:latin typeface="Arial" panose="020B0604020202020204" pitchFamily="34" charset="0"/>
            </a:endParaRPr>
          </a:p>
          <a:p>
            <a:r>
              <a:rPr lang="en-US" altLang="en-US">
                <a:latin typeface="Arial" panose="020B0604020202020204" pitchFamily="34" charset="0"/>
              </a:rPr>
              <a:t>For more information about the </a:t>
            </a:r>
            <a:r>
              <a:rPr lang="en-US" altLang="en-US" b="1">
                <a:latin typeface="Arial" panose="020B0604020202020204" pitchFamily="34" charset="0"/>
              </a:rPr>
              <a:t>GC</a:t>
            </a:r>
            <a:r>
              <a:rPr lang="en-US" altLang="en-US">
                <a:latin typeface="Arial" panose="020B0604020202020204" pitchFamily="34" charset="0"/>
              </a:rPr>
              <a:t> class, see the GC Members page at http://go.microsoft.com/fwlink/?LinkId=192945.</a:t>
            </a:r>
            <a:endParaRPr lang="en-GB" altLang="en-US">
              <a:latin typeface="Arial" panose="020B0604020202020204" pitchFamily="34" charset="0"/>
            </a:endParaRPr>
          </a:p>
        </p:txBody>
      </p:sp>
      <p:sp>
        <p:nvSpPr>
          <p:cNvPr id="7" name="Header Placeholder 3">
            <a:extLst>
              <a:ext uri="{FF2B5EF4-FFF2-40B4-BE49-F238E27FC236}">
                <a16:creationId xmlns:a16="http://schemas.microsoft.com/office/drawing/2014/main" id="{3F219EC8-8A5A-C195-1A0A-DCD7EE5C7AEC}"/>
              </a:ext>
            </a:extLst>
          </p:cNvPr>
          <p:cNvSpPr>
            <a:spLocks noGrp="1"/>
          </p:cNvSpPr>
          <p:nvPr>
            <p:ph type="hdr" sz="quarter"/>
          </p:nvPr>
        </p:nvSpPr>
        <p:spPr/>
        <p:txBody>
          <a:bodyPr/>
          <a:lstStyle/>
          <a:p>
            <a:pPr>
              <a:defRPr/>
            </a:pPr>
            <a:r>
              <a:rPr lang="en-US" dirty="0"/>
              <a:t>Module 9: Managing the Lifetime of Objects and Controlling Resources</a:t>
            </a:r>
          </a:p>
        </p:txBody>
      </p:sp>
      <p:sp>
        <p:nvSpPr>
          <p:cNvPr id="8" name="Date Placeholder 4">
            <a:extLst>
              <a:ext uri="{FF2B5EF4-FFF2-40B4-BE49-F238E27FC236}">
                <a16:creationId xmlns:a16="http://schemas.microsoft.com/office/drawing/2014/main" id="{ECCB0642-AF3D-217E-58A0-FCA88B4A0525}"/>
              </a:ext>
            </a:extLst>
          </p:cNvPr>
          <p:cNvSpPr>
            <a:spLocks noGrp="1"/>
          </p:cNvSpPr>
          <p:nvPr>
            <p:ph type="dt" sz="quarter" idx="1"/>
          </p:nvPr>
        </p:nvSpPr>
        <p:spPr/>
        <p:txBody>
          <a:bodyPr/>
          <a:lstStyle/>
          <a:p>
            <a:pPr>
              <a:defRPr/>
            </a:pPr>
            <a:r>
              <a:rPr lang="en-US" dirty="0"/>
              <a:t>Course 10266A</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194E8738-4DCD-CE31-C479-D839ACE686F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60000"/>
              </a:spcAft>
              <a:defRPr sz="1000">
                <a:solidFill>
                  <a:schemeClr val="tx1"/>
                </a:solidFill>
                <a:latin typeface="Arial" panose="020B0604020202020204" pitchFamily="34" charset="0"/>
              </a:defRPr>
            </a:lvl1pPr>
            <a:lvl2pPr marL="742950" indent="-285750">
              <a:spcAft>
                <a:spcPct val="60000"/>
              </a:spcAft>
              <a:buClr>
                <a:srgbClr val="336699"/>
              </a:buClr>
              <a:buChar char="•"/>
              <a:defRPr sz="1000">
                <a:solidFill>
                  <a:schemeClr val="tx1"/>
                </a:solidFill>
                <a:latin typeface="Arial" panose="020B0604020202020204" pitchFamily="34" charset="0"/>
              </a:defRPr>
            </a:lvl2pPr>
            <a:lvl3pPr marL="1143000" indent="-228600">
              <a:spcAft>
                <a:spcPct val="60000"/>
              </a:spcAft>
              <a:defRPr sz="1000">
                <a:solidFill>
                  <a:schemeClr val="tx1"/>
                </a:solidFill>
                <a:latin typeface="Arial" panose="020B0604020202020204" pitchFamily="34" charset="0"/>
              </a:defRPr>
            </a:lvl3pPr>
            <a:lvl4pPr marL="1600200" indent="-228600">
              <a:spcAft>
                <a:spcPct val="60000"/>
              </a:spcAft>
              <a:defRPr sz="1000">
                <a:solidFill>
                  <a:schemeClr val="tx1"/>
                </a:solidFill>
                <a:latin typeface="Arial" panose="020B0604020202020204" pitchFamily="34" charset="0"/>
              </a:defRPr>
            </a:lvl4pPr>
            <a:lvl5pPr marL="2057400" indent="-228600">
              <a:spcAft>
                <a:spcPct val="60000"/>
              </a:spcAft>
              <a:defRPr sz="1000">
                <a:solidFill>
                  <a:schemeClr val="tx1"/>
                </a:solidFill>
                <a:latin typeface="Arial" panose="020B0604020202020204" pitchFamily="34" charset="0"/>
              </a:defRPr>
            </a:lvl5pPr>
            <a:lvl6pPr marL="2514600" indent="-228600" eaLnBrk="0" fontAlgn="base" hangingPunct="0">
              <a:spcBef>
                <a:spcPct val="0"/>
              </a:spcBef>
              <a:spcAft>
                <a:spcPct val="60000"/>
              </a:spcAft>
              <a:defRPr sz="1000">
                <a:solidFill>
                  <a:schemeClr val="tx1"/>
                </a:solidFill>
                <a:latin typeface="Arial" panose="020B0604020202020204" pitchFamily="34" charset="0"/>
              </a:defRPr>
            </a:lvl6pPr>
            <a:lvl7pPr marL="2971800" indent="-228600" eaLnBrk="0" fontAlgn="base" hangingPunct="0">
              <a:spcBef>
                <a:spcPct val="0"/>
              </a:spcBef>
              <a:spcAft>
                <a:spcPct val="60000"/>
              </a:spcAft>
              <a:defRPr sz="1000">
                <a:solidFill>
                  <a:schemeClr val="tx1"/>
                </a:solidFill>
                <a:latin typeface="Arial" panose="020B0604020202020204" pitchFamily="34" charset="0"/>
              </a:defRPr>
            </a:lvl7pPr>
            <a:lvl8pPr marL="3429000" indent="-228600" eaLnBrk="0" fontAlgn="base" hangingPunct="0">
              <a:spcBef>
                <a:spcPct val="0"/>
              </a:spcBef>
              <a:spcAft>
                <a:spcPct val="60000"/>
              </a:spcAft>
              <a:defRPr sz="1000">
                <a:solidFill>
                  <a:schemeClr val="tx1"/>
                </a:solidFill>
                <a:latin typeface="Arial" panose="020B0604020202020204" pitchFamily="34" charset="0"/>
              </a:defRPr>
            </a:lvl8pPr>
            <a:lvl9pPr marL="3886200" indent="-228600" eaLnBrk="0" fontAlgn="base" hangingPunct="0">
              <a:spcBef>
                <a:spcPct val="0"/>
              </a:spcBef>
              <a:spcAft>
                <a:spcPct val="60000"/>
              </a:spcAft>
              <a:defRPr sz="1000">
                <a:solidFill>
                  <a:schemeClr val="tx1"/>
                </a:solidFill>
                <a:latin typeface="Arial" panose="020B0604020202020204" pitchFamily="34" charset="0"/>
              </a:defRPr>
            </a:lvl9pPr>
          </a:lstStyle>
          <a:p>
            <a:pPr>
              <a:spcAft>
                <a:spcPct val="0"/>
              </a:spcAft>
            </a:pPr>
            <a:fld id="{164899F8-1AB0-40B2-B5F5-EC60216D14CD}" type="slidenum">
              <a:rPr lang="en-US" altLang="en-US" sz="1200"/>
              <a:pPr>
                <a:spcAft>
                  <a:spcPct val="0"/>
                </a:spcAft>
              </a:pPr>
              <a:t>208</a:t>
            </a:fld>
            <a:endParaRPr lang="en-US" altLang="en-US" sz="1200"/>
          </a:p>
        </p:txBody>
      </p:sp>
      <p:sp>
        <p:nvSpPr>
          <p:cNvPr id="22531" name="Rectangle 2">
            <a:extLst>
              <a:ext uri="{FF2B5EF4-FFF2-40B4-BE49-F238E27FC236}">
                <a16:creationId xmlns:a16="http://schemas.microsoft.com/office/drawing/2014/main" id="{2EA2B784-6841-AC72-769F-BB81A0E62516}"/>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D2355B71-B86C-2AE9-72C9-A013EA4AB7B9}"/>
              </a:ext>
            </a:extLst>
          </p:cNvPr>
          <p:cNvSpPr>
            <a:spLocks noGrp="1" noChangeArrowheads="1"/>
          </p:cNvSpPr>
          <p:nvPr>
            <p:ph type="body" idx="1"/>
          </p:nvPr>
        </p:nvSpPr>
        <p:spPr>
          <a:xfrm>
            <a:off x="417513" y="776288"/>
            <a:ext cx="8335962" cy="60325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a:latin typeface="Arial" panose="020B0604020202020204" pitchFamily="34" charset="0"/>
              </a:rPr>
              <a:t>In this demonstration, you will see how to implement a destructor.</a:t>
            </a:r>
          </a:p>
          <a:p>
            <a:pPr>
              <a:buFont typeface="+mj-lt"/>
              <a:buNone/>
            </a:pPr>
            <a:endParaRPr lang="en-US" altLang="en-US" b="1">
              <a:latin typeface="Arial" panose="020B0604020202020204" pitchFamily="34" charset="0"/>
            </a:endParaRPr>
          </a:p>
          <a:p>
            <a:pPr>
              <a:buFont typeface="+mj-lt"/>
              <a:buNone/>
            </a:pPr>
            <a:r>
              <a:rPr lang="en-US" altLang="en-US" b="1">
                <a:latin typeface="Arial" panose="020B0604020202020204" pitchFamily="34" charset="0"/>
              </a:rPr>
              <a:t>Demonstration Steps</a:t>
            </a:r>
          </a:p>
          <a:p>
            <a:pPr>
              <a:buFont typeface="+mj-lt"/>
              <a:buNone/>
            </a:pPr>
            <a:endParaRPr lang="en-US" altLang="en-US" b="1">
              <a:latin typeface="Arial" panose="020B0604020202020204" pitchFamily="34" charset="0"/>
            </a:endParaRPr>
          </a:p>
          <a:p>
            <a:r>
              <a:rPr lang="en-US" altLang="en-US">
                <a:latin typeface="Arial" panose="020B0604020202020204" pitchFamily="34" charset="0"/>
              </a:rPr>
              <a:t>Start the 10266A-GEN-DEV virtual machine, and then log on by using the following credentials:</a:t>
            </a:r>
            <a:endParaRPr lang="en-GB" altLang="en-US">
              <a:latin typeface="Arial" panose="020B0604020202020204" pitchFamily="34" charset="0"/>
            </a:endParaRPr>
          </a:p>
          <a:p>
            <a:pPr>
              <a:buFontTx/>
              <a:buChar char="•"/>
            </a:pPr>
            <a:r>
              <a:rPr lang="en-US" altLang="en-US">
                <a:latin typeface="Arial" panose="020B0604020202020204" pitchFamily="34" charset="0"/>
              </a:rPr>
              <a:t>User name: </a:t>
            </a:r>
            <a:r>
              <a:rPr lang="en-US" altLang="en-US" b="1">
                <a:latin typeface="Arial" panose="020B0604020202020204" pitchFamily="34" charset="0"/>
              </a:rPr>
              <a:t>Student</a:t>
            </a:r>
            <a:endParaRPr lang="en-GB" altLang="en-US">
              <a:latin typeface="Arial" panose="020B0604020202020204" pitchFamily="34" charset="0"/>
            </a:endParaRPr>
          </a:p>
          <a:p>
            <a:pPr>
              <a:buFontTx/>
              <a:buChar char="•"/>
            </a:pPr>
            <a:r>
              <a:rPr lang="en-US" altLang="en-US">
                <a:latin typeface="Arial" panose="020B0604020202020204" pitchFamily="34" charset="0"/>
              </a:rPr>
              <a:t>Password: </a:t>
            </a:r>
            <a:r>
              <a:rPr lang="en-US" altLang="en-US" b="1">
                <a:latin typeface="Arial" panose="020B0604020202020204" pitchFamily="34" charset="0"/>
              </a:rPr>
              <a:t>Pa$$w0rd</a:t>
            </a:r>
            <a:endParaRPr lang="en-GB" altLang="en-US">
              <a:latin typeface="Arial" panose="020B0604020202020204" pitchFamily="34" charset="0"/>
            </a:endParaRPr>
          </a:p>
          <a:p>
            <a:pPr>
              <a:buFont typeface="+mj-lt"/>
              <a:buNone/>
            </a:pPr>
            <a:endParaRPr lang="en-US" altLang="en-US">
              <a:latin typeface="Arial" panose="020B0604020202020204" pitchFamily="34" charset="0"/>
            </a:endParaRPr>
          </a:p>
          <a:p>
            <a:pPr>
              <a:buFont typeface="Calibri" panose="020F0502020204030204" pitchFamily="34" charset="0"/>
              <a:buAutoNum type="arabicPeriod"/>
            </a:pPr>
            <a:r>
              <a:rPr lang="en-US" altLang="en-US">
                <a:latin typeface="Arial" panose="020B0604020202020204" pitchFamily="34" charset="0"/>
                <a:cs typeface="Arial" panose="020B0604020202020204" pitchFamily="34" charset="0"/>
              </a:rPr>
              <a:t>Start Microsoft Visual Studio® 2010:</a:t>
            </a:r>
          </a:p>
          <a:p>
            <a:pPr marL="571500" lvl="1" indent="-228600"/>
            <a:r>
              <a:rPr lang="en-US" altLang="en-US">
                <a:latin typeface="Arial" panose="020B0604020202020204" pitchFamily="34" charset="0"/>
              </a:rPr>
              <a:t>Click </a:t>
            </a:r>
            <a:r>
              <a:rPr lang="en-US" altLang="en-US" b="1">
                <a:latin typeface="Arial" panose="020B0604020202020204" pitchFamily="34" charset="0"/>
              </a:rPr>
              <a:t>Start</a:t>
            </a:r>
            <a:r>
              <a:rPr lang="en-US" altLang="en-US">
                <a:latin typeface="Arial" panose="020B0604020202020204" pitchFamily="34" charset="0"/>
              </a:rPr>
              <a:t>, point to </a:t>
            </a:r>
            <a:r>
              <a:rPr lang="en-US" altLang="en-US" b="1">
                <a:latin typeface="Arial" panose="020B0604020202020204" pitchFamily="34" charset="0"/>
              </a:rPr>
              <a:t>All Programs</a:t>
            </a:r>
            <a:r>
              <a:rPr lang="en-US" altLang="en-US">
                <a:latin typeface="Arial" panose="020B0604020202020204" pitchFamily="34" charset="0"/>
              </a:rPr>
              <a:t>, click </a:t>
            </a:r>
            <a:r>
              <a:rPr lang="en-US" altLang="en-US" b="1">
                <a:latin typeface="Arial" panose="020B0604020202020204" pitchFamily="34" charset="0"/>
              </a:rPr>
              <a:t>Microsoft Visual Studio 2010</a:t>
            </a:r>
            <a:r>
              <a:rPr lang="en-US" altLang="en-US">
                <a:latin typeface="Arial" panose="020B0604020202020204" pitchFamily="34" charset="0"/>
              </a:rPr>
              <a:t>, and then click </a:t>
            </a:r>
            <a:r>
              <a:rPr lang="en-US" altLang="en-US" b="1">
                <a:latin typeface="Arial" panose="020B0604020202020204" pitchFamily="34" charset="0"/>
              </a:rPr>
              <a:t>Microsoft Visual Studio 2010</a:t>
            </a:r>
            <a:r>
              <a:rPr lang="en-US" altLang="en-US">
                <a:latin typeface="Arial" panose="020B0604020202020204" pitchFamily="34" charset="0"/>
              </a:rPr>
              <a:t>.</a:t>
            </a:r>
          </a:p>
          <a:p>
            <a:pPr>
              <a:buFont typeface="Calibri" panose="020F0502020204030204" pitchFamily="34" charset="0"/>
              <a:buAutoNum type="arabicPeriod"/>
            </a:pPr>
            <a:r>
              <a:rPr lang="en-US" altLang="en-US">
                <a:latin typeface="Arial" panose="020B0604020202020204" pitchFamily="34" charset="0"/>
              </a:rPr>
              <a:t>Open the Module 9, Demo1 starter solution:</a:t>
            </a:r>
          </a:p>
          <a:p>
            <a:pPr marL="571500" lvl="1" indent="-228600">
              <a:buFont typeface="Calibri" panose="020F0502020204030204" pitchFamily="34" charset="0"/>
              <a:buAutoNum type="alphaLcPeriod"/>
            </a:pPr>
            <a:r>
              <a:rPr lang="en-US" altLang="en-US">
                <a:latin typeface="Arial" panose="020B0604020202020204" pitchFamily="34" charset="0"/>
              </a:rPr>
              <a:t>On the </a:t>
            </a:r>
            <a:r>
              <a:rPr lang="en-US" altLang="en-US" b="1">
                <a:latin typeface="Arial" panose="020B0604020202020204" pitchFamily="34" charset="0"/>
              </a:rPr>
              <a:t>File</a:t>
            </a:r>
            <a:r>
              <a:rPr lang="en-US" altLang="en-US">
                <a:latin typeface="Arial" panose="020B0604020202020204" pitchFamily="34" charset="0"/>
              </a:rPr>
              <a:t> menu, point to </a:t>
            </a:r>
            <a:r>
              <a:rPr lang="en-US" altLang="en-US" b="1">
                <a:latin typeface="Arial" panose="020B0604020202020204" pitchFamily="34" charset="0"/>
              </a:rPr>
              <a:t>Open</a:t>
            </a:r>
            <a:r>
              <a:rPr lang="en-US" altLang="en-US">
                <a:latin typeface="Arial" panose="020B0604020202020204" pitchFamily="34" charset="0"/>
              </a:rPr>
              <a:t>,</a:t>
            </a:r>
            <a:r>
              <a:rPr lang="en-US" altLang="en-US" b="1">
                <a:latin typeface="Arial" panose="020B0604020202020204" pitchFamily="34" charset="0"/>
              </a:rPr>
              <a:t> </a:t>
            </a:r>
            <a:r>
              <a:rPr lang="en-US" altLang="en-US">
                <a:latin typeface="Arial" panose="020B0604020202020204" pitchFamily="34" charset="0"/>
              </a:rPr>
              <a:t>and then click </a:t>
            </a:r>
            <a:r>
              <a:rPr lang="en-US" altLang="en-US" b="1">
                <a:latin typeface="Arial" panose="020B0604020202020204" pitchFamily="34" charset="0"/>
              </a:rPr>
              <a:t>Project/Solution</a:t>
            </a:r>
            <a:r>
              <a:rPr lang="en-US" altLang="en-US">
                <a:latin typeface="Arial" panose="020B0604020202020204" pitchFamily="34" charset="0"/>
              </a:rPr>
              <a:t>.</a:t>
            </a:r>
          </a:p>
          <a:p>
            <a:pPr marL="571500" lvl="1" indent="-228600">
              <a:buFont typeface="Calibri" panose="020F0502020204030204" pitchFamily="34" charset="0"/>
              <a:buAutoNum type="alphaLcPeriod"/>
            </a:pPr>
            <a:r>
              <a:rPr lang="en-US" altLang="en-US">
                <a:latin typeface="Arial" panose="020B0604020202020204" pitchFamily="34" charset="0"/>
              </a:rPr>
              <a:t>Move to the </a:t>
            </a:r>
            <a:r>
              <a:rPr lang="en-US" altLang="en-US" b="1">
                <a:latin typeface="Arial" panose="020B0604020202020204" pitchFamily="34" charset="0"/>
              </a:rPr>
              <a:t>E:\Demofiles\Mod9\Demo1\Starter\Destructor Demo</a:t>
            </a:r>
            <a:r>
              <a:rPr lang="en-US" altLang="en-US">
                <a:latin typeface="Arial" panose="020B0604020202020204" pitchFamily="34" charset="0"/>
              </a:rPr>
              <a:t> folder, and then double-click </a:t>
            </a:r>
            <a:r>
              <a:rPr lang="en-US" altLang="en-US" b="1">
                <a:latin typeface="Arial" panose="020B0604020202020204" pitchFamily="34" charset="0"/>
              </a:rPr>
              <a:t>Destructor Demo.sln</a:t>
            </a:r>
            <a:r>
              <a:rPr lang="en-US" altLang="en-US">
                <a:latin typeface="Arial" panose="020B0604020202020204" pitchFamily="34" charset="0"/>
              </a:rPr>
              <a:t>.</a:t>
            </a:r>
          </a:p>
          <a:p>
            <a:pPr>
              <a:buFont typeface="Calibri" panose="020F0502020204030204" pitchFamily="34" charset="0"/>
              <a:buAutoNum type="arabicPeriod"/>
            </a:pPr>
            <a:r>
              <a:rPr lang="en-US" altLang="en-US">
                <a:latin typeface="Arial" panose="020B0604020202020204" pitchFamily="34" charset="0"/>
              </a:rPr>
              <a:t>In the Employee.cs file, add a destructor to the </a:t>
            </a:r>
            <a:r>
              <a:rPr lang="en-US" altLang="en-US" b="1">
                <a:latin typeface="Arial" panose="020B0604020202020204" pitchFamily="34" charset="0"/>
              </a:rPr>
              <a:t>Employee </a:t>
            </a:r>
            <a:r>
              <a:rPr lang="en-US" altLang="en-US">
                <a:latin typeface="Arial" panose="020B0604020202020204" pitchFamily="34" charset="0"/>
              </a:rPr>
              <a:t>class. The destructor should write the current salary to the SalaryDetails.txt file:</a:t>
            </a:r>
          </a:p>
          <a:p>
            <a:pPr marL="571500" lvl="1" indent="-228600">
              <a:buFont typeface="Calibri" panose="020F0502020204030204" pitchFamily="34" charset="0"/>
              <a:buAutoNum type="alphaLcPeriod"/>
            </a:pPr>
            <a:r>
              <a:rPr lang="en-US" altLang="en-US">
                <a:latin typeface="Arial" panose="020B0604020202020204" pitchFamily="34" charset="0"/>
              </a:rPr>
              <a:t>In Solution Explorer, double-click </a:t>
            </a:r>
            <a:r>
              <a:rPr lang="en-US" altLang="en-US" b="1">
                <a:latin typeface="Arial" panose="020B0604020202020204" pitchFamily="34" charset="0"/>
              </a:rPr>
              <a:t>Employee.cs</a:t>
            </a:r>
            <a:r>
              <a:rPr lang="en-US" altLang="en-US">
                <a:latin typeface="Arial" panose="020B0604020202020204" pitchFamily="34" charset="0"/>
              </a:rPr>
              <a:t>.</a:t>
            </a:r>
          </a:p>
          <a:p>
            <a:pPr marL="571500" lvl="1" indent="-228600">
              <a:buFont typeface="Calibri" panose="020F0502020204030204" pitchFamily="34" charset="0"/>
              <a:buAutoNum type="alphaLcPeriod"/>
            </a:pPr>
            <a:r>
              <a:rPr lang="en-US" altLang="en-US">
                <a:latin typeface="Arial" panose="020B0604020202020204" pitchFamily="34" charset="0"/>
              </a:rPr>
              <a:t>Add the code in the following code example to the file.</a:t>
            </a:r>
            <a:br>
              <a:rPr lang="en-US" altLang="en-US">
                <a:latin typeface="Arial" panose="020B0604020202020204" pitchFamily="34" charset="0"/>
              </a:rPr>
            </a:br>
            <a:r>
              <a:rPr lang="en-US" altLang="en-US">
                <a:latin typeface="Courier New" panose="02070309020205020404" pitchFamily="49" charset="0"/>
                <a:cs typeface="Courier New" panose="02070309020205020404" pitchFamily="49" charset="0"/>
              </a:rPr>
              <a:t>~Employee()</a:t>
            </a:r>
            <a:br>
              <a:rPr lang="en-US" altLang="en-US">
                <a:latin typeface="Courier New" panose="02070309020205020404" pitchFamily="49" charset="0"/>
                <a:cs typeface="Courier New" panose="02070309020205020404" pitchFamily="49" charset="0"/>
              </a:rPr>
            </a:br>
            <a:r>
              <a:rPr lang="en-US" altLang="en-US">
                <a:latin typeface="Courier New" panose="02070309020205020404" pitchFamily="49" charset="0"/>
                <a:cs typeface="Courier New" panose="02070309020205020404" pitchFamily="49" charset="0"/>
              </a:rPr>
              <a:t>{</a:t>
            </a:r>
            <a:br>
              <a:rPr lang="en-US" altLang="en-US">
                <a:latin typeface="Courier New" panose="02070309020205020404" pitchFamily="49" charset="0"/>
                <a:cs typeface="Courier New" panose="02070309020205020404" pitchFamily="49" charset="0"/>
              </a:rPr>
            </a:br>
            <a:r>
              <a:rPr lang="en-US" altLang="en-US">
                <a:latin typeface="Courier New" panose="02070309020205020404" pitchFamily="49" charset="0"/>
                <a:cs typeface="Courier New" panose="02070309020205020404" pitchFamily="49" charset="0"/>
              </a:rPr>
              <a:t>    File.WriteAllText(“SalaryDetails.txt”, salary.ToString());</a:t>
            </a:r>
            <a:br>
              <a:rPr lang="en-US" altLang="en-US">
                <a:latin typeface="Courier New" panose="02070309020205020404" pitchFamily="49" charset="0"/>
                <a:cs typeface="Courier New" panose="02070309020205020404" pitchFamily="49" charset="0"/>
              </a:rPr>
            </a:br>
            <a:r>
              <a:rPr lang="en-US" altLang="en-US">
                <a:latin typeface="Courier New" panose="02070309020205020404" pitchFamily="49" charset="0"/>
                <a:cs typeface="Courier New" panose="02070309020205020404" pitchFamily="49" charset="0"/>
              </a:rPr>
              <a:t>    Console.WriteLine(“Employee finalized: {0}”, name);</a:t>
            </a:r>
            <a:br>
              <a:rPr lang="en-US" altLang="en-US">
                <a:latin typeface="Courier New" panose="02070309020205020404" pitchFamily="49" charset="0"/>
                <a:cs typeface="Courier New" panose="02070309020205020404" pitchFamily="49" charset="0"/>
              </a:rPr>
            </a:br>
            <a:r>
              <a:rPr lang="en-US" altLang="en-US">
                <a:latin typeface="Courier New" panose="02070309020205020404" pitchFamily="49" charset="0"/>
                <a:cs typeface="Courier New" panose="02070309020205020404" pitchFamily="49" charset="0"/>
              </a:rPr>
              <a:t>}</a:t>
            </a:r>
          </a:p>
          <a:p>
            <a:pPr>
              <a:buFont typeface="Calibri" panose="020F0502020204030204" pitchFamily="34" charset="0"/>
              <a:buAutoNum type="arabicPeriod"/>
            </a:pPr>
            <a:r>
              <a:rPr lang="en-US" altLang="en-US">
                <a:latin typeface="Arial" panose="020B0604020202020204" pitchFamily="34" charset="0"/>
              </a:rPr>
              <a:t>Walk the students through the other code in the </a:t>
            </a:r>
            <a:r>
              <a:rPr lang="en-US" altLang="en-US" b="1">
                <a:latin typeface="Arial" panose="020B0604020202020204" pitchFamily="34" charset="0"/>
              </a:rPr>
              <a:t>Employee</a:t>
            </a:r>
            <a:r>
              <a:rPr lang="en-US" altLang="en-US">
                <a:latin typeface="Arial" panose="020B0604020202020204" pitchFamily="34" charset="0"/>
              </a:rPr>
              <a:t> class. Highlight the code that reads the current salary from a text file. </a:t>
            </a:r>
          </a:p>
          <a:p>
            <a:pPr>
              <a:buFont typeface="Calibri" panose="020F0502020204030204" pitchFamily="34" charset="0"/>
              <a:buAutoNum type="arabicPeriod"/>
            </a:pPr>
            <a:r>
              <a:rPr lang="en-US" altLang="en-US">
                <a:latin typeface="Arial" panose="020B0604020202020204" pitchFamily="34" charset="0"/>
              </a:rPr>
              <a:t>Show the students the code in the Program.cs file. Highlight that each employee is given a pay rise and then the object reference is removed. Explain that this will make the object available for garbage collection and that the destructor will write the updated salary back to the file.</a:t>
            </a:r>
          </a:p>
          <a:p>
            <a:pPr>
              <a:buFont typeface="Calibri" panose="020F0502020204030204" pitchFamily="34" charset="0"/>
              <a:buAutoNum type="arabicPeriod"/>
            </a:pPr>
            <a:r>
              <a:rPr lang="en-US" altLang="en-US">
                <a:latin typeface="Arial" panose="020B0604020202020204" pitchFamily="34" charset="0"/>
              </a:rPr>
              <a:t>Run the application:</a:t>
            </a:r>
          </a:p>
          <a:p>
            <a:pPr marL="571500" lvl="1" indent="-228600"/>
            <a:r>
              <a:rPr lang="en-US" altLang="en-US">
                <a:latin typeface="Arial" panose="020B0604020202020204" pitchFamily="34" charset="0"/>
              </a:rPr>
              <a:t>On the </a:t>
            </a:r>
            <a:r>
              <a:rPr lang="en-US" altLang="en-US" b="1">
                <a:latin typeface="Arial" panose="020B0604020202020204" pitchFamily="34" charset="0"/>
              </a:rPr>
              <a:t>Debug</a:t>
            </a:r>
            <a:r>
              <a:rPr lang="en-US" altLang="en-US">
                <a:latin typeface="Arial" panose="020B0604020202020204" pitchFamily="34" charset="0"/>
              </a:rPr>
              <a:t> menu, click </a:t>
            </a:r>
            <a:r>
              <a:rPr lang="en-US" altLang="en-US" b="1">
                <a:latin typeface="Arial" panose="020B0604020202020204" pitchFamily="34" charset="0"/>
              </a:rPr>
              <a:t>Start Without Debugging</a:t>
            </a:r>
            <a:r>
              <a:rPr lang="en-US" altLang="en-US">
                <a:latin typeface="Arial" panose="020B0604020202020204" pitchFamily="34" charset="0"/>
              </a:rPr>
              <a:t>.</a:t>
            </a:r>
          </a:p>
          <a:p>
            <a:pPr>
              <a:buFont typeface="Calibri" panose="020F0502020204030204" pitchFamily="34" charset="0"/>
              <a:buAutoNum type="arabicPeriod"/>
            </a:pPr>
            <a:r>
              <a:rPr lang="en-US" altLang="en-US">
                <a:latin typeface="Arial" panose="020B0604020202020204" pitchFamily="34" charset="0"/>
              </a:rPr>
              <a:t>Point out that all of the employees are paid the same amount; the pay rises do not reflect the update made to the text file by the destructor. Remind students that the garbage collector only runs when it needs to, and this program does not create enough objects or use enough memory to cause a collection. </a:t>
            </a:r>
          </a:p>
          <a:p>
            <a:pPr>
              <a:buFont typeface="Calibri" panose="020F0502020204030204" pitchFamily="34" charset="0"/>
              <a:buAutoNum type="arabicPeriod"/>
            </a:pPr>
            <a:r>
              <a:rPr lang="en-US" altLang="en-US">
                <a:latin typeface="Arial" panose="020B0604020202020204" pitchFamily="34" charset="0"/>
              </a:rPr>
              <a:t>In the Program.cs file, uncomment the call to the </a:t>
            </a:r>
            <a:r>
              <a:rPr lang="en-US" altLang="en-US" b="1">
                <a:latin typeface="Arial" panose="020B0604020202020204" pitchFamily="34" charset="0"/>
              </a:rPr>
              <a:t>AddMemoryPressure </a:t>
            </a:r>
            <a:r>
              <a:rPr lang="en-US" altLang="en-US">
                <a:latin typeface="Arial" panose="020B0604020202020204" pitchFamily="34" charset="0"/>
              </a:rPr>
              <a:t>method. Explain that this makes the garbage collector free as much memory as possible ready for a large allocation of unmanaged memory.</a:t>
            </a:r>
          </a:p>
          <a:p>
            <a:pPr>
              <a:buFont typeface="Calibri" panose="020F0502020204030204" pitchFamily="34" charset="0"/>
              <a:buAutoNum type="arabicPeriod"/>
            </a:pPr>
            <a:r>
              <a:rPr lang="en-US" altLang="en-US">
                <a:latin typeface="Arial" panose="020B0604020202020204" pitchFamily="34" charset="0"/>
              </a:rPr>
              <a:t>Run the application:</a:t>
            </a:r>
          </a:p>
          <a:p>
            <a:pPr marL="571500" lvl="1" indent="-228600"/>
            <a:r>
              <a:rPr lang="en-US" altLang="en-US">
                <a:latin typeface="Arial" panose="020B0604020202020204" pitchFamily="34" charset="0"/>
              </a:rPr>
              <a:t>On the </a:t>
            </a:r>
            <a:r>
              <a:rPr lang="en-US" altLang="en-US" b="1">
                <a:latin typeface="Arial" panose="020B0604020202020204" pitchFamily="34" charset="0"/>
              </a:rPr>
              <a:t>Debug</a:t>
            </a:r>
            <a:r>
              <a:rPr lang="en-US" altLang="en-US">
                <a:latin typeface="Arial" panose="020B0604020202020204" pitchFamily="34" charset="0"/>
              </a:rPr>
              <a:t> menu, click </a:t>
            </a:r>
            <a:r>
              <a:rPr lang="en-US" altLang="en-US" b="1">
                <a:latin typeface="Arial" panose="020B0604020202020204" pitchFamily="34" charset="0"/>
              </a:rPr>
              <a:t>Start Without Debugging</a:t>
            </a:r>
            <a:r>
              <a:rPr lang="en-US" altLang="en-US">
                <a:latin typeface="Arial" panose="020B0604020202020204" pitchFamily="34" charset="0"/>
              </a:rPr>
              <a:t>.</a:t>
            </a:r>
          </a:p>
        </p:txBody>
      </p:sp>
      <p:sp>
        <p:nvSpPr>
          <p:cNvPr id="7" name="Header Placeholder 3">
            <a:extLst>
              <a:ext uri="{FF2B5EF4-FFF2-40B4-BE49-F238E27FC236}">
                <a16:creationId xmlns:a16="http://schemas.microsoft.com/office/drawing/2014/main" id="{4571C582-68B7-9B6F-8A22-47D5A7834A97}"/>
              </a:ext>
            </a:extLst>
          </p:cNvPr>
          <p:cNvSpPr>
            <a:spLocks noGrp="1"/>
          </p:cNvSpPr>
          <p:nvPr>
            <p:ph type="hdr" sz="quarter"/>
          </p:nvPr>
        </p:nvSpPr>
        <p:spPr/>
        <p:txBody>
          <a:bodyPr/>
          <a:lstStyle/>
          <a:p>
            <a:pPr>
              <a:defRPr/>
            </a:pPr>
            <a:r>
              <a:rPr lang="en-US" dirty="0"/>
              <a:t>Module 9: Managing the Lifetime of Objects and Controlling Resources</a:t>
            </a:r>
          </a:p>
        </p:txBody>
      </p:sp>
      <p:sp>
        <p:nvSpPr>
          <p:cNvPr id="8" name="Date Placeholder 4">
            <a:extLst>
              <a:ext uri="{FF2B5EF4-FFF2-40B4-BE49-F238E27FC236}">
                <a16:creationId xmlns:a16="http://schemas.microsoft.com/office/drawing/2014/main" id="{92220484-E285-C5D6-E434-6A92BCF1C25E}"/>
              </a:ext>
            </a:extLst>
          </p:cNvPr>
          <p:cNvSpPr>
            <a:spLocks noGrp="1"/>
          </p:cNvSpPr>
          <p:nvPr>
            <p:ph type="dt" sz="quarter" idx="1"/>
          </p:nvPr>
        </p:nvSpPr>
        <p:spPr/>
        <p:txBody>
          <a:bodyPr/>
          <a:lstStyle/>
          <a:p>
            <a:pPr>
              <a:defRPr/>
            </a:pPr>
            <a:r>
              <a:rPr lang="en-US" dirty="0"/>
              <a:t>Course 10266A</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2B0C03D2-B59C-B719-83D7-8083C6263CD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60000"/>
              </a:spcAft>
              <a:defRPr sz="1000">
                <a:solidFill>
                  <a:schemeClr val="tx1"/>
                </a:solidFill>
                <a:latin typeface="Arial" panose="020B0604020202020204" pitchFamily="34" charset="0"/>
              </a:defRPr>
            </a:lvl1pPr>
            <a:lvl2pPr marL="742950" indent="-285750">
              <a:spcAft>
                <a:spcPct val="60000"/>
              </a:spcAft>
              <a:buClr>
                <a:srgbClr val="336699"/>
              </a:buClr>
              <a:buChar char="•"/>
              <a:defRPr sz="1000">
                <a:solidFill>
                  <a:schemeClr val="tx1"/>
                </a:solidFill>
                <a:latin typeface="Arial" panose="020B0604020202020204" pitchFamily="34" charset="0"/>
              </a:defRPr>
            </a:lvl2pPr>
            <a:lvl3pPr marL="1143000" indent="-228600">
              <a:spcAft>
                <a:spcPct val="60000"/>
              </a:spcAft>
              <a:defRPr sz="1000">
                <a:solidFill>
                  <a:schemeClr val="tx1"/>
                </a:solidFill>
                <a:latin typeface="Arial" panose="020B0604020202020204" pitchFamily="34" charset="0"/>
              </a:defRPr>
            </a:lvl3pPr>
            <a:lvl4pPr marL="1600200" indent="-228600">
              <a:spcAft>
                <a:spcPct val="60000"/>
              </a:spcAft>
              <a:defRPr sz="1000">
                <a:solidFill>
                  <a:schemeClr val="tx1"/>
                </a:solidFill>
                <a:latin typeface="Arial" panose="020B0604020202020204" pitchFamily="34" charset="0"/>
              </a:defRPr>
            </a:lvl4pPr>
            <a:lvl5pPr marL="2057400" indent="-228600">
              <a:spcAft>
                <a:spcPct val="60000"/>
              </a:spcAft>
              <a:defRPr sz="1000">
                <a:solidFill>
                  <a:schemeClr val="tx1"/>
                </a:solidFill>
                <a:latin typeface="Arial" panose="020B0604020202020204" pitchFamily="34" charset="0"/>
              </a:defRPr>
            </a:lvl5pPr>
            <a:lvl6pPr marL="2514600" indent="-228600" eaLnBrk="0" fontAlgn="base" hangingPunct="0">
              <a:spcBef>
                <a:spcPct val="0"/>
              </a:spcBef>
              <a:spcAft>
                <a:spcPct val="60000"/>
              </a:spcAft>
              <a:defRPr sz="1000">
                <a:solidFill>
                  <a:schemeClr val="tx1"/>
                </a:solidFill>
                <a:latin typeface="Arial" panose="020B0604020202020204" pitchFamily="34" charset="0"/>
              </a:defRPr>
            </a:lvl6pPr>
            <a:lvl7pPr marL="2971800" indent="-228600" eaLnBrk="0" fontAlgn="base" hangingPunct="0">
              <a:spcBef>
                <a:spcPct val="0"/>
              </a:spcBef>
              <a:spcAft>
                <a:spcPct val="60000"/>
              </a:spcAft>
              <a:defRPr sz="1000">
                <a:solidFill>
                  <a:schemeClr val="tx1"/>
                </a:solidFill>
                <a:latin typeface="Arial" panose="020B0604020202020204" pitchFamily="34" charset="0"/>
              </a:defRPr>
            </a:lvl7pPr>
            <a:lvl8pPr marL="3429000" indent="-228600" eaLnBrk="0" fontAlgn="base" hangingPunct="0">
              <a:spcBef>
                <a:spcPct val="0"/>
              </a:spcBef>
              <a:spcAft>
                <a:spcPct val="60000"/>
              </a:spcAft>
              <a:defRPr sz="1000">
                <a:solidFill>
                  <a:schemeClr val="tx1"/>
                </a:solidFill>
                <a:latin typeface="Arial" panose="020B0604020202020204" pitchFamily="34" charset="0"/>
              </a:defRPr>
            </a:lvl8pPr>
            <a:lvl9pPr marL="3886200" indent="-228600" eaLnBrk="0" fontAlgn="base" hangingPunct="0">
              <a:spcBef>
                <a:spcPct val="0"/>
              </a:spcBef>
              <a:spcAft>
                <a:spcPct val="60000"/>
              </a:spcAft>
              <a:defRPr sz="1000">
                <a:solidFill>
                  <a:schemeClr val="tx1"/>
                </a:solidFill>
                <a:latin typeface="Arial" panose="020B0604020202020204" pitchFamily="34" charset="0"/>
              </a:defRPr>
            </a:lvl9pPr>
          </a:lstStyle>
          <a:p>
            <a:pPr>
              <a:spcAft>
                <a:spcPct val="0"/>
              </a:spcAft>
            </a:pPr>
            <a:fld id="{BA65FB4B-16A3-4938-B83F-F3F61EBE722E}" type="slidenum">
              <a:rPr lang="en-US" altLang="en-US" sz="1200"/>
              <a:pPr>
                <a:spcAft>
                  <a:spcPct val="0"/>
                </a:spcAft>
              </a:pPr>
              <a:t>209</a:t>
            </a:fld>
            <a:endParaRPr lang="en-US" altLang="en-US" sz="1200"/>
          </a:p>
        </p:txBody>
      </p:sp>
      <p:sp>
        <p:nvSpPr>
          <p:cNvPr id="26627" name="Rectangle 2">
            <a:extLst>
              <a:ext uri="{FF2B5EF4-FFF2-40B4-BE49-F238E27FC236}">
                <a16:creationId xmlns:a16="http://schemas.microsoft.com/office/drawing/2014/main" id="{C2CFC2E1-2380-199A-F0A5-4BCE5E578035}"/>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1CB94D7B-31D5-9FC6-E00E-29C2588D12D4}"/>
              </a:ext>
            </a:extLst>
          </p:cNvPr>
          <p:cNvSpPr>
            <a:spLocks noGrp="1" noChangeArrowheads="1"/>
          </p:cNvSpPr>
          <p:nvPr>
            <p:ph type="body" idx="1"/>
          </p:nvPr>
        </p:nvSpPr>
        <p:spPr>
          <a:xfrm>
            <a:off x="417513" y="1701800"/>
            <a:ext cx="8335962" cy="51069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The garbage collector automatically reclaims memory and resources for managed objects. However, if you use unmanaged resources in a class, you must take additional steps to ensure that they are released appropriately.</a:t>
            </a:r>
          </a:p>
          <a:p>
            <a:r>
              <a:rPr lang="en-US" altLang="en-US">
                <a:latin typeface="Arial" panose="020B0604020202020204" pitchFamily="34" charset="0"/>
              </a:rPr>
              <a:t>The dispose pattern is a design pattern that enables you to release unmanaged resources used by a class in a controlled and timely manner. Implementing the dispose pattern in your types will help to ensure that your applications perform well and do not retain unmanaged resources longer than necessary.</a:t>
            </a:r>
            <a:endParaRPr lang="en-GB" altLang="en-US">
              <a:latin typeface="Arial" panose="020B0604020202020204" pitchFamily="34" charset="0"/>
            </a:endParaRPr>
          </a:p>
        </p:txBody>
      </p:sp>
      <p:sp>
        <p:nvSpPr>
          <p:cNvPr id="7" name="Header Placeholder 3">
            <a:extLst>
              <a:ext uri="{FF2B5EF4-FFF2-40B4-BE49-F238E27FC236}">
                <a16:creationId xmlns:a16="http://schemas.microsoft.com/office/drawing/2014/main" id="{7E30CF6C-36C2-A3C5-34E4-62C6413D257F}"/>
              </a:ext>
            </a:extLst>
          </p:cNvPr>
          <p:cNvSpPr>
            <a:spLocks noGrp="1"/>
          </p:cNvSpPr>
          <p:nvPr>
            <p:ph type="hdr" sz="quarter"/>
          </p:nvPr>
        </p:nvSpPr>
        <p:spPr/>
        <p:txBody>
          <a:bodyPr/>
          <a:lstStyle/>
          <a:p>
            <a:pPr>
              <a:defRPr/>
            </a:pPr>
            <a:r>
              <a:rPr lang="en-US" dirty="0"/>
              <a:t>Module 9: Managing the Lifetime of Objects and Controlling Resources</a:t>
            </a:r>
          </a:p>
        </p:txBody>
      </p:sp>
      <p:sp>
        <p:nvSpPr>
          <p:cNvPr id="8" name="Date Placeholder 4">
            <a:extLst>
              <a:ext uri="{FF2B5EF4-FFF2-40B4-BE49-F238E27FC236}">
                <a16:creationId xmlns:a16="http://schemas.microsoft.com/office/drawing/2014/main" id="{CC3CB919-1C37-EAD6-1C6C-213E1B737F31}"/>
              </a:ext>
            </a:extLst>
          </p:cNvPr>
          <p:cNvSpPr>
            <a:spLocks noGrp="1"/>
          </p:cNvSpPr>
          <p:nvPr>
            <p:ph type="dt" sz="quarter" idx="1"/>
          </p:nvPr>
        </p:nvSpPr>
        <p:spPr/>
        <p:txBody>
          <a:bodyPr/>
          <a:lstStyle/>
          <a:p>
            <a:pPr>
              <a:defRPr/>
            </a:pPr>
            <a:r>
              <a:rPr lang="en-US" dirty="0"/>
              <a:t>Course 10266A</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15038144-7E01-EB90-2D9E-479DC09D0C0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60000"/>
              </a:spcAft>
              <a:defRPr sz="1000">
                <a:solidFill>
                  <a:schemeClr val="tx1"/>
                </a:solidFill>
                <a:latin typeface="Arial" panose="020B0604020202020204" pitchFamily="34" charset="0"/>
              </a:defRPr>
            </a:lvl1pPr>
            <a:lvl2pPr marL="742950" indent="-285750">
              <a:spcAft>
                <a:spcPct val="60000"/>
              </a:spcAft>
              <a:buClr>
                <a:srgbClr val="336699"/>
              </a:buClr>
              <a:buChar char="•"/>
              <a:defRPr sz="1000">
                <a:solidFill>
                  <a:schemeClr val="tx1"/>
                </a:solidFill>
                <a:latin typeface="Arial" panose="020B0604020202020204" pitchFamily="34" charset="0"/>
              </a:defRPr>
            </a:lvl2pPr>
            <a:lvl3pPr marL="1143000" indent="-228600">
              <a:spcAft>
                <a:spcPct val="60000"/>
              </a:spcAft>
              <a:defRPr sz="1000">
                <a:solidFill>
                  <a:schemeClr val="tx1"/>
                </a:solidFill>
                <a:latin typeface="Arial" panose="020B0604020202020204" pitchFamily="34" charset="0"/>
              </a:defRPr>
            </a:lvl3pPr>
            <a:lvl4pPr marL="1600200" indent="-228600">
              <a:spcAft>
                <a:spcPct val="60000"/>
              </a:spcAft>
              <a:defRPr sz="1000">
                <a:solidFill>
                  <a:schemeClr val="tx1"/>
                </a:solidFill>
                <a:latin typeface="Arial" panose="020B0604020202020204" pitchFamily="34" charset="0"/>
              </a:defRPr>
            </a:lvl4pPr>
            <a:lvl5pPr marL="2057400" indent="-228600">
              <a:spcAft>
                <a:spcPct val="60000"/>
              </a:spcAft>
              <a:defRPr sz="1000">
                <a:solidFill>
                  <a:schemeClr val="tx1"/>
                </a:solidFill>
                <a:latin typeface="Arial" panose="020B0604020202020204" pitchFamily="34" charset="0"/>
              </a:defRPr>
            </a:lvl5pPr>
            <a:lvl6pPr marL="2514600" indent="-228600" eaLnBrk="0" fontAlgn="base" hangingPunct="0">
              <a:spcBef>
                <a:spcPct val="0"/>
              </a:spcBef>
              <a:spcAft>
                <a:spcPct val="60000"/>
              </a:spcAft>
              <a:defRPr sz="1000">
                <a:solidFill>
                  <a:schemeClr val="tx1"/>
                </a:solidFill>
                <a:latin typeface="Arial" panose="020B0604020202020204" pitchFamily="34" charset="0"/>
              </a:defRPr>
            </a:lvl6pPr>
            <a:lvl7pPr marL="2971800" indent="-228600" eaLnBrk="0" fontAlgn="base" hangingPunct="0">
              <a:spcBef>
                <a:spcPct val="0"/>
              </a:spcBef>
              <a:spcAft>
                <a:spcPct val="60000"/>
              </a:spcAft>
              <a:defRPr sz="1000">
                <a:solidFill>
                  <a:schemeClr val="tx1"/>
                </a:solidFill>
                <a:latin typeface="Arial" panose="020B0604020202020204" pitchFamily="34" charset="0"/>
              </a:defRPr>
            </a:lvl7pPr>
            <a:lvl8pPr marL="3429000" indent="-228600" eaLnBrk="0" fontAlgn="base" hangingPunct="0">
              <a:spcBef>
                <a:spcPct val="0"/>
              </a:spcBef>
              <a:spcAft>
                <a:spcPct val="60000"/>
              </a:spcAft>
              <a:defRPr sz="1000">
                <a:solidFill>
                  <a:schemeClr val="tx1"/>
                </a:solidFill>
                <a:latin typeface="Arial" panose="020B0604020202020204" pitchFamily="34" charset="0"/>
              </a:defRPr>
            </a:lvl8pPr>
            <a:lvl9pPr marL="3886200" indent="-228600" eaLnBrk="0" fontAlgn="base" hangingPunct="0">
              <a:spcBef>
                <a:spcPct val="0"/>
              </a:spcBef>
              <a:spcAft>
                <a:spcPct val="60000"/>
              </a:spcAft>
              <a:defRPr sz="1000">
                <a:solidFill>
                  <a:schemeClr val="tx1"/>
                </a:solidFill>
                <a:latin typeface="Arial" panose="020B0604020202020204" pitchFamily="34" charset="0"/>
              </a:defRPr>
            </a:lvl9pPr>
          </a:lstStyle>
          <a:p>
            <a:pPr>
              <a:spcAft>
                <a:spcPct val="0"/>
              </a:spcAft>
            </a:pPr>
            <a:fld id="{EF2301B7-2605-4F16-93D4-4960828E951E}" type="slidenum">
              <a:rPr lang="en-US" altLang="en-US" sz="1200"/>
              <a:pPr>
                <a:spcAft>
                  <a:spcPct val="0"/>
                </a:spcAft>
              </a:pPr>
              <a:t>210</a:t>
            </a:fld>
            <a:endParaRPr lang="en-US" altLang="en-US" sz="1200"/>
          </a:p>
        </p:txBody>
      </p:sp>
      <p:sp>
        <p:nvSpPr>
          <p:cNvPr id="28675" name="Rectangle 2">
            <a:extLst>
              <a:ext uri="{FF2B5EF4-FFF2-40B4-BE49-F238E27FC236}">
                <a16:creationId xmlns:a16="http://schemas.microsoft.com/office/drawing/2014/main" id="{BB9BB2B4-8E80-0B4C-E03B-73BCF030766A}"/>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758E06F7-A6B0-AB19-BEA5-150AE25F845B}"/>
              </a:ext>
            </a:extLst>
          </p:cNvPr>
          <p:cNvSpPr>
            <a:spLocks noGrp="1" noChangeArrowheads="1"/>
          </p:cNvSpPr>
          <p:nvPr>
            <p:ph type="body" idx="1"/>
          </p:nvPr>
        </p:nvSpPr>
        <p:spPr>
          <a:xfrm>
            <a:off x="417513" y="1692275"/>
            <a:ext cx="8335962" cy="5116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en-US" altLang="en-US">
                <a:latin typeface="Arial" panose="020B0604020202020204" pitchFamily="34" charset="0"/>
              </a:rPr>
              <a:t>Explain how some valuable resources must be reclaimed as soon as possible and waiting for finalization may be too slow.</a:t>
            </a:r>
          </a:p>
          <a:p>
            <a:pPr eaLnBrk="1" hangingPunct="1">
              <a:buFontTx/>
              <a:buChar char="•"/>
            </a:pPr>
            <a:r>
              <a:rPr lang="en-US" altLang="en-US">
                <a:latin typeface="Arial" panose="020B0604020202020204" pitchFamily="34" charset="0"/>
              </a:rPr>
              <a:t>Remind students that they have no control over when objects are finalized or in what order.</a:t>
            </a:r>
          </a:p>
          <a:p>
            <a:pPr eaLnBrk="1" hangingPunct="1">
              <a:buFontTx/>
              <a:buChar char="•"/>
            </a:pPr>
            <a:r>
              <a:rPr lang="en-US" altLang="en-US">
                <a:latin typeface="Arial" panose="020B0604020202020204" pitchFamily="34" charset="0"/>
              </a:rPr>
              <a:t>Walk students through the three scenarios shown on the slide. </a:t>
            </a:r>
          </a:p>
          <a:p>
            <a:pPr eaLnBrk="1" hangingPunct="1"/>
            <a:endParaRPr lang="en-US" altLang="en-US" b="1">
              <a:latin typeface="Arial" panose="020B0604020202020204" pitchFamily="34" charset="0"/>
            </a:endParaRPr>
          </a:p>
          <a:p>
            <a:pPr eaLnBrk="1" hangingPunct="1"/>
            <a:r>
              <a:rPr lang="en-US" altLang="en-US" b="1">
                <a:latin typeface="Arial" panose="020B0604020202020204" pitchFamily="34" charset="0"/>
              </a:rPr>
              <a:t>Question</a:t>
            </a:r>
            <a:r>
              <a:rPr lang="en-US" altLang="en-US">
                <a:latin typeface="Arial" panose="020B0604020202020204" pitchFamily="34" charset="0"/>
              </a:rPr>
              <a:t>:  What types of resources may need to be managed correctly?</a:t>
            </a:r>
          </a:p>
          <a:p>
            <a:pPr eaLnBrk="1" hangingPunct="1"/>
            <a:r>
              <a:rPr lang="en-US" altLang="en-US" b="1">
                <a:latin typeface="Arial" panose="020B0604020202020204" pitchFamily="34" charset="0"/>
              </a:rPr>
              <a:t>Answer</a:t>
            </a:r>
            <a:r>
              <a:rPr lang="en-US" altLang="en-US">
                <a:latin typeface="Arial" panose="020B0604020202020204" pitchFamily="34" charset="0"/>
              </a:rPr>
              <a:t>:  Resources that are valuable, such as database connections, file operations, or objects that cache data in memory.</a:t>
            </a:r>
          </a:p>
        </p:txBody>
      </p:sp>
      <p:sp>
        <p:nvSpPr>
          <p:cNvPr id="7" name="Header Placeholder 3">
            <a:extLst>
              <a:ext uri="{FF2B5EF4-FFF2-40B4-BE49-F238E27FC236}">
                <a16:creationId xmlns:a16="http://schemas.microsoft.com/office/drawing/2014/main" id="{5BA08D04-EA24-5AF3-B5EA-B30A2BACE886}"/>
              </a:ext>
            </a:extLst>
          </p:cNvPr>
          <p:cNvSpPr>
            <a:spLocks noGrp="1"/>
          </p:cNvSpPr>
          <p:nvPr>
            <p:ph type="hdr" sz="quarter"/>
          </p:nvPr>
        </p:nvSpPr>
        <p:spPr/>
        <p:txBody>
          <a:bodyPr/>
          <a:lstStyle/>
          <a:p>
            <a:pPr>
              <a:defRPr/>
            </a:pPr>
            <a:r>
              <a:rPr lang="en-US" dirty="0"/>
              <a:t>Module 9: Managing the Lifetime of Objects and Controlling Resources</a:t>
            </a:r>
          </a:p>
        </p:txBody>
      </p:sp>
      <p:sp>
        <p:nvSpPr>
          <p:cNvPr id="8" name="Date Placeholder 4">
            <a:extLst>
              <a:ext uri="{FF2B5EF4-FFF2-40B4-BE49-F238E27FC236}">
                <a16:creationId xmlns:a16="http://schemas.microsoft.com/office/drawing/2014/main" id="{EAC2E8D1-BE3F-5F9F-6CE8-ACE84EC15673}"/>
              </a:ext>
            </a:extLst>
          </p:cNvPr>
          <p:cNvSpPr>
            <a:spLocks noGrp="1"/>
          </p:cNvSpPr>
          <p:nvPr>
            <p:ph type="dt" sz="quarter" idx="1"/>
          </p:nvPr>
        </p:nvSpPr>
        <p:spPr/>
        <p:txBody>
          <a:bodyPr/>
          <a:lstStyle/>
          <a:p>
            <a:pPr>
              <a:defRPr/>
            </a:pPr>
            <a:r>
              <a:rPr lang="en-US" dirty="0"/>
              <a:t>Course 10266A</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9BC3525E-A7F9-F343-311A-3A36273291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60000"/>
              </a:spcAft>
              <a:defRPr sz="1000">
                <a:solidFill>
                  <a:schemeClr val="tx1"/>
                </a:solidFill>
                <a:latin typeface="Arial" panose="020B0604020202020204" pitchFamily="34" charset="0"/>
              </a:defRPr>
            </a:lvl1pPr>
            <a:lvl2pPr marL="742950" indent="-285750">
              <a:spcAft>
                <a:spcPct val="60000"/>
              </a:spcAft>
              <a:buClr>
                <a:srgbClr val="336699"/>
              </a:buClr>
              <a:buChar char="•"/>
              <a:defRPr sz="1000">
                <a:solidFill>
                  <a:schemeClr val="tx1"/>
                </a:solidFill>
                <a:latin typeface="Arial" panose="020B0604020202020204" pitchFamily="34" charset="0"/>
              </a:defRPr>
            </a:lvl2pPr>
            <a:lvl3pPr marL="1143000" indent="-228600">
              <a:spcAft>
                <a:spcPct val="60000"/>
              </a:spcAft>
              <a:defRPr sz="1000">
                <a:solidFill>
                  <a:schemeClr val="tx1"/>
                </a:solidFill>
                <a:latin typeface="Arial" panose="020B0604020202020204" pitchFamily="34" charset="0"/>
              </a:defRPr>
            </a:lvl3pPr>
            <a:lvl4pPr marL="1600200" indent="-228600">
              <a:spcAft>
                <a:spcPct val="60000"/>
              </a:spcAft>
              <a:defRPr sz="1000">
                <a:solidFill>
                  <a:schemeClr val="tx1"/>
                </a:solidFill>
                <a:latin typeface="Arial" panose="020B0604020202020204" pitchFamily="34" charset="0"/>
              </a:defRPr>
            </a:lvl4pPr>
            <a:lvl5pPr marL="2057400" indent="-228600">
              <a:spcAft>
                <a:spcPct val="60000"/>
              </a:spcAft>
              <a:defRPr sz="1000">
                <a:solidFill>
                  <a:schemeClr val="tx1"/>
                </a:solidFill>
                <a:latin typeface="Arial" panose="020B0604020202020204" pitchFamily="34" charset="0"/>
              </a:defRPr>
            </a:lvl5pPr>
            <a:lvl6pPr marL="2514600" indent="-228600" eaLnBrk="0" fontAlgn="base" hangingPunct="0">
              <a:spcBef>
                <a:spcPct val="0"/>
              </a:spcBef>
              <a:spcAft>
                <a:spcPct val="60000"/>
              </a:spcAft>
              <a:defRPr sz="1000">
                <a:solidFill>
                  <a:schemeClr val="tx1"/>
                </a:solidFill>
                <a:latin typeface="Arial" panose="020B0604020202020204" pitchFamily="34" charset="0"/>
              </a:defRPr>
            </a:lvl6pPr>
            <a:lvl7pPr marL="2971800" indent="-228600" eaLnBrk="0" fontAlgn="base" hangingPunct="0">
              <a:spcBef>
                <a:spcPct val="0"/>
              </a:spcBef>
              <a:spcAft>
                <a:spcPct val="60000"/>
              </a:spcAft>
              <a:defRPr sz="1000">
                <a:solidFill>
                  <a:schemeClr val="tx1"/>
                </a:solidFill>
                <a:latin typeface="Arial" panose="020B0604020202020204" pitchFamily="34" charset="0"/>
              </a:defRPr>
            </a:lvl7pPr>
            <a:lvl8pPr marL="3429000" indent="-228600" eaLnBrk="0" fontAlgn="base" hangingPunct="0">
              <a:spcBef>
                <a:spcPct val="0"/>
              </a:spcBef>
              <a:spcAft>
                <a:spcPct val="60000"/>
              </a:spcAft>
              <a:defRPr sz="1000">
                <a:solidFill>
                  <a:schemeClr val="tx1"/>
                </a:solidFill>
                <a:latin typeface="Arial" panose="020B0604020202020204" pitchFamily="34" charset="0"/>
              </a:defRPr>
            </a:lvl8pPr>
            <a:lvl9pPr marL="3886200" indent="-228600" eaLnBrk="0" fontAlgn="base" hangingPunct="0">
              <a:spcBef>
                <a:spcPct val="0"/>
              </a:spcBef>
              <a:spcAft>
                <a:spcPct val="60000"/>
              </a:spcAft>
              <a:defRPr sz="1000">
                <a:solidFill>
                  <a:schemeClr val="tx1"/>
                </a:solidFill>
                <a:latin typeface="Arial" panose="020B0604020202020204" pitchFamily="34" charset="0"/>
              </a:defRPr>
            </a:lvl9pPr>
          </a:lstStyle>
          <a:p>
            <a:pPr>
              <a:spcAft>
                <a:spcPct val="0"/>
              </a:spcAft>
            </a:pPr>
            <a:fld id="{8577782D-EF38-4225-9D4B-9C165732924F}" type="slidenum">
              <a:rPr lang="en-US" altLang="en-US" sz="1200"/>
              <a:pPr>
                <a:spcAft>
                  <a:spcPct val="0"/>
                </a:spcAft>
              </a:pPr>
              <a:t>211</a:t>
            </a:fld>
            <a:endParaRPr lang="en-US" altLang="en-US" sz="1200"/>
          </a:p>
        </p:txBody>
      </p:sp>
      <p:sp>
        <p:nvSpPr>
          <p:cNvPr id="30723" name="Rectangle 2">
            <a:extLst>
              <a:ext uri="{FF2B5EF4-FFF2-40B4-BE49-F238E27FC236}">
                <a16:creationId xmlns:a16="http://schemas.microsoft.com/office/drawing/2014/main" id="{A58D40BB-FDF5-AAC5-E34C-EE8328651BF9}"/>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B83F0CC3-A22E-448D-4B9B-FF0C6797DEF6}"/>
              </a:ext>
            </a:extLst>
          </p:cNvPr>
          <p:cNvSpPr>
            <a:spLocks noGrp="1" noChangeArrowheads="1"/>
          </p:cNvSpPr>
          <p:nvPr>
            <p:ph type="body" idx="1"/>
          </p:nvPr>
        </p:nvSpPr>
        <p:spPr>
          <a:xfrm>
            <a:off x="417513" y="1692275"/>
            <a:ext cx="8335962" cy="5116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en-US" altLang="en-US">
                <a:latin typeface="Arial" panose="020B0604020202020204" pitchFamily="34" charset="0"/>
              </a:rPr>
              <a:t>Walk students through the code example.</a:t>
            </a:r>
          </a:p>
          <a:p>
            <a:pPr eaLnBrk="1" hangingPunct="1">
              <a:buFontTx/>
              <a:buChar char="•"/>
            </a:pPr>
            <a:r>
              <a:rPr lang="en-US" altLang="en-US">
                <a:latin typeface="Arial" panose="020B0604020202020204" pitchFamily="34" charset="0"/>
              </a:rPr>
              <a:t>Describe the </a:t>
            </a:r>
            <a:r>
              <a:rPr lang="en-US" altLang="en-US" b="1">
                <a:latin typeface="Arial" panose="020B0604020202020204" pitchFamily="34" charset="0"/>
              </a:rPr>
              <a:t>ObjectDisposedException</a:t>
            </a:r>
            <a:r>
              <a:rPr lang="en-US" altLang="en-US">
                <a:latin typeface="Arial" panose="020B0604020202020204" pitchFamily="34" charset="0"/>
              </a:rPr>
              <a:t> exception (not mentioned on the slide), and explain that students must check for object disposal manually—the runtime does not track disposal.</a:t>
            </a:r>
          </a:p>
          <a:p>
            <a:pPr eaLnBrk="1" hangingPunct="1">
              <a:buFontTx/>
              <a:buChar char="•"/>
            </a:pPr>
            <a:r>
              <a:rPr lang="en-US" altLang="en-US">
                <a:latin typeface="Arial" panose="020B0604020202020204" pitchFamily="34" charset="0"/>
              </a:rPr>
              <a:t>Explain that adding a destructor is optional and not essential to implementing the dispose pattern. </a:t>
            </a:r>
          </a:p>
          <a:p>
            <a:pPr eaLnBrk="1" hangingPunct="1">
              <a:buFontTx/>
              <a:buChar char="•"/>
            </a:pPr>
            <a:r>
              <a:rPr lang="en-US" altLang="en-US">
                <a:latin typeface="Arial" panose="020B0604020202020204" pitchFamily="34" charset="0"/>
              </a:rPr>
              <a:t>Explain that students should call the </a:t>
            </a:r>
            <a:r>
              <a:rPr lang="en-US" altLang="en-US" b="1">
                <a:latin typeface="Arial" panose="020B0604020202020204" pitchFamily="34" charset="0"/>
              </a:rPr>
              <a:t>SuppressFinalize</a:t>
            </a:r>
            <a:r>
              <a:rPr lang="en-US" altLang="en-US">
                <a:latin typeface="Arial" panose="020B0604020202020204" pitchFamily="34" charset="0"/>
              </a:rPr>
              <a:t> method in the </a:t>
            </a:r>
            <a:r>
              <a:rPr lang="en-US" altLang="en-US" b="1">
                <a:latin typeface="Arial" panose="020B0604020202020204" pitchFamily="34" charset="0"/>
              </a:rPr>
              <a:t>Dispose</a:t>
            </a:r>
            <a:r>
              <a:rPr lang="en-US" altLang="en-US">
                <a:latin typeface="Arial" panose="020B0604020202020204" pitchFamily="34" charset="0"/>
              </a:rPr>
              <a:t> method to prevent finalization of a disposed object.</a:t>
            </a:r>
          </a:p>
          <a:p>
            <a:pPr eaLnBrk="1" hangingPunct="1"/>
            <a:endParaRPr lang="en-US" altLang="en-US">
              <a:latin typeface="Arial" panose="020B0604020202020204" pitchFamily="34" charset="0"/>
            </a:endParaRPr>
          </a:p>
          <a:p>
            <a:pPr eaLnBrk="1" hangingPunct="1"/>
            <a:r>
              <a:rPr lang="en-US" altLang="en-US" b="1">
                <a:latin typeface="Arial" panose="020B0604020202020204" pitchFamily="34" charset="0"/>
              </a:rPr>
              <a:t>Question</a:t>
            </a:r>
            <a:r>
              <a:rPr lang="en-US" altLang="en-US">
                <a:latin typeface="Arial" panose="020B0604020202020204" pitchFamily="34" charset="0"/>
              </a:rPr>
              <a:t>:  What exception should you throw in your class if you attempt to use it after it has been disposed of?</a:t>
            </a:r>
          </a:p>
          <a:p>
            <a:pPr eaLnBrk="1" hangingPunct="1"/>
            <a:r>
              <a:rPr lang="en-US" altLang="en-US" b="1">
                <a:latin typeface="Arial" panose="020B0604020202020204" pitchFamily="34" charset="0"/>
              </a:rPr>
              <a:t>Answer</a:t>
            </a:r>
            <a:r>
              <a:rPr lang="en-US" altLang="en-US">
                <a:latin typeface="Arial" panose="020B0604020202020204" pitchFamily="34" charset="0"/>
              </a:rPr>
              <a:t>:  You should throw an </a:t>
            </a:r>
            <a:r>
              <a:rPr lang="en-US" altLang="en-US" b="1">
                <a:latin typeface="Arial" panose="020B0604020202020204" pitchFamily="34" charset="0"/>
              </a:rPr>
              <a:t>ObjectDisposedException</a:t>
            </a:r>
            <a:r>
              <a:rPr lang="en-US" altLang="en-US">
                <a:latin typeface="Arial" panose="020B0604020202020204" pitchFamily="34" charset="0"/>
              </a:rPr>
              <a:t> exception.</a:t>
            </a:r>
          </a:p>
          <a:p>
            <a:pPr eaLnBrk="1" hangingPunct="1"/>
            <a:endParaRPr lang="en-US" altLang="en-US">
              <a:latin typeface="Arial" panose="020B0604020202020204" pitchFamily="34" charset="0"/>
            </a:endParaRPr>
          </a:p>
          <a:p>
            <a:r>
              <a:rPr lang="en-US" altLang="en-US" b="1">
                <a:latin typeface="Arial" panose="020B0604020202020204" pitchFamily="34" charset="0"/>
              </a:rPr>
              <a:t>Additional Reading</a:t>
            </a:r>
            <a:endParaRPr lang="en-GB" altLang="en-US" b="1">
              <a:latin typeface="Arial" panose="020B0604020202020204" pitchFamily="34" charset="0"/>
            </a:endParaRPr>
          </a:p>
          <a:p>
            <a:r>
              <a:rPr lang="en-US" altLang="en-US">
                <a:latin typeface="Arial" panose="020B0604020202020204" pitchFamily="34" charset="0"/>
              </a:rPr>
              <a:t>For more information about the </a:t>
            </a:r>
            <a:r>
              <a:rPr lang="en-US" altLang="en-US" b="1">
                <a:latin typeface="Arial" panose="020B0604020202020204" pitchFamily="34" charset="0"/>
              </a:rPr>
              <a:t>Dispose</a:t>
            </a:r>
            <a:r>
              <a:rPr lang="en-US" altLang="en-US">
                <a:latin typeface="Arial" panose="020B0604020202020204" pitchFamily="34" charset="0"/>
              </a:rPr>
              <a:t> method, see the Implementing a Dispose Method page at http://go.microsoft.com/fwlink/?LinkId=192946.</a:t>
            </a:r>
          </a:p>
        </p:txBody>
      </p:sp>
      <p:sp>
        <p:nvSpPr>
          <p:cNvPr id="7" name="Header Placeholder 3">
            <a:extLst>
              <a:ext uri="{FF2B5EF4-FFF2-40B4-BE49-F238E27FC236}">
                <a16:creationId xmlns:a16="http://schemas.microsoft.com/office/drawing/2014/main" id="{EC1E7838-F0DF-C351-3044-81438FC95F62}"/>
              </a:ext>
            </a:extLst>
          </p:cNvPr>
          <p:cNvSpPr>
            <a:spLocks noGrp="1"/>
          </p:cNvSpPr>
          <p:nvPr>
            <p:ph type="hdr" sz="quarter"/>
          </p:nvPr>
        </p:nvSpPr>
        <p:spPr/>
        <p:txBody>
          <a:bodyPr/>
          <a:lstStyle/>
          <a:p>
            <a:pPr>
              <a:defRPr/>
            </a:pPr>
            <a:r>
              <a:rPr lang="en-US" dirty="0"/>
              <a:t>Module 9: Managing the Lifetime of Objects and Controlling Resources</a:t>
            </a:r>
          </a:p>
        </p:txBody>
      </p:sp>
      <p:sp>
        <p:nvSpPr>
          <p:cNvPr id="8" name="Date Placeholder 4">
            <a:extLst>
              <a:ext uri="{FF2B5EF4-FFF2-40B4-BE49-F238E27FC236}">
                <a16:creationId xmlns:a16="http://schemas.microsoft.com/office/drawing/2014/main" id="{3703EE14-9AE5-D622-6050-3EC4F1E4BFEE}"/>
              </a:ext>
            </a:extLst>
          </p:cNvPr>
          <p:cNvSpPr>
            <a:spLocks noGrp="1"/>
          </p:cNvSpPr>
          <p:nvPr>
            <p:ph type="dt" sz="quarter" idx="1"/>
          </p:nvPr>
        </p:nvSpPr>
        <p:spPr/>
        <p:txBody>
          <a:bodyPr/>
          <a:lstStyle/>
          <a:p>
            <a:pPr>
              <a:defRPr/>
            </a:pPr>
            <a:r>
              <a:rPr lang="en-US" dirty="0"/>
              <a:t>Course 10266A</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0592B4CD-1762-A386-2660-95E6B127F3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60000"/>
              </a:spcAft>
              <a:defRPr sz="1000">
                <a:solidFill>
                  <a:schemeClr val="tx1"/>
                </a:solidFill>
                <a:latin typeface="Arial" panose="020B0604020202020204" pitchFamily="34" charset="0"/>
              </a:defRPr>
            </a:lvl1pPr>
            <a:lvl2pPr marL="742950" indent="-285750">
              <a:spcAft>
                <a:spcPct val="60000"/>
              </a:spcAft>
              <a:buClr>
                <a:srgbClr val="336699"/>
              </a:buClr>
              <a:buChar char="•"/>
              <a:defRPr sz="1000">
                <a:solidFill>
                  <a:schemeClr val="tx1"/>
                </a:solidFill>
                <a:latin typeface="Arial" panose="020B0604020202020204" pitchFamily="34" charset="0"/>
              </a:defRPr>
            </a:lvl2pPr>
            <a:lvl3pPr marL="1143000" indent="-228600">
              <a:spcAft>
                <a:spcPct val="60000"/>
              </a:spcAft>
              <a:defRPr sz="1000">
                <a:solidFill>
                  <a:schemeClr val="tx1"/>
                </a:solidFill>
                <a:latin typeface="Arial" panose="020B0604020202020204" pitchFamily="34" charset="0"/>
              </a:defRPr>
            </a:lvl3pPr>
            <a:lvl4pPr marL="1600200" indent="-228600">
              <a:spcAft>
                <a:spcPct val="60000"/>
              </a:spcAft>
              <a:defRPr sz="1000">
                <a:solidFill>
                  <a:schemeClr val="tx1"/>
                </a:solidFill>
                <a:latin typeface="Arial" panose="020B0604020202020204" pitchFamily="34" charset="0"/>
              </a:defRPr>
            </a:lvl4pPr>
            <a:lvl5pPr marL="2057400" indent="-228600">
              <a:spcAft>
                <a:spcPct val="60000"/>
              </a:spcAft>
              <a:defRPr sz="1000">
                <a:solidFill>
                  <a:schemeClr val="tx1"/>
                </a:solidFill>
                <a:latin typeface="Arial" panose="020B0604020202020204" pitchFamily="34" charset="0"/>
              </a:defRPr>
            </a:lvl5pPr>
            <a:lvl6pPr marL="2514600" indent="-228600" eaLnBrk="0" fontAlgn="base" hangingPunct="0">
              <a:spcBef>
                <a:spcPct val="0"/>
              </a:spcBef>
              <a:spcAft>
                <a:spcPct val="60000"/>
              </a:spcAft>
              <a:defRPr sz="1000">
                <a:solidFill>
                  <a:schemeClr val="tx1"/>
                </a:solidFill>
                <a:latin typeface="Arial" panose="020B0604020202020204" pitchFamily="34" charset="0"/>
              </a:defRPr>
            </a:lvl6pPr>
            <a:lvl7pPr marL="2971800" indent="-228600" eaLnBrk="0" fontAlgn="base" hangingPunct="0">
              <a:spcBef>
                <a:spcPct val="0"/>
              </a:spcBef>
              <a:spcAft>
                <a:spcPct val="60000"/>
              </a:spcAft>
              <a:defRPr sz="1000">
                <a:solidFill>
                  <a:schemeClr val="tx1"/>
                </a:solidFill>
                <a:latin typeface="Arial" panose="020B0604020202020204" pitchFamily="34" charset="0"/>
              </a:defRPr>
            </a:lvl7pPr>
            <a:lvl8pPr marL="3429000" indent="-228600" eaLnBrk="0" fontAlgn="base" hangingPunct="0">
              <a:spcBef>
                <a:spcPct val="0"/>
              </a:spcBef>
              <a:spcAft>
                <a:spcPct val="60000"/>
              </a:spcAft>
              <a:defRPr sz="1000">
                <a:solidFill>
                  <a:schemeClr val="tx1"/>
                </a:solidFill>
                <a:latin typeface="Arial" panose="020B0604020202020204" pitchFamily="34" charset="0"/>
              </a:defRPr>
            </a:lvl8pPr>
            <a:lvl9pPr marL="3886200" indent="-228600" eaLnBrk="0" fontAlgn="base" hangingPunct="0">
              <a:spcBef>
                <a:spcPct val="0"/>
              </a:spcBef>
              <a:spcAft>
                <a:spcPct val="60000"/>
              </a:spcAft>
              <a:defRPr sz="1000">
                <a:solidFill>
                  <a:schemeClr val="tx1"/>
                </a:solidFill>
                <a:latin typeface="Arial" panose="020B0604020202020204" pitchFamily="34" charset="0"/>
              </a:defRPr>
            </a:lvl9pPr>
          </a:lstStyle>
          <a:p>
            <a:pPr>
              <a:spcAft>
                <a:spcPct val="0"/>
              </a:spcAft>
            </a:pPr>
            <a:fld id="{AE105824-521F-4108-880F-FDD9D40D77A8}" type="slidenum">
              <a:rPr lang="en-US" altLang="en-US" sz="1200"/>
              <a:pPr>
                <a:spcAft>
                  <a:spcPct val="0"/>
                </a:spcAft>
              </a:pPr>
              <a:t>212</a:t>
            </a:fld>
            <a:endParaRPr lang="en-US" altLang="en-US" sz="1200"/>
          </a:p>
        </p:txBody>
      </p:sp>
      <p:sp>
        <p:nvSpPr>
          <p:cNvPr id="32771" name="Rectangle 2">
            <a:extLst>
              <a:ext uri="{FF2B5EF4-FFF2-40B4-BE49-F238E27FC236}">
                <a16:creationId xmlns:a16="http://schemas.microsoft.com/office/drawing/2014/main" id="{90AAF9C1-555E-7C5E-3D56-98629FCB88C8}"/>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ECD15B20-0C42-733F-86DE-6DB02CDF99DC}"/>
              </a:ext>
            </a:extLst>
          </p:cNvPr>
          <p:cNvSpPr>
            <a:spLocks noGrp="1" noChangeArrowheads="1"/>
          </p:cNvSpPr>
          <p:nvPr>
            <p:ph type="body" idx="1"/>
          </p:nvPr>
        </p:nvSpPr>
        <p:spPr>
          <a:xfrm>
            <a:off x="417513" y="1690688"/>
            <a:ext cx="8335962" cy="51181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en-US" altLang="en-US">
                <a:latin typeface="Arial" panose="020B0604020202020204" pitchFamily="34" charset="0"/>
              </a:rPr>
              <a:t>Describe how implementing the dispose pattern in a class is only half of the effort required to ensure that resources are managed effectively. </a:t>
            </a:r>
          </a:p>
          <a:p>
            <a:pPr eaLnBrk="1" hangingPunct="1">
              <a:buFontTx/>
              <a:buChar char="•"/>
            </a:pPr>
            <a:r>
              <a:rPr lang="en-US" altLang="en-US">
                <a:latin typeface="Arial" panose="020B0604020202020204" pitchFamily="34" charset="0"/>
              </a:rPr>
              <a:t>Explain that you must use the dispose pattern in code that uses disposable classes.</a:t>
            </a:r>
          </a:p>
          <a:p>
            <a:pPr eaLnBrk="1" hangingPunct="1">
              <a:buFontTx/>
              <a:buChar char="•"/>
            </a:pPr>
            <a:r>
              <a:rPr lang="en-US" altLang="en-US">
                <a:latin typeface="Arial" panose="020B0604020202020204" pitchFamily="34" charset="0"/>
              </a:rPr>
              <a:t>Explain that the runtime does not implement disposal for you.</a:t>
            </a:r>
          </a:p>
          <a:p>
            <a:pPr eaLnBrk="1" hangingPunct="1">
              <a:buFontTx/>
              <a:buChar char="•"/>
            </a:pPr>
            <a:r>
              <a:rPr lang="en-US" altLang="en-US">
                <a:latin typeface="Arial" panose="020B0604020202020204" pitchFamily="34" charset="0"/>
              </a:rPr>
              <a:t>Describe the </a:t>
            </a:r>
            <a:r>
              <a:rPr lang="en-US" altLang="en-US" b="1">
                <a:latin typeface="Arial" panose="020B0604020202020204" pitchFamily="34" charset="0"/>
              </a:rPr>
              <a:t>try/finally</a:t>
            </a:r>
            <a:r>
              <a:rPr lang="en-US" altLang="en-US">
                <a:latin typeface="Arial" panose="020B0604020202020204" pitchFamily="34" charset="0"/>
              </a:rPr>
              <a:t> and </a:t>
            </a:r>
            <a:r>
              <a:rPr lang="en-US" altLang="en-US" b="1">
                <a:latin typeface="Arial" panose="020B0604020202020204" pitchFamily="34" charset="0"/>
              </a:rPr>
              <a:t>using</a:t>
            </a:r>
            <a:r>
              <a:rPr lang="en-US" altLang="en-US">
                <a:latin typeface="Arial" panose="020B0604020202020204" pitchFamily="34" charset="0"/>
              </a:rPr>
              <a:t> syntaxes.</a:t>
            </a:r>
          </a:p>
          <a:p>
            <a:pPr eaLnBrk="1" hangingPunct="1">
              <a:buFontTx/>
              <a:buChar char="•"/>
            </a:pPr>
            <a:r>
              <a:rPr lang="en-US" altLang="en-US">
                <a:latin typeface="Arial" panose="020B0604020202020204" pitchFamily="34" charset="0"/>
              </a:rPr>
              <a:t>Explain that the </a:t>
            </a:r>
            <a:r>
              <a:rPr lang="en-US" altLang="en-US" b="1">
                <a:latin typeface="Arial" panose="020B0604020202020204" pitchFamily="34" charset="0"/>
              </a:rPr>
              <a:t>using</a:t>
            </a:r>
            <a:r>
              <a:rPr lang="en-US" altLang="en-US">
                <a:latin typeface="Arial" panose="020B0604020202020204" pitchFamily="34" charset="0"/>
              </a:rPr>
              <a:t> statement is the preferred approach to object disposal where it is possible. </a:t>
            </a:r>
          </a:p>
          <a:p>
            <a:pPr eaLnBrk="1" hangingPunct="1">
              <a:buFontTx/>
              <a:buChar char="•"/>
            </a:pPr>
            <a:r>
              <a:rPr lang="en-US" altLang="en-US">
                <a:latin typeface="Arial" panose="020B0604020202020204" pitchFamily="34" charset="0"/>
              </a:rPr>
              <a:t>Explain the importance of exception-safe disposal.</a:t>
            </a:r>
          </a:p>
          <a:p>
            <a:pPr eaLnBrk="1" hangingPunct="1"/>
            <a:endParaRPr lang="en-US" altLang="en-US">
              <a:latin typeface="Arial" panose="020B0604020202020204" pitchFamily="34" charset="0"/>
            </a:endParaRPr>
          </a:p>
          <a:p>
            <a:pPr eaLnBrk="1" hangingPunct="1"/>
            <a:r>
              <a:rPr lang="en-US" altLang="en-US" b="1">
                <a:latin typeface="Arial" panose="020B0604020202020204" pitchFamily="34" charset="0"/>
              </a:rPr>
              <a:t>Question</a:t>
            </a:r>
            <a:r>
              <a:rPr lang="en-US" altLang="en-US">
                <a:latin typeface="Arial" panose="020B0604020202020204" pitchFamily="34" charset="0"/>
              </a:rPr>
              <a:t>:  If you do not dispose of an object when you have finished with it, will the runtime call the </a:t>
            </a:r>
            <a:r>
              <a:rPr lang="en-US" altLang="en-US" b="1">
                <a:latin typeface="Arial" panose="020B0604020202020204" pitchFamily="34" charset="0"/>
              </a:rPr>
              <a:t>Dispose</a:t>
            </a:r>
            <a:r>
              <a:rPr lang="en-US" altLang="en-US">
                <a:latin typeface="Arial" panose="020B0604020202020204" pitchFamily="34" charset="0"/>
              </a:rPr>
              <a:t> method automatically?</a:t>
            </a:r>
          </a:p>
          <a:p>
            <a:pPr eaLnBrk="1" hangingPunct="1"/>
            <a:r>
              <a:rPr lang="en-US" altLang="en-US" b="1">
                <a:latin typeface="Arial" panose="020B0604020202020204" pitchFamily="34" charset="0"/>
              </a:rPr>
              <a:t>Answer</a:t>
            </a:r>
            <a:r>
              <a:rPr lang="en-US" altLang="en-US">
                <a:latin typeface="Arial" panose="020B0604020202020204" pitchFamily="34" charset="0"/>
              </a:rPr>
              <a:t>:  No. The runtime will not call the </a:t>
            </a:r>
            <a:r>
              <a:rPr lang="en-US" altLang="en-US" b="1">
                <a:latin typeface="Arial" panose="020B0604020202020204" pitchFamily="34" charset="0"/>
              </a:rPr>
              <a:t>Dispose</a:t>
            </a:r>
            <a:r>
              <a:rPr lang="en-US" altLang="en-US">
                <a:latin typeface="Arial" panose="020B0604020202020204" pitchFamily="34" charset="0"/>
              </a:rPr>
              <a:t> method; you must always add the code to call the </a:t>
            </a:r>
            <a:r>
              <a:rPr lang="en-US" altLang="en-US" b="1">
                <a:latin typeface="Arial" panose="020B0604020202020204" pitchFamily="34" charset="0"/>
              </a:rPr>
              <a:t>Dispose</a:t>
            </a:r>
            <a:r>
              <a:rPr lang="en-US" altLang="en-US">
                <a:latin typeface="Arial" panose="020B0604020202020204" pitchFamily="34" charset="0"/>
              </a:rPr>
              <a:t> method yourself.</a:t>
            </a:r>
          </a:p>
        </p:txBody>
      </p:sp>
      <p:sp>
        <p:nvSpPr>
          <p:cNvPr id="7" name="Header Placeholder 3">
            <a:extLst>
              <a:ext uri="{FF2B5EF4-FFF2-40B4-BE49-F238E27FC236}">
                <a16:creationId xmlns:a16="http://schemas.microsoft.com/office/drawing/2014/main" id="{E12FDE0A-9DCF-C101-203D-ADD2D7D179F7}"/>
              </a:ext>
            </a:extLst>
          </p:cNvPr>
          <p:cNvSpPr>
            <a:spLocks noGrp="1"/>
          </p:cNvSpPr>
          <p:nvPr>
            <p:ph type="hdr" sz="quarter"/>
          </p:nvPr>
        </p:nvSpPr>
        <p:spPr/>
        <p:txBody>
          <a:bodyPr/>
          <a:lstStyle/>
          <a:p>
            <a:pPr>
              <a:defRPr/>
            </a:pPr>
            <a:r>
              <a:rPr lang="en-US" dirty="0"/>
              <a:t>Module 9: Managing the Lifetime of Objects and Controlling Resources</a:t>
            </a:r>
          </a:p>
        </p:txBody>
      </p:sp>
      <p:sp>
        <p:nvSpPr>
          <p:cNvPr id="8" name="Date Placeholder 4">
            <a:extLst>
              <a:ext uri="{FF2B5EF4-FFF2-40B4-BE49-F238E27FC236}">
                <a16:creationId xmlns:a16="http://schemas.microsoft.com/office/drawing/2014/main" id="{F2FA4310-A3DE-8374-C3D7-039CDF02B939}"/>
              </a:ext>
            </a:extLst>
          </p:cNvPr>
          <p:cNvSpPr>
            <a:spLocks noGrp="1"/>
          </p:cNvSpPr>
          <p:nvPr>
            <p:ph type="dt" sz="quarter" idx="1"/>
          </p:nvPr>
        </p:nvSpPr>
        <p:spPr/>
        <p:txBody>
          <a:bodyPr/>
          <a:lstStyle/>
          <a:p>
            <a:pPr>
              <a:defRPr/>
            </a:pPr>
            <a:r>
              <a:rPr lang="en-US" dirty="0"/>
              <a:t>Course 10266A</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A520BDF6-62D0-60B8-A291-88BE109FAB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60000"/>
              </a:spcAft>
              <a:defRPr sz="1000">
                <a:solidFill>
                  <a:schemeClr val="tx1"/>
                </a:solidFill>
                <a:latin typeface="Arial" panose="020B0604020202020204" pitchFamily="34" charset="0"/>
              </a:defRPr>
            </a:lvl1pPr>
            <a:lvl2pPr marL="742950" indent="-285750">
              <a:spcAft>
                <a:spcPct val="60000"/>
              </a:spcAft>
              <a:buClr>
                <a:srgbClr val="336699"/>
              </a:buClr>
              <a:buChar char="•"/>
              <a:defRPr sz="1000">
                <a:solidFill>
                  <a:schemeClr val="tx1"/>
                </a:solidFill>
                <a:latin typeface="Arial" panose="020B0604020202020204" pitchFamily="34" charset="0"/>
              </a:defRPr>
            </a:lvl2pPr>
            <a:lvl3pPr marL="1143000" indent="-228600">
              <a:spcAft>
                <a:spcPct val="60000"/>
              </a:spcAft>
              <a:defRPr sz="1000">
                <a:solidFill>
                  <a:schemeClr val="tx1"/>
                </a:solidFill>
                <a:latin typeface="Arial" panose="020B0604020202020204" pitchFamily="34" charset="0"/>
              </a:defRPr>
            </a:lvl3pPr>
            <a:lvl4pPr marL="1600200" indent="-228600">
              <a:spcAft>
                <a:spcPct val="60000"/>
              </a:spcAft>
              <a:defRPr sz="1000">
                <a:solidFill>
                  <a:schemeClr val="tx1"/>
                </a:solidFill>
                <a:latin typeface="Arial" panose="020B0604020202020204" pitchFamily="34" charset="0"/>
              </a:defRPr>
            </a:lvl4pPr>
            <a:lvl5pPr marL="2057400" indent="-228600">
              <a:spcAft>
                <a:spcPct val="60000"/>
              </a:spcAft>
              <a:defRPr sz="1000">
                <a:solidFill>
                  <a:schemeClr val="tx1"/>
                </a:solidFill>
                <a:latin typeface="Arial" panose="020B0604020202020204" pitchFamily="34" charset="0"/>
              </a:defRPr>
            </a:lvl5pPr>
            <a:lvl6pPr marL="2514600" indent="-228600" eaLnBrk="0" fontAlgn="base" hangingPunct="0">
              <a:spcBef>
                <a:spcPct val="0"/>
              </a:spcBef>
              <a:spcAft>
                <a:spcPct val="60000"/>
              </a:spcAft>
              <a:defRPr sz="1000">
                <a:solidFill>
                  <a:schemeClr val="tx1"/>
                </a:solidFill>
                <a:latin typeface="Arial" panose="020B0604020202020204" pitchFamily="34" charset="0"/>
              </a:defRPr>
            </a:lvl6pPr>
            <a:lvl7pPr marL="2971800" indent="-228600" eaLnBrk="0" fontAlgn="base" hangingPunct="0">
              <a:spcBef>
                <a:spcPct val="0"/>
              </a:spcBef>
              <a:spcAft>
                <a:spcPct val="60000"/>
              </a:spcAft>
              <a:defRPr sz="1000">
                <a:solidFill>
                  <a:schemeClr val="tx1"/>
                </a:solidFill>
                <a:latin typeface="Arial" panose="020B0604020202020204" pitchFamily="34" charset="0"/>
              </a:defRPr>
            </a:lvl7pPr>
            <a:lvl8pPr marL="3429000" indent="-228600" eaLnBrk="0" fontAlgn="base" hangingPunct="0">
              <a:spcBef>
                <a:spcPct val="0"/>
              </a:spcBef>
              <a:spcAft>
                <a:spcPct val="60000"/>
              </a:spcAft>
              <a:defRPr sz="1000">
                <a:solidFill>
                  <a:schemeClr val="tx1"/>
                </a:solidFill>
                <a:latin typeface="Arial" panose="020B0604020202020204" pitchFamily="34" charset="0"/>
              </a:defRPr>
            </a:lvl8pPr>
            <a:lvl9pPr marL="3886200" indent="-228600" eaLnBrk="0" fontAlgn="base" hangingPunct="0">
              <a:spcBef>
                <a:spcPct val="0"/>
              </a:spcBef>
              <a:spcAft>
                <a:spcPct val="60000"/>
              </a:spcAft>
              <a:defRPr sz="1000">
                <a:solidFill>
                  <a:schemeClr val="tx1"/>
                </a:solidFill>
                <a:latin typeface="Arial" panose="020B0604020202020204" pitchFamily="34" charset="0"/>
              </a:defRPr>
            </a:lvl9pPr>
          </a:lstStyle>
          <a:p>
            <a:pPr>
              <a:spcAft>
                <a:spcPct val="0"/>
              </a:spcAft>
            </a:pPr>
            <a:fld id="{6DF9F56F-4C03-4AE3-A71A-EA4B914827E0}" type="slidenum">
              <a:rPr lang="en-US" altLang="en-US" sz="1200"/>
              <a:pPr>
                <a:spcAft>
                  <a:spcPct val="0"/>
                </a:spcAft>
              </a:pPr>
              <a:t>213</a:t>
            </a:fld>
            <a:endParaRPr lang="en-US" altLang="en-US" sz="1200"/>
          </a:p>
        </p:txBody>
      </p:sp>
      <p:sp>
        <p:nvSpPr>
          <p:cNvPr id="34819" name="Rectangle 2">
            <a:extLst>
              <a:ext uri="{FF2B5EF4-FFF2-40B4-BE49-F238E27FC236}">
                <a16:creationId xmlns:a16="http://schemas.microsoft.com/office/drawing/2014/main" id="{B52D17E8-3A74-8E47-D758-288C8E9B6AF5}"/>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7BE95C6E-A15D-15A2-74CE-820B3276DFA6}"/>
              </a:ext>
            </a:extLst>
          </p:cNvPr>
          <p:cNvSpPr>
            <a:spLocks noGrp="1" noChangeArrowheads="1"/>
          </p:cNvSpPr>
          <p:nvPr>
            <p:ph type="body" idx="1"/>
          </p:nvPr>
        </p:nvSpPr>
        <p:spPr>
          <a:xfrm>
            <a:off x="417513" y="1676400"/>
            <a:ext cx="8335962" cy="5132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buFont typeface="+mj-lt"/>
              <a:buNone/>
            </a:pPr>
            <a:r>
              <a:rPr lang="en-GB" altLang="en-US">
                <a:latin typeface="Arial" panose="020B0604020202020204" pitchFamily="34" charset="0"/>
              </a:rPr>
              <a:t>In this demonstration, you will see how to use the dispose pattern.</a:t>
            </a:r>
            <a:endParaRPr lang="en-US" altLang="en-US" b="1">
              <a:latin typeface="Arial" panose="020B0604020202020204" pitchFamily="34" charset="0"/>
            </a:endParaRPr>
          </a:p>
          <a:p>
            <a:pPr marL="228600" indent="-228600">
              <a:buFont typeface="+mj-lt"/>
              <a:buNone/>
            </a:pPr>
            <a:endParaRPr lang="en-US" altLang="en-US" b="1">
              <a:latin typeface="Arial" panose="020B0604020202020204" pitchFamily="34" charset="0"/>
            </a:endParaRPr>
          </a:p>
          <a:p>
            <a:pPr marL="228600" indent="-228600">
              <a:buFont typeface="+mj-lt"/>
              <a:buNone/>
            </a:pPr>
            <a:r>
              <a:rPr lang="en-US" altLang="en-US" b="1">
                <a:latin typeface="Arial" panose="020B0604020202020204" pitchFamily="34" charset="0"/>
              </a:rPr>
              <a:t>Demonstration Steps</a:t>
            </a:r>
          </a:p>
          <a:p>
            <a:pPr marL="228600" indent="-228600">
              <a:buFont typeface="Calibri" panose="020F0502020204030204" pitchFamily="34" charset="0"/>
              <a:buAutoNum type="arabicPeriod"/>
            </a:pPr>
            <a:r>
              <a:rPr lang="en-US" altLang="en-US">
                <a:latin typeface="Arial" panose="020B0604020202020204" pitchFamily="34" charset="0"/>
              </a:rPr>
              <a:t>Start Visual Studio 2010:</a:t>
            </a:r>
          </a:p>
          <a:p>
            <a:pPr marL="571500" lvl="1" indent="-228600"/>
            <a:r>
              <a:rPr lang="en-US" altLang="en-US">
                <a:latin typeface="Arial" panose="020B0604020202020204" pitchFamily="34" charset="0"/>
              </a:rPr>
              <a:t>Click </a:t>
            </a:r>
            <a:r>
              <a:rPr lang="en-US" altLang="en-US" b="1">
                <a:latin typeface="Arial" panose="020B0604020202020204" pitchFamily="34" charset="0"/>
              </a:rPr>
              <a:t>Start</a:t>
            </a:r>
            <a:r>
              <a:rPr lang="en-US" altLang="en-US">
                <a:latin typeface="Arial" panose="020B0604020202020204" pitchFamily="34" charset="0"/>
              </a:rPr>
              <a:t>, point to </a:t>
            </a:r>
            <a:r>
              <a:rPr lang="en-US" altLang="en-US" b="1">
                <a:latin typeface="Arial" panose="020B0604020202020204" pitchFamily="34" charset="0"/>
              </a:rPr>
              <a:t>All Programs</a:t>
            </a:r>
            <a:r>
              <a:rPr lang="en-US" altLang="en-US">
                <a:latin typeface="Arial" panose="020B0604020202020204" pitchFamily="34" charset="0"/>
              </a:rPr>
              <a:t>, click </a:t>
            </a:r>
            <a:r>
              <a:rPr lang="en-US" altLang="en-US" b="1">
                <a:latin typeface="Arial" panose="020B0604020202020204" pitchFamily="34" charset="0"/>
              </a:rPr>
              <a:t>Microsoft Visual Studio 2010</a:t>
            </a:r>
            <a:r>
              <a:rPr lang="en-US" altLang="en-US">
                <a:latin typeface="Arial" panose="020B0604020202020204" pitchFamily="34" charset="0"/>
              </a:rPr>
              <a:t>, and then click </a:t>
            </a:r>
            <a:r>
              <a:rPr lang="en-US" altLang="en-US" b="1">
                <a:latin typeface="Arial" panose="020B0604020202020204" pitchFamily="34" charset="0"/>
              </a:rPr>
              <a:t>Microsoft Visual Studio 2010</a:t>
            </a:r>
            <a:r>
              <a:rPr lang="en-US" altLang="en-US">
                <a:latin typeface="Arial" panose="020B0604020202020204" pitchFamily="34" charset="0"/>
              </a:rPr>
              <a:t>.</a:t>
            </a:r>
          </a:p>
          <a:p>
            <a:pPr marL="228600" indent="-228600">
              <a:buFont typeface="Calibri" panose="020F0502020204030204" pitchFamily="34" charset="0"/>
              <a:buAutoNum type="arabicPeriod"/>
            </a:pPr>
            <a:r>
              <a:rPr lang="en-US" altLang="en-US">
                <a:latin typeface="Arial" panose="020B0604020202020204" pitchFamily="34" charset="0"/>
              </a:rPr>
              <a:t>Open the Module 9, Demo1 starter solution:</a:t>
            </a:r>
          </a:p>
          <a:p>
            <a:pPr marL="571500" lvl="1" indent="-228600">
              <a:buFont typeface="Calibri" panose="020F0502020204030204" pitchFamily="34" charset="0"/>
              <a:buAutoNum type="alphaLcPeriod"/>
            </a:pPr>
            <a:r>
              <a:rPr lang="en-US" altLang="en-US">
                <a:latin typeface="Arial" panose="020B0604020202020204" pitchFamily="34" charset="0"/>
              </a:rPr>
              <a:t>On the </a:t>
            </a:r>
            <a:r>
              <a:rPr lang="en-US" altLang="en-US" b="1">
                <a:latin typeface="Arial" panose="020B0604020202020204" pitchFamily="34" charset="0"/>
              </a:rPr>
              <a:t>File</a:t>
            </a:r>
            <a:r>
              <a:rPr lang="en-US" altLang="en-US">
                <a:latin typeface="Arial" panose="020B0604020202020204" pitchFamily="34" charset="0"/>
              </a:rPr>
              <a:t> menu, point to </a:t>
            </a:r>
            <a:r>
              <a:rPr lang="en-US" altLang="en-US" b="1">
                <a:latin typeface="Arial" panose="020B0604020202020204" pitchFamily="34" charset="0"/>
              </a:rPr>
              <a:t>Open</a:t>
            </a:r>
            <a:r>
              <a:rPr lang="en-US" altLang="en-US">
                <a:latin typeface="Arial" panose="020B0604020202020204" pitchFamily="34" charset="0"/>
              </a:rPr>
              <a:t>,</a:t>
            </a:r>
            <a:r>
              <a:rPr lang="en-US" altLang="en-US" b="1">
                <a:latin typeface="Arial" panose="020B0604020202020204" pitchFamily="34" charset="0"/>
              </a:rPr>
              <a:t> </a:t>
            </a:r>
            <a:r>
              <a:rPr lang="en-US" altLang="en-US">
                <a:latin typeface="Arial" panose="020B0604020202020204" pitchFamily="34" charset="0"/>
              </a:rPr>
              <a:t>and then click </a:t>
            </a:r>
            <a:r>
              <a:rPr lang="en-US" altLang="en-US" b="1">
                <a:latin typeface="Arial" panose="020B0604020202020204" pitchFamily="34" charset="0"/>
              </a:rPr>
              <a:t>Project/Solution</a:t>
            </a:r>
            <a:r>
              <a:rPr lang="en-US" altLang="en-US">
                <a:latin typeface="Arial" panose="020B0604020202020204" pitchFamily="34" charset="0"/>
              </a:rPr>
              <a:t>.</a:t>
            </a:r>
          </a:p>
          <a:p>
            <a:pPr marL="571500" lvl="1" indent="-228600">
              <a:buFont typeface="Calibri" panose="020F0502020204030204" pitchFamily="34" charset="0"/>
              <a:buAutoNum type="alphaLcPeriod"/>
            </a:pPr>
            <a:r>
              <a:rPr lang="en-US" altLang="en-US">
                <a:latin typeface="Arial" panose="020B0604020202020204" pitchFamily="34" charset="0"/>
              </a:rPr>
              <a:t>Move to the </a:t>
            </a:r>
            <a:r>
              <a:rPr lang="en-US" altLang="en-US" b="1">
                <a:latin typeface="Arial" panose="020B0604020202020204" pitchFamily="34" charset="0"/>
              </a:rPr>
              <a:t>E:\Demofiles\Mod9\Demo2\Starter\Dispose Demo</a:t>
            </a:r>
            <a:r>
              <a:rPr lang="en-US" altLang="en-US">
                <a:latin typeface="Arial" panose="020B0604020202020204" pitchFamily="34" charset="0"/>
              </a:rPr>
              <a:t> folder, and then double-click </a:t>
            </a:r>
            <a:r>
              <a:rPr lang="en-US" altLang="en-US" b="1">
                <a:latin typeface="Arial" panose="020B0604020202020204" pitchFamily="34" charset="0"/>
              </a:rPr>
              <a:t>Dispose Demo.sln</a:t>
            </a:r>
            <a:r>
              <a:rPr lang="en-US" altLang="en-US">
                <a:latin typeface="Arial" panose="020B0604020202020204" pitchFamily="34" charset="0"/>
              </a:rPr>
              <a:t>.</a:t>
            </a:r>
          </a:p>
        </p:txBody>
      </p:sp>
      <p:sp>
        <p:nvSpPr>
          <p:cNvPr id="7" name="Header Placeholder 3">
            <a:extLst>
              <a:ext uri="{FF2B5EF4-FFF2-40B4-BE49-F238E27FC236}">
                <a16:creationId xmlns:a16="http://schemas.microsoft.com/office/drawing/2014/main" id="{0C6FDE62-4416-00E9-02BE-B5F0BB9D4A65}"/>
              </a:ext>
            </a:extLst>
          </p:cNvPr>
          <p:cNvSpPr>
            <a:spLocks noGrp="1"/>
          </p:cNvSpPr>
          <p:nvPr>
            <p:ph type="hdr" sz="quarter"/>
          </p:nvPr>
        </p:nvSpPr>
        <p:spPr/>
        <p:txBody>
          <a:bodyPr/>
          <a:lstStyle/>
          <a:p>
            <a:pPr>
              <a:defRPr/>
            </a:pPr>
            <a:r>
              <a:rPr lang="en-US" dirty="0"/>
              <a:t>Module 9: Managing the Lifetime of Objects and Controlling Resources</a:t>
            </a:r>
          </a:p>
        </p:txBody>
      </p:sp>
      <p:sp>
        <p:nvSpPr>
          <p:cNvPr id="8" name="Date Placeholder 4">
            <a:extLst>
              <a:ext uri="{FF2B5EF4-FFF2-40B4-BE49-F238E27FC236}">
                <a16:creationId xmlns:a16="http://schemas.microsoft.com/office/drawing/2014/main" id="{7ECEF25C-A001-9990-D944-FF8E31591E37}"/>
              </a:ext>
            </a:extLst>
          </p:cNvPr>
          <p:cNvSpPr>
            <a:spLocks noGrp="1"/>
          </p:cNvSpPr>
          <p:nvPr>
            <p:ph type="dt" sz="quarter" idx="1"/>
          </p:nvPr>
        </p:nvSpPr>
        <p:spPr/>
        <p:txBody>
          <a:bodyPr/>
          <a:lstStyle/>
          <a:p>
            <a:pPr>
              <a:defRPr/>
            </a:pPr>
            <a:r>
              <a:rPr lang="en-US" dirty="0"/>
              <a:t>Course 10266A</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Objectives:</a:t>
            </a:r>
          </a:p>
          <a:p>
            <a:pPr marL="185760" indent="-185760">
              <a:buFont typeface="Arial" pitchFamily="34" charset="0"/>
              <a:buChar char="•"/>
            </a:pPr>
            <a:r>
              <a:rPr lang="en-US" dirty="0"/>
              <a:t>Explain the three established terms </a:t>
            </a:r>
            <a:r>
              <a:rPr lang="en-US" baseline="0" dirty="0"/>
              <a:t>in the industry for cloud services</a:t>
            </a:r>
            <a:endParaRPr lang="en-US" dirty="0"/>
          </a:p>
          <a:p>
            <a:endParaRPr lang="en-US" dirty="0"/>
          </a:p>
          <a:p>
            <a:r>
              <a:rPr lang="en-US" b="1" dirty="0"/>
              <a:t>Speaking Points:</a:t>
            </a:r>
          </a:p>
          <a:p>
            <a:pPr marL="185760" lvl="1" indent="-185760" defTabSz="990683">
              <a:lnSpc>
                <a:spcPct val="90000"/>
              </a:lnSpc>
              <a:spcAft>
                <a:spcPts val="361"/>
              </a:spcAft>
              <a:defRPr/>
            </a:pPr>
            <a:r>
              <a:rPr lang="en-US" dirty="0"/>
              <a:t>With</a:t>
            </a:r>
            <a:r>
              <a:rPr lang="en-US" baseline="0" dirty="0"/>
              <a:t> this in mind, it’s important to understand how to talk about our Cloud Services offerings.</a:t>
            </a:r>
            <a:endParaRPr lang="en-US" dirty="0"/>
          </a:p>
          <a:p>
            <a:pPr marL="185760" indent="-185760">
              <a:buFont typeface="Arial" pitchFamily="34" charset="0"/>
              <a:buChar char="•"/>
            </a:pPr>
            <a:r>
              <a:rPr lang="en-US" dirty="0"/>
              <a:t>There is a lot of confusion in the industry when it comes to the</a:t>
            </a:r>
            <a:r>
              <a:rPr lang="en-US" baseline="0" dirty="0"/>
              <a:t> cloud.   </a:t>
            </a:r>
          </a:p>
          <a:p>
            <a:pPr marL="185760" indent="-185760">
              <a:buFont typeface="Arial" pitchFamily="34" charset="0"/>
              <a:buChar char="•"/>
            </a:pPr>
            <a:r>
              <a:rPr lang="en-US" baseline="0" dirty="0"/>
              <a:t>It’s important that you understand both what is happening in the industry and how we think about the cloud.  </a:t>
            </a:r>
            <a:endParaRPr lang="en-US" dirty="0"/>
          </a:p>
          <a:p>
            <a:pPr marL="185760" indent="-185760" defTabSz="990683">
              <a:lnSpc>
                <a:spcPct val="90000"/>
              </a:lnSpc>
              <a:spcAft>
                <a:spcPts val="361"/>
              </a:spcAft>
              <a:buFont typeface="Arial" pitchFamily="34" charset="0"/>
              <a:buChar char="•"/>
              <a:defRPr/>
            </a:pPr>
            <a:r>
              <a:rPr lang="en-US" baseline="0" dirty="0"/>
              <a:t>This is the most commonly used taxonomy for differentiating between types of cloud services.</a:t>
            </a:r>
          </a:p>
          <a:p>
            <a:pPr marL="185760" indent="-185760" defTabSz="990683">
              <a:lnSpc>
                <a:spcPct val="90000"/>
              </a:lnSpc>
              <a:spcAft>
                <a:spcPts val="361"/>
              </a:spcAft>
              <a:buFont typeface="Arial" pitchFamily="34" charset="0"/>
              <a:buChar char="•"/>
              <a:defRPr/>
            </a:pPr>
            <a:r>
              <a:rPr lang="en-US" dirty="0"/>
              <a:t>The industry has defined three categories of services:</a:t>
            </a:r>
          </a:p>
          <a:p>
            <a:pPr marL="416518" lvl="1" indent="-185760" defTabSz="990683">
              <a:lnSpc>
                <a:spcPct val="90000"/>
              </a:lnSpc>
              <a:spcAft>
                <a:spcPts val="361"/>
              </a:spcAft>
              <a:buFont typeface="Arial" pitchFamily="34" charset="0"/>
              <a:buChar char="•"/>
              <a:defRPr/>
            </a:pPr>
            <a:r>
              <a:rPr lang="en-US" b="0" dirty="0" err="1"/>
              <a:t>IaaS</a:t>
            </a:r>
            <a:r>
              <a:rPr lang="en-US" dirty="0"/>
              <a:t> – a set of infrastructure</a:t>
            </a:r>
            <a:r>
              <a:rPr lang="en-US" baseline="0" dirty="0"/>
              <a:t> level capabilities such as an operating system, network connectivity, etc. that are delivered as pay for use services and can be used to host applications.  </a:t>
            </a:r>
            <a:endParaRPr lang="en-US" dirty="0"/>
          </a:p>
          <a:p>
            <a:pPr marL="416518" lvl="1" indent="-185760" defTabSz="990683">
              <a:lnSpc>
                <a:spcPct val="90000"/>
              </a:lnSpc>
              <a:spcAft>
                <a:spcPts val="361"/>
              </a:spcAft>
              <a:buFont typeface="Arial" pitchFamily="34" charset="0"/>
              <a:buChar char="•"/>
              <a:defRPr/>
            </a:pPr>
            <a:r>
              <a:rPr lang="en-US" b="0" dirty="0" err="1"/>
              <a:t>PaaS</a:t>
            </a:r>
            <a:r>
              <a:rPr lang="en-US" b="0" dirty="0"/>
              <a:t> – higher level sets of functionality</a:t>
            </a:r>
            <a:r>
              <a:rPr lang="en-US" b="0" baseline="0" dirty="0"/>
              <a:t> that are delivered as consumable services for developers who are building applications.  </a:t>
            </a:r>
            <a:r>
              <a:rPr lang="en-US" b="0" baseline="0" dirty="0" err="1"/>
              <a:t>PaaS</a:t>
            </a:r>
            <a:r>
              <a:rPr lang="en-US" b="0" baseline="0" dirty="0"/>
              <a:t> is about abstracting developers from the underlying infrastructure to enable applications to quickly be composed. </a:t>
            </a:r>
            <a:endParaRPr lang="en-US" b="0" dirty="0"/>
          </a:p>
          <a:p>
            <a:pPr marL="416518" lvl="1" indent="-185760" defTabSz="990683">
              <a:lnSpc>
                <a:spcPct val="90000"/>
              </a:lnSpc>
              <a:spcAft>
                <a:spcPts val="361"/>
              </a:spcAft>
              <a:buFont typeface="Arial" pitchFamily="34" charset="0"/>
              <a:buChar char="•"/>
              <a:defRPr/>
            </a:pPr>
            <a:r>
              <a:rPr lang="en-US" b="0" dirty="0" err="1"/>
              <a:t>SaaS</a:t>
            </a:r>
            <a:r>
              <a:rPr lang="en-US" dirty="0"/>
              <a:t> – applications that are delivered using</a:t>
            </a:r>
            <a:r>
              <a:rPr lang="en-US" baseline="0" dirty="0"/>
              <a:t> a service delivery model where organizations can simply consume and use the application.  Typically an organization would pay for the use of the application or the application could be monetized through ad revenue.  </a:t>
            </a:r>
            <a:endParaRPr lang="en-US" dirty="0"/>
          </a:p>
          <a:p>
            <a:pPr marL="185760" indent="-185760" defTabSz="990683">
              <a:lnSpc>
                <a:spcPct val="90000"/>
              </a:lnSpc>
              <a:spcAft>
                <a:spcPts val="361"/>
              </a:spcAft>
              <a:buFont typeface="Arial" pitchFamily="34" charset="0"/>
              <a:buChar char="•"/>
              <a:defRPr/>
            </a:pPr>
            <a:r>
              <a:rPr lang="en-US" baseline="0" dirty="0"/>
              <a:t>It is important to note that these 3 types of services may exist independently of one another or combined with one another. </a:t>
            </a:r>
          </a:p>
          <a:p>
            <a:pPr marL="185760" indent="-185760" defTabSz="990683">
              <a:lnSpc>
                <a:spcPct val="90000"/>
              </a:lnSpc>
              <a:spcAft>
                <a:spcPts val="361"/>
              </a:spcAft>
              <a:buFont typeface="Arial" pitchFamily="34" charset="0"/>
              <a:buChar char="•"/>
              <a:defRPr/>
            </a:pPr>
            <a:r>
              <a:rPr lang="en-US" baseline="0" dirty="0" err="1"/>
              <a:t>SaaS</a:t>
            </a:r>
            <a:r>
              <a:rPr lang="en-US" baseline="0" dirty="0"/>
              <a:t> offerings needn’t be developed upon </a:t>
            </a:r>
            <a:r>
              <a:rPr lang="en-US" baseline="0" dirty="0" err="1"/>
              <a:t>PaaS</a:t>
            </a:r>
            <a:r>
              <a:rPr lang="en-US" baseline="0" dirty="0"/>
              <a:t> offerings although solutions built on </a:t>
            </a:r>
            <a:r>
              <a:rPr lang="en-US" baseline="0" dirty="0" err="1"/>
              <a:t>PaaS</a:t>
            </a:r>
            <a:r>
              <a:rPr lang="en-US" baseline="0" dirty="0"/>
              <a:t> offerings are often delivered as </a:t>
            </a:r>
            <a:r>
              <a:rPr lang="en-US" baseline="0" dirty="0" err="1"/>
              <a:t>SaaS</a:t>
            </a:r>
            <a:r>
              <a:rPr lang="en-US" baseline="0" dirty="0"/>
              <a:t>. </a:t>
            </a:r>
          </a:p>
          <a:p>
            <a:pPr marL="185760" indent="-185760" defTabSz="990683">
              <a:lnSpc>
                <a:spcPct val="90000"/>
              </a:lnSpc>
              <a:spcAft>
                <a:spcPts val="361"/>
              </a:spcAft>
              <a:buFont typeface="Arial" pitchFamily="34" charset="0"/>
              <a:buChar char="•"/>
              <a:defRPr/>
            </a:pPr>
            <a:r>
              <a:rPr lang="en-US" baseline="0" dirty="0" err="1"/>
              <a:t>PaaS</a:t>
            </a:r>
            <a:r>
              <a:rPr lang="en-US" baseline="0" dirty="0"/>
              <a:t> offerings also needn’t expose </a:t>
            </a:r>
            <a:r>
              <a:rPr lang="en-US" baseline="0" dirty="0" err="1"/>
              <a:t>IaaS</a:t>
            </a:r>
            <a:r>
              <a:rPr lang="en-US" baseline="0" dirty="0"/>
              <a:t> and there’s more to </a:t>
            </a:r>
            <a:r>
              <a:rPr lang="en-US" baseline="0" dirty="0" err="1"/>
              <a:t>PaaS</a:t>
            </a:r>
            <a:r>
              <a:rPr lang="en-US" baseline="0" dirty="0"/>
              <a:t> than just running platforms on </a:t>
            </a:r>
            <a:r>
              <a:rPr lang="en-US" baseline="0" dirty="0" err="1"/>
              <a:t>IaaS</a:t>
            </a:r>
            <a:r>
              <a:rPr lang="en-US" baseline="0" dirty="0"/>
              <a:t>. </a:t>
            </a:r>
            <a:endParaRPr lang="en-US"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221</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92876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err="1"/>
              <a:t>valueProvider</a:t>
            </a:r>
            <a:r>
              <a:rPr lang="en-US" dirty="0"/>
              <a:t>—The source of the information used during binding.</a:t>
            </a:r>
          </a:p>
          <a:p>
            <a:endParaRPr lang="en-US" dirty="0"/>
          </a:p>
          <a:p>
            <a:r>
              <a:rPr lang="en-US" sz="1200" kern="1200" baseline="0" dirty="0">
                <a:solidFill>
                  <a:schemeClr val="tx1"/>
                </a:solidFill>
                <a:latin typeface="+mn-lt"/>
                <a:ea typeface="+mn-ea"/>
                <a:cs typeface="+mn-cs"/>
              </a:rPr>
              <a:t>NOTE</a:t>
            </a:r>
          </a:p>
          <a:p>
            <a:r>
              <a:rPr lang="en-US" sz="1200" kern="1200" baseline="0" dirty="0">
                <a:solidFill>
                  <a:schemeClr val="tx1"/>
                </a:solidFill>
                <a:latin typeface="+mn-lt"/>
                <a:ea typeface="+mn-ea"/>
                <a:cs typeface="+mn-cs"/>
              </a:rPr>
              <a:t>Behind the scenes, the </a:t>
            </a:r>
            <a:r>
              <a:rPr lang="en-US" sz="1200" kern="1200" baseline="0" dirty="0" err="1">
                <a:solidFill>
                  <a:schemeClr val="tx1"/>
                </a:solidFill>
                <a:latin typeface="+mn-lt"/>
                <a:ea typeface="+mn-ea"/>
                <a:cs typeface="+mn-cs"/>
              </a:rPr>
              <a:t>UpdateModel</a:t>
            </a:r>
            <a:r>
              <a:rPr lang="en-US" sz="1200" kern="1200" baseline="0" dirty="0">
                <a:solidFill>
                  <a:schemeClr val="tx1"/>
                </a:solidFill>
                <a:latin typeface="+mn-lt"/>
                <a:ea typeface="+mn-ea"/>
                <a:cs typeface="+mn-cs"/>
              </a:rPr>
              <a:t>() method uses the set of model binders registered</a:t>
            </a:r>
          </a:p>
          <a:p>
            <a:r>
              <a:rPr lang="en-US" sz="1200" kern="1200" baseline="0" dirty="0">
                <a:solidFill>
                  <a:schemeClr val="tx1"/>
                </a:solidFill>
                <a:latin typeface="+mn-lt"/>
                <a:ea typeface="+mn-ea"/>
                <a:cs typeface="+mn-cs"/>
              </a:rPr>
              <a:t>for the application. For example, the </a:t>
            </a:r>
            <a:r>
              <a:rPr lang="en-US" sz="1200" kern="1200" baseline="0" dirty="0" err="1">
                <a:solidFill>
                  <a:schemeClr val="tx1"/>
                </a:solidFill>
                <a:latin typeface="+mn-lt"/>
                <a:ea typeface="+mn-ea"/>
                <a:cs typeface="+mn-cs"/>
              </a:rPr>
              <a:t>UpdateModel</a:t>
            </a:r>
            <a:r>
              <a:rPr lang="en-US" sz="1200" kern="1200" baseline="0" dirty="0">
                <a:solidFill>
                  <a:schemeClr val="tx1"/>
                </a:solidFill>
                <a:latin typeface="+mn-lt"/>
                <a:ea typeface="+mn-ea"/>
                <a:cs typeface="+mn-cs"/>
              </a:rPr>
              <a:t>() method uses the default</a:t>
            </a:r>
          </a:p>
          <a:p>
            <a:r>
              <a:rPr lang="en-US" sz="1200" kern="1200" baseline="0" dirty="0">
                <a:solidFill>
                  <a:schemeClr val="tx1"/>
                </a:solidFill>
                <a:latin typeface="+mn-lt"/>
                <a:ea typeface="+mn-ea"/>
                <a:cs typeface="+mn-cs"/>
              </a:rPr>
              <a:t>model binder and any custom model binders that you create.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advantage of passing the form collection to the </a:t>
            </a:r>
            <a:r>
              <a:rPr lang="en-US" sz="1200" kern="1200" baseline="0" dirty="0" err="1">
                <a:solidFill>
                  <a:schemeClr val="tx1"/>
                </a:solidFill>
                <a:latin typeface="+mn-lt"/>
                <a:ea typeface="+mn-ea"/>
                <a:cs typeface="+mn-cs"/>
              </a:rPr>
              <a:t>UpdateModel</a:t>
            </a:r>
            <a:r>
              <a:rPr lang="en-US" sz="1200" kern="1200" baseline="0" dirty="0">
                <a:solidFill>
                  <a:schemeClr val="tx1"/>
                </a:solidFill>
                <a:latin typeface="+mn-lt"/>
                <a:ea typeface="+mn-ea"/>
                <a:cs typeface="+mn-cs"/>
              </a:rPr>
              <a:t>() method explicitly</a:t>
            </a:r>
          </a:p>
          <a:p>
            <a:r>
              <a:rPr lang="en-US" sz="1200" kern="1200" baseline="0" dirty="0">
                <a:solidFill>
                  <a:schemeClr val="tx1"/>
                </a:solidFill>
                <a:latin typeface="+mn-lt"/>
                <a:ea typeface="+mn-ea"/>
                <a:cs typeface="+mn-cs"/>
              </a:rPr>
              <a:t>is that it makes your code more testable. You can easily fake the form collection in</a:t>
            </a:r>
          </a:p>
          <a:p>
            <a:r>
              <a:rPr lang="en-US" sz="1200" kern="1200" baseline="0" dirty="0">
                <a:solidFill>
                  <a:schemeClr val="tx1"/>
                </a:solidFill>
                <a:latin typeface="+mn-lt"/>
                <a:ea typeface="+mn-ea"/>
                <a:cs typeface="+mn-cs"/>
              </a:rPr>
              <a:t>your tests.</a:t>
            </a:r>
            <a:endParaRPr lang="en-US" dirty="0"/>
          </a:p>
        </p:txBody>
      </p:sp>
      <p:sp>
        <p:nvSpPr>
          <p:cNvPr id="4" name="Slide Number Placeholder 3"/>
          <p:cNvSpPr>
            <a:spLocks noGrp="1"/>
          </p:cNvSpPr>
          <p:nvPr>
            <p:ph type="sldNum" sz="quarter" idx="10"/>
          </p:nvPr>
        </p:nvSpPr>
        <p:spPr/>
        <p:txBody>
          <a:bodyPr/>
          <a:lstStyle/>
          <a:p>
            <a:fld id="{5FCC1C52-506F-4E8E-BACA-3E75F290CCCE}" type="slidenum">
              <a:rPr lang="en-US" smtClean="0"/>
              <a:pPr/>
              <a:t>240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3658CA55-8159-02D5-1C33-A540D57CCA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523F79A-6D67-40AC-9257-187AB2BA5A40}" type="slidenum">
              <a:rPr lang="en-US" altLang="en-US"/>
              <a:pPr>
                <a:spcBef>
                  <a:spcPct val="0"/>
                </a:spcBef>
              </a:pPr>
              <a:t>17</a:t>
            </a:fld>
            <a:endParaRPr lang="en-US" altLang="en-US"/>
          </a:p>
        </p:txBody>
      </p:sp>
      <p:sp>
        <p:nvSpPr>
          <p:cNvPr id="57347" name="Rectangle 2">
            <a:extLst>
              <a:ext uri="{FF2B5EF4-FFF2-40B4-BE49-F238E27FC236}">
                <a16:creationId xmlns:a16="http://schemas.microsoft.com/office/drawing/2014/main" id="{97C60F73-951E-7C22-96E8-4EB58820C813}"/>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662698EA-FB97-59C8-46C3-A819ED6ED892}"/>
              </a:ext>
            </a:extLst>
          </p:cNvPr>
          <p:cNvSpPr>
            <a:spLocks noGrp="1" noChangeArrowheads="1"/>
          </p:cNvSpPr>
          <p:nvPr>
            <p:ph type="body" idx="1"/>
          </p:nvPr>
        </p:nvSpPr>
        <p:spPr>
          <a:xfrm>
            <a:off x="228600" y="4343400"/>
            <a:ext cx="6400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sz="900">
                <a:latin typeface="Arial" panose="020B0604020202020204" pitchFamily="34" charset="0"/>
              </a:rPr>
              <a:t>As a developer you can write code in the language of your choice.  Your code is compiled into an Assembly, which is represented as a DLL or EXE.</a:t>
            </a:r>
          </a:p>
          <a:p>
            <a:pPr eaLnBrk="1" hangingPunct="1"/>
            <a:endParaRPr lang="en-GB" altLang="en-US" sz="900">
              <a:latin typeface="Arial" panose="020B060402020202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5FCC1C52-506F-4E8E-BACA-3E75F290CCCE}" type="slidenum">
              <a:rPr lang="en-US" smtClean="0"/>
              <a:pPr/>
              <a:t>242</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simplest way to create an authorization filter is to subclass the </a:t>
            </a:r>
            <a:r>
              <a:rPr lang="en-US" sz="1200" kern="1200" baseline="0" dirty="0" err="1">
                <a:solidFill>
                  <a:schemeClr val="tx1"/>
                </a:solidFill>
                <a:latin typeface="+mn-lt"/>
                <a:ea typeface="+mn-ea"/>
                <a:cs typeface="+mn-cs"/>
              </a:rPr>
              <a:t>AuthorizeAttribute</a:t>
            </a:r>
            <a:r>
              <a:rPr lang="en-US" sz="1200" kern="1200" baseline="0" dirty="0">
                <a:solidFill>
                  <a:schemeClr val="tx1"/>
                </a:solidFill>
                <a:latin typeface="+mn-lt"/>
                <a:ea typeface="+mn-ea"/>
                <a:cs typeface="+mn-cs"/>
              </a:rPr>
              <a:t> class and</a:t>
            </a:r>
          </a:p>
          <a:p>
            <a:r>
              <a:rPr lang="en-US" sz="1200" kern="1200" baseline="0" dirty="0">
                <a:solidFill>
                  <a:schemeClr val="tx1"/>
                </a:solidFill>
                <a:latin typeface="+mn-lt"/>
                <a:ea typeface="+mn-ea"/>
                <a:cs typeface="+mn-cs"/>
              </a:rPr>
              <a:t>override the </a:t>
            </a:r>
            <a:r>
              <a:rPr lang="en-US" sz="1200" kern="1200" baseline="0" dirty="0" err="1">
                <a:solidFill>
                  <a:schemeClr val="tx1"/>
                </a:solidFill>
                <a:latin typeface="+mn-lt"/>
                <a:ea typeface="+mn-ea"/>
                <a:cs typeface="+mn-cs"/>
              </a:rPr>
              <a:t>AuthorizeCore</a:t>
            </a:r>
            <a:r>
              <a:rPr lang="en-US" sz="1200" kern="1200" baseline="0" dirty="0">
                <a:solidFill>
                  <a:schemeClr val="tx1"/>
                </a:solidFill>
                <a:latin typeface="+mn-lt"/>
                <a:ea typeface="+mn-ea"/>
                <a:cs typeface="+mn-cs"/>
              </a:rPr>
              <a:t> method. This ensures that we benefit from the features built in to</a:t>
            </a:r>
          </a:p>
          <a:p>
            <a:r>
              <a:rPr lang="en-US" sz="1200" kern="1200" baseline="0" dirty="0" err="1">
                <a:solidFill>
                  <a:schemeClr val="tx1"/>
                </a:solidFill>
                <a:latin typeface="+mn-lt"/>
                <a:ea typeface="+mn-ea"/>
                <a:cs typeface="+mn-cs"/>
              </a:rPr>
              <a:t>AuthorizeAttribute</a:t>
            </a:r>
            <a:r>
              <a:rPr lang="en-US" sz="1200" kern="1200" baseline="0" dirty="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5FCC1C52-506F-4E8E-BACA-3E75F290CCCE}" type="slidenum">
              <a:rPr lang="en-US" smtClean="0"/>
              <a:pPr/>
              <a:t>249</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FCC1C52-506F-4E8E-BACA-3E75F290CCCE}" type="slidenum">
              <a:rPr lang="en-US" smtClean="0"/>
              <a:pPr/>
              <a:t>252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NOTE</a:t>
            </a:r>
          </a:p>
          <a:p>
            <a:r>
              <a:rPr lang="en-US" sz="1200" kern="1200" baseline="0" dirty="0">
                <a:solidFill>
                  <a:schemeClr val="tx1"/>
                </a:solidFill>
                <a:latin typeface="+mn-lt"/>
                <a:ea typeface="+mn-ea"/>
                <a:cs typeface="+mn-cs"/>
              </a:rPr>
              <a:t>Technically, the Authorize and HandleError attributes are </a:t>
            </a:r>
            <a:r>
              <a:rPr lang="en-US" sz="1200" i="1" kern="1200" baseline="0" dirty="0">
                <a:solidFill>
                  <a:schemeClr val="tx1"/>
                </a:solidFill>
                <a:latin typeface="+mn-lt"/>
                <a:ea typeface="+mn-ea"/>
                <a:cs typeface="+mn-cs"/>
              </a:rPr>
              <a:t>filter attributes instead of</a:t>
            </a:r>
          </a:p>
          <a:p>
            <a:r>
              <a:rPr lang="en-US" sz="1200" i="1" kern="1200" baseline="0" dirty="0">
                <a:solidFill>
                  <a:schemeClr val="tx1"/>
                </a:solidFill>
                <a:latin typeface="+mn-lt"/>
                <a:ea typeface="+mn-ea"/>
                <a:cs typeface="+mn-cs"/>
              </a:rPr>
              <a:t>action filter attributes. (Action filters derive from filters.) Because you want certain</a:t>
            </a:r>
          </a:p>
          <a:p>
            <a:r>
              <a:rPr lang="en-US" sz="1200" kern="1200" baseline="0" dirty="0">
                <a:solidFill>
                  <a:schemeClr val="tx1"/>
                </a:solidFill>
                <a:latin typeface="+mn-lt"/>
                <a:ea typeface="+mn-ea"/>
                <a:cs typeface="+mn-cs"/>
              </a:rPr>
              <a:t>types of filters to run before others, such as the Authorize filter, the ASP.NET MVC</a:t>
            </a:r>
          </a:p>
          <a:p>
            <a:r>
              <a:rPr lang="en-US" sz="1200" kern="1200" baseline="0" dirty="0">
                <a:solidFill>
                  <a:schemeClr val="tx1"/>
                </a:solidFill>
                <a:latin typeface="+mn-lt"/>
                <a:ea typeface="+mn-ea"/>
                <a:cs typeface="+mn-cs"/>
              </a:rPr>
              <a:t>framework distinguishes these two types of filters.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NOTE</a:t>
            </a:r>
          </a:p>
          <a:p>
            <a:r>
              <a:rPr lang="en-US" sz="1200" kern="1200" baseline="0" dirty="0">
                <a:solidFill>
                  <a:schemeClr val="tx1"/>
                </a:solidFill>
                <a:latin typeface="+mn-lt"/>
                <a:ea typeface="+mn-ea"/>
                <a:cs typeface="+mn-cs"/>
              </a:rPr>
              <a:t>As an alternative to using an action filter, you can handle the </a:t>
            </a:r>
            <a:r>
              <a:rPr lang="en-US" sz="1200" kern="1200" baseline="0" dirty="0" err="1">
                <a:solidFill>
                  <a:schemeClr val="tx1"/>
                </a:solidFill>
                <a:latin typeface="+mn-lt"/>
                <a:ea typeface="+mn-ea"/>
                <a:cs typeface="+mn-cs"/>
              </a:rPr>
              <a:t>OnActionExecuting</a:t>
            </a:r>
            <a:r>
              <a:rPr lang="en-US" sz="1200" kern="1200" baseline="0" dirty="0">
                <a:solidFill>
                  <a:schemeClr val="tx1"/>
                </a:solidFill>
                <a:latin typeface="+mn-lt"/>
                <a:ea typeface="+mn-ea"/>
                <a:cs typeface="+mn-cs"/>
              </a:rPr>
              <a:t>(),</a:t>
            </a:r>
          </a:p>
          <a:p>
            <a:r>
              <a:rPr lang="en-US" sz="1200" kern="1200" baseline="0" dirty="0" err="1">
                <a:solidFill>
                  <a:schemeClr val="tx1"/>
                </a:solidFill>
                <a:latin typeface="+mn-lt"/>
                <a:ea typeface="+mn-ea"/>
                <a:cs typeface="+mn-cs"/>
              </a:rPr>
              <a:t>OnActionExecuted</a:t>
            </a:r>
            <a:r>
              <a:rPr lang="en-US" sz="1200" kern="1200" baseline="0" dirty="0">
                <a:solidFill>
                  <a:schemeClr val="tx1"/>
                </a:solidFill>
                <a:latin typeface="+mn-lt"/>
                <a:ea typeface="+mn-ea"/>
                <a:cs typeface="+mn-cs"/>
              </a:rPr>
              <a:t>(), </a:t>
            </a:r>
            <a:r>
              <a:rPr lang="en-US" sz="1200" kern="1200" baseline="0" dirty="0" err="1">
                <a:solidFill>
                  <a:schemeClr val="tx1"/>
                </a:solidFill>
                <a:latin typeface="+mn-lt"/>
                <a:ea typeface="+mn-ea"/>
                <a:cs typeface="+mn-cs"/>
              </a:rPr>
              <a:t>OnResultExecuting</a:t>
            </a:r>
            <a:r>
              <a:rPr lang="en-US" sz="1200" kern="1200" baseline="0" dirty="0">
                <a:solidFill>
                  <a:schemeClr val="tx1"/>
                </a:solidFill>
                <a:latin typeface="+mn-lt"/>
                <a:ea typeface="+mn-ea"/>
                <a:cs typeface="+mn-cs"/>
              </a:rPr>
              <a:t>(), or </a:t>
            </a:r>
            <a:r>
              <a:rPr lang="en-US" sz="1200" kern="1200" baseline="0" dirty="0" err="1">
                <a:solidFill>
                  <a:schemeClr val="tx1"/>
                </a:solidFill>
                <a:latin typeface="+mn-lt"/>
                <a:ea typeface="+mn-ea"/>
                <a:cs typeface="+mn-cs"/>
              </a:rPr>
              <a:t>OnResultExecuted</a:t>
            </a:r>
            <a:r>
              <a:rPr lang="en-US" sz="1200" kern="1200" baseline="0" dirty="0">
                <a:solidFill>
                  <a:schemeClr val="tx1"/>
                </a:solidFill>
                <a:latin typeface="+mn-lt"/>
                <a:ea typeface="+mn-ea"/>
                <a:cs typeface="+mn-cs"/>
              </a:rPr>
              <a:t>() methods on</a:t>
            </a:r>
          </a:p>
          <a:p>
            <a:r>
              <a:rPr lang="en-US" sz="1200" kern="1200" baseline="0" dirty="0">
                <a:solidFill>
                  <a:schemeClr val="tx1"/>
                </a:solidFill>
                <a:latin typeface="+mn-lt"/>
                <a:ea typeface="+mn-ea"/>
                <a:cs typeface="+mn-cs"/>
              </a:rPr>
              <a:t>the controller class. These events are raised before and after a controller action and</a:t>
            </a:r>
          </a:p>
          <a:p>
            <a:r>
              <a:rPr lang="en-US" sz="1200" kern="1200" baseline="0" dirty="0">
                <a:solidFill>
                  <a:schemeClr val="tx1"/>
                </a:solidFill>
                <a:latin typeface="+mn-lt"/>
                <a:ea typeface="+mn-ea"/>
                <a:cs typeface="+mn-cs"/>
              </a:rPr>
              <a:t>controller action result are executed.</a:t>
            </a:r>
            <a:endParaRPr lang="en-US" dirty="0"/>
          </a:p>
        </p:txBody>
      </p:sp>
      <p:sp>
        <p:nvSpPr>
          <p:cNvPr id="4" name="Slide Number Placeholder 3"/>
          <p:cNvSpPr>
            <a:spLocks noGrp="1"/>
          </p:cNvSpPr>
          <p:nvPr>
            <p:ph type="sldNum" sz="quarter" idx="10"/>
          </p:nvPr>
        </p:nvSpPr>
        <p:spPr/>
        <p:txBody>
          <a:bodyPr/>
          <a:lstStyle/>
          <a:p>
            <a:fld id="{5FCC1C52-506F-4E8E-BACA-3E75F290CCCE}" type="slidenum">
              <a:rPr lang="en-US" smtClean="0"/>
              <a:pPr/>
              <a:t>254</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FCC1C52-506F-4E8E-BACA-3E75F290CCCE}" type="slidenum">
              <a:rPr lang="en-US" smtClean="0"/>
              <a:pPr/>
              <a:t>275</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fontScale="55000" lnSpcReduction="20000"/>
          </a:bodyPr>
          <a:lstStyle/>
          <a:p>
            <a:r>
              <a:rPr lang="en-US" sz="1200" kern="1200" baseline="0" dirty="0">
                <a:solidFill>
                  <a:schemeClr val="tx1"/>
                </a:solidFill>
                <a:latin typeface="Arial" charset="0"/>
                <a:ea typeface="+mn-ea"/>
                <a:cs typeface="+mn-cs"/>
              </a:rPr>
              <a:t>To learn more about CSRF attacks, see the Wikipedia entry at http://en.wikipedia.org/</a:t>
            </a:r>
          </a:p>
          <a:p>
            <a:r>
              <a:rPr lang="en-US" sz="1200" kern="1200" baseline="0" dirty="0">
                <a:solidFill>
                  <a:schemeClr val="tx1"/>
                </a:solidFill>
                <a:latin typeface="Arial" charset="0"/>
                <a:ea typeface="+mn-ea"/>
                <a:cs typeface="+mn-cs"/>
              </a:rPr>
              <a:t>wiki/</a:t>
            </a:r>
            <a:r>
              <a:rPr lang="en-US" sz="1200" kern="1200" baseline="0" dirty="0" err="1">
                <a:solidFill>
                  <a:schemeClr val="tx1"/>
                </a:solidFill>
                <a:latin typeface="Arial" charset="0"/>
                <a:ea typeface="+mn-ea"/>
                <a:cs typeface="+mn-cs"/>
              </a:rPr>
              <a:t>Csrf</a:t>
            </a:r>
            <a:r>
              <a:rPr lang="en-US" sz="1200" kern="1200" baseline="0" dirty="0">
                <a:solidFill>
                  <a:schemeClr val="tx1"/>
                </a:solidFill>
                <a:latin typeface="Arial" charset="0"/>
                <a:ea typeface="+mn-ea"/>
                <a:cs typeface="+mn-cs"/>
              </a:rPr>
              <a:t>. The example discussed in this section is based on the example described in</a:t>
            </a:r>
          </a:p>
          <a:p>
            <a:r>
              <a:rPr lang="en-US" sz="1200" kern="1200" baseline="0" dirty="0">
                <a:solidFill>
                  <a:schemeClr val="tx1"/>
                </a:solidFill>
                <a:latin typeface="Arial" charset="0"/>
                <a:ea typeface="+mn-ea"/>
                <a:cs typeface="+mn-cs"/>
              </a:rPr>
              <a:t>the Wikipedia entry.</a:t>
            </a:r>
          </a:p>
          <a:p>
            <a:endParaRPr lang="en-US" sz="1200" kern="1200" baseline="0" dirty="0">
              <a:solidFill>
                <a:schemeClr val="tx1"/>
              </a:solidFill>
              <a:latin typeface="Arial" charset="0"/>
              <a:ea typeface="+mn-ea"/>
              <a:cs typeface="+mn-cs"/>
            </a:endParaRPr>
          </a:p>
          <a:p>
            <a:r>
              <a:rPr lang="en-US" sz="1200" kern="1200" baseline="0" dirty="0">
                <a:solidFill>
                  <a:schemeClr val="tx1"/>
                </a:solidFill>
                <a:latin typeface="Arial" charset="0"/>
                <a:ea typeface="+mn-ea"/>
                <a:cs typeface="+mn-cs"/>
              </a:rPr>
              <a:t>For example, imagine that you have an online bank account. The bank website identifies</a:t>
            </a:r>
          </a:p>
          <a:p>
            <a:r>
              <a:rPr lang="en-US" sz="1200" kern="1200" baseline="0" dirty="0">
                <a:solidFill>
                  <a:schemeClr val="tx1"/>
                </a:solidFill>
                <a:latin typeface="Arial" charset="0"/>
                <a:ea typeface="+mn-ea"/>
                <a:cs typeface="+mn-cs"/>
              </a:rPr>
              <a:t>and authenticates you with a cookie. Now, imagine that you visit a forums website. This</a:t>
            </a:r>
          </a:p>
          <a:p>
            <a:r>
              <a:rPr lang="en-US" sz="1200" kern="1200" baseline="0" dirty="0">
                <a:solidFill>
                  <a:schemeClr val="tx1"/>
                </a:solidFill>
                <a:latin typeface="Arial" charset="0"/>
                <a:ea typeface="+mn-ea"/>
                <a:cs typeface="+mn-cs"/>
              </a:rPr>
              <a:t>forums website enables users to post messages that contain images. An evil hacker has</a:t>
            </a:r>
          </a:p>
          <a:p>
            <a:r>
              <a:rPr lang="en-US" sz="1200" kern="1200" baseline="0" dirty="0">
                <a:solidFill>
                  <a:schemeClr val="tx1"/>
                </a:solidFill>
                <a:latin typeface="Arial" charset="0"/>
                <a:ea typeface="+mn-ea"/>
                <a:cs typeface="+mn-cs"/>
              </a:rPr>
              <a:t>posted an image to the forums that looks like this:</a:t>
            </a:r>
          </a:p>
          <a:p>
            <a:r>
              <a:rPr lang="en-US" sz="1200" kern="1200" baseline="0" dirty="0">
                <a:solidFill>
                  <a:schemeClr val="tx1"/>
                </a:solidFill>
                <a:latin typeface="Arial" charset="0"/>
                <a:ea typeface="+mn-ea"/>
                <a:cs typeface="+mn-cs"/>
              </a:rPr>
              <a:t>&lt;</a:t>
            </a:r>
            <a:r>
              <a:rPr lang="en-US" sz="1200" kern="1200" baseline="0" dirty="0" err="1">
                <a:solidFill>
                  <a:schemeClr val="tx1"/>
                </a:solidFill>
                <a:latin typeface="Arial" charset="0"/>
                <a:ea typeface="+mn-ea"/>
                <a:cs typeface="+mn-cs"/>
              </a:rPr>
              <a:t>img</a:t>
            </a:r>
            <a:r>
              <a:rPr lang="en-US" sz="1200" kern="1200" baseline="0" dirty="0">
                <a:solidFill>
                  <a:schemeClr val="tx1"/>
                </a:solidFill>
                <a:latin typeface="Arial" charset="0"/>
                <a:ea typeface="+mn-ea"/>
                <a:cs typeface="+mn-cs"/>
              </a:rPr>
              <a:t> </a:t>
            </a:r>
            <a:r>
              <a:rPr lang="en-US" sz="1200" kern="1200" baseline="0" dirty="0" err="1">
                <a:solidFill>
                  <a:schemeClr val="tx1"/>
                </a:solidFill>
                <a:latin typeface="Arial" charset="0"/>
                <a:ea typeface="+mn-ea"/>
                <a:cs typeface="+mn-cs"/>
              </a:rPr>
              <a:t>src</a:t>
            </a:r>
            <a:r>
              <a:rPr lang="en-US" sz="1200" kern="1200" baseline="0" dirty="0">
                <a:solidFill>
                  <a:schemeClr val="tx1"/>
                </a:solidFill>
                <a:latin typeface="Arial" charset="0"/>
                <a:ea typeface="+mn-ea"/>
                <a:cs typeface="+mn-cs"/>
              </a:rPr>
              <a:t>=”http://www.BigBank.com/withdraw?amount=9999” /&gt;</a:t>
            </a:r>
          </a:p>
          <a:p>
            <a:r>
              <a:rPr lang="en-US" sz="1200" kern="1200" baseline="0" dirty="0">
                <a:solidFill>
                  <a:schemeClr val="tx1"/>
                </a:solidFill>
                <a:latin typeface="Arial" charset="0"/>
                <a:ea typeface="+mn-ea"/>
                <a:cs typeface="+mn-cs"/>
              </a:rPr>
              <a:t>Notice that the </a:t>
            </a:r>
            <a:r>
              <a:rPr lang="en-US" sz="1200" kern="1200" baseline="0" dirty="0" err="1">
                <a:solidFill>
                  <a:schemeClr val="tx1"/>
                </a:solidFill>
                <a:latin typeface="Arial" charset="0"/>
                <a:ea typeface="+mn-ea"/>
                <a:cs typeface="+mn-cs"/>
              </a:rPr>
              <a:t>src</a:t>
            </a:r>
            <a:r>
              <a:rPr lang="en-US" sz="1200" kern="1200" baseline="0" dirty="0">
                <a:solidFill>
                  <a:schemeClr val="tx1"/>
                </a:solidFill>
                <a:latin typeface="Arial" charset="0"/>
                <a:ea typeface="+mn-ea"/>
                <a:cs typeface="+mn-cs"/>
              </a:rPr>
              <a:t> attribute of this image tag points to a URL at the bank website.</a:t>
            </a:r>
          </a:p>
          <a:p>
            <a:r>
              <a:rPr lang="en-US" sz="1200" kern="1200" baseline="0" dirty="0">
                <a:solidFill>
                  <a:schemeClr val="tx1"/>
                </a:solidFill>
                <a:latin typeface="Arial" charset="0"/>
                <a:ea typeface="+mn-ea"/>
                <a:cs typeface="+mn-cs"/>
              </a:rPr>
              <a:t>When you view this message in your browser, $9,999 dollars is withdrawn from your bank</a:t>
            </a:r>
          </a:p>
          <a:p>
            <a:r>
              <a:rPr lang="en-US" sz="1200" kern="1200" baseline="0" dirty="0">
                <a:solidFill>
                  <a:schemeClr val="tx1"/>
                </a:solidFill>
                <a:latin typeface="Arial" charset="0"/>
                <a:ea typeface="+mn-ea"/>
                <a:cs typeface="+mn-cs"/>
              </a:rPr>
              <a:t>account. The hacker can withdraw money from your bank account because the bank</a:t>
            </a:r>
          </a:p>
          <a:p>
            <a:r>
              <a:rPr lang="en-US" sz="1200" kern="1200" baseline="0" dirty="0">
                <a:solidFill>
                  <a:schemeClr val="tx1"/>
                </a:solidFill>
                <a:latin typeface="Arial" charset="0"/>
                <a:ea typeface="+mn-ea"/>
                <a:cs typeface="+mn-cs"/>
              </a:rPr>
              <a:t>website uses a browser cookie to identify you. The hacker has hijacked your browser.</a:t>
            </a:r>
          </a:p>
          <a:p>
            <a:endParaRPr lang="en-US" sz="1200" kern="1200" baseline="0" dirty="0">
              <a:solidFill>
                <a:schemeClr val="tx1"/>
              </a:solidFill>
              <a:latin typeface="Arial" charset="0"/>
              <a:ea typeface="+mn-ea"/>
              <a:cs typeface="+mn-cs"/>
            </a:endParaRPr>
          </a:p>
          <a:p>
            <a:endParaRPr lang="en-US" sz="1200" kern="1200" baseline="0" dirty="0">
              <a:solidFill>
                <a:schemeClr val="tx1"/>
              </a:solidFill>
              <a:latin typeface="Arial" charset="0"/>
              <a:ea typeface="+mn-ea"/>
              <a:cs typeface="+mn-cs"/>
            </a:endParaRPr>
          </a:p>
          <a:p>
            <a:r>
              <a:rPr lang="en-US" sz="1200" kern="1200" baseline="0" dirty="0">
                <a:solidFill>
                  <a:schemeClr val="tx1"/>
                </a:solidFill>
                <a:latin typeface="Arial" charset="0"/>
                <a:ea typeface="+mn-ea"/>
                <a:cs typeface="+mn-cs"/>
              </a:rPr>
              <a:t>This helper creates a hidden input field that represents a cryptographically strong random</a:t>
            </a:r>
          </a:p>
          <a:p>
            <a:r>
              <a:rPr lang="en-US" sz="1200" kern="1200" baseline="0" dirty="0">
                <a:solidFill>
                  <a:schemeClr val="tx1"/>
                </a:solidFill>
                <a:latin typeface="Arial" charset="0"/>
                <a:ea typeface="+mn-ea"/>
                <a:cs typeface="+mn-cs"/>
              </a:rPr>
              <a:t>value. Each time you request the view, you get a different random value in a hidden field</a:t>
            </a:r>
          </a:p>
          <a:p>
            <a:r>
              <a:rPr lang="en-US" sz="1200" kern="1200" baseline="0" dirty="0">
                <a:solidFill>
                  <a:schemeClr val="tx1"/>
                </a:solidFill>
                <a:latin typeface="Arial" charset="0"/>
                <a:ea typeface="+mn-ea"/>
                <a:cs typeface="+mn-cs"/>
              </a:rPr>
              <a:t>that looks like this:</a:t>
            </a:r>
          </a:p>
          <a:p>
            <a:r>
              <a:rPr lang="en-US" sz="1200" kern="1200" baseline="0" dirty="0">
                <a:solidFill>
                  <a:schemeClr val="tx1"/>
                </a:solidFill>
                <a:latin typeface="Arial" charset="0"/>
                <a:ea typeface="+mn-ea"/>
                <a:cs typeface="+mn-cs"/>
              </a:rPr>
              <a:t>&lt;input</a:t>
            </a:r>
          </a:p>
          <a:p>
            <a:r>
              <a:rPr lang="en-US" sz="1200" kern="1200" baseline="0" dirty="0">
                <a:solidFill>
                  <a:schemeClr val="tx1"/>
                </a:solidFill>
                <a:latin typeface="Arial" charset="0"/>
                <a:ea typeface="+mn-ea"/>
                <a:cs typeface="+mn-cs"/>
              </a:rPr>
              <a:t>name=”__</a:t>
            </a:r>
            <a:r>
              <a:rPr lang="en-US" sz="1200" kern="1200" baseline="0" dirty="0" err="1">
                <a:solidFill>
                  <a:schemeClr val="tx1"/>
                </a:solidFill>
                <a:latin typeface="Arial" charset="0"/>
                <a:ea typeface="+mn-ea"/>
                <a:cs typeface="+mn-cs"/>
              </a:rPr>
              <a:t>RequestVerificationToken</a:t>
            </a:r>
            <a:r>
              <a:rPr lang="en-US" sz="1200" kern="1200" baseline="0" dirty="0">
                <a:solidFill>
                  <a:schemeClr val="tx1"/>
                </a:solidFill>
                <a:latin typeface="Arial" charset="0"/>
                <a:ea typeface="+mn-ea"/>
                <a:cs typeface="+mn-cs"/>
              </a:rPr>
              <a:t>”</a:t>
            </a:r>
          </a:p>
          <a:p>
            <a:r>
              <a:rPr lang="en-US" sz="1200" kern="1200" baseline="0" dirty="0">
                <a:solidFill>
                  <a:schemeClr val="tx1"/>
                </a:solidFill>
                <a:latin typeface="Arial" charset="0"/>
                <a:ea typeface="+mn-ea"/>
                <a:cs typeface="+mn-cs"/>
              </a:rPr>
              <a:t>type=”hidden”</a:t>
            </a:r>
          </a:p>
          <a:p>
            <a:r>
              <a:rPr lang="en-US" sz="1200" kern="1200" baseline="0" dirty="0">
                <a:solidFill>
                  <a:schemeClr val="tx1"/>
                </a:solidFill>
                <a:latin typeface="Arial" charset="0"/>
                <a:ea typeface="+mn-ea"/>
                <a:cs typeface="+mn-cs"/>
              </a:rPr>
              <a:t>value=”6tbg3PWU9oAD3bhw6jZwxrYRyWPhKede87K/</a:t>
            </a:r>
            <a:r>
              <a:rPr lang="en-US" sz="1200" kern="1200" baseline="0" dirty="0" err="1">
                <a:solidFill>
                  <a:schemeClr val="tx1"/>
                </a:solidFill>
                <a:latin typeface="Arial" charset="0"/>
                <a:ea typeface="+mn-ea"/>
                <a:cs typeface="+mn-cs"/>
              </a:rPr>
              <a:t>PFgaw</a:t>
            </a:r>
            <a:endParaRPr lang="en-US" sz="1200" kern="1200" baseline="0" dirty="0">
              <a:solidFill>
                <a:schemeClr val="tx1"/>
              </a:solidFill>
              <a:latin typeface="Arial" charset="0"/>
              <a:ea typeface="+mn-ea"/>
              <a:cs typeface="+mn-cs"/>
            </a:endParaRPr>
          </a:p>
          <a:p>
            <a:r>
              <a:rPr lang="en-US" sz="1200" kern="1200" baseline="0" dirty="0">
                <a:solidFill>
                  <a:schemeClr val="tx1"/>
                </a:solidFill>
                <a:latin typeface="Arial" charset="0"/>
                <a:ea typeface="+mn-ea"/>
                <a:cs typeface="+mn-cs"/>
              </a:rPr>
              <a:t>6MI3huvHgpjlCcPzDzrTkn8” /&gt;</a:t>
            </a:r>
          </a:p>
          <a:p>
            <a:r>
              <a:rPr lang="en-US" sz="1200" kern="1200" baseline="0" dirty="0">
                <a:solidFill>
                  <a:schemeClr val="tx1"/>
                </a:solidFill>
                <a:latin typeface="Arial" charset="0"/>
                <a:ea typeface="+mn-ea"/>
                <a:cs typeface="+mn-cs"/>
              </a:rPr>
              <a:t>The helper also creates a cookie that represents the random value. The value in the cookie</a:t>
            </a:r>
          </a:p>
          <a:p>
            <a:r>
              <a:rPr lang="en-US" sz="1200" kern="1200" baseline="0" dirty="0">
                <a:solidFill>
                  <a:schemeClr val="tx1"/>
                </a:solidFill>
                <a:latin typeface="Arial" charset="0"/>
                <a:ea typeface="+mn-ea"/>
                <a:cs typeface="+mn-cs"/>
              </a:rPr>
              <a:t>is compared against the value in the hidden form field to determine whether a CSRF</a:t>
            </a:r>
          </a:p>
          <a:p>
            <a:r>
              <a:rPr lang="en-US" sz="1200" kern="1200" baseline="0" dirty="0">
                <a:solidFill>
                  <a:schemeClr val="tx1"/>
                </a:solidFill>
                <a:latin typeface="Arial" charset="0"/>
                <a:ea typeface="+mn-ea"/>
                <a:cs typeface="+mn-cs"/>
              </a:rPr>
              <a:t>attack is being performed.</a:t>
            </a:r>
          </a:p>
          <a:p>
            <a:r>
              <a:rPr lang="en-US" sz="1200" kern="1200" baseline="0" dirty="0">
                <a:solidFill>
                  <a:schemeClr val="tx1"/>
                </a:solidFill>
                <a:latin typeface="Arial" charset="0"/>
                <a:ea typeface="+mn-ea"/>
                <a:cs typeface="+mn-cs"/>
              </a:rPr>
              <a:t>The </a:t>
            </a:r>
            <a:r>
              <a:rPr lang="en-US" sz="1200" kern="1200" baseline="0" dirty="0" err="1">
                <a:solidFill>
                  <a:schemeClr val="tx1"/>
                </a:solidFill>
                <a:latin typeface="Arial" charset="0"/>
                <a:ea typeface="+mn-ea"/>
                <a:cs typeface="+mn-cs"/>
              </a:rPr>
              <a:t>Html.AntiForgeryToken</a:t>
            </a:r>
            <a:r>
              <a:rPr lang="en-US" sz="1200" kern="1200" baseline="0" dirty="0">
                <a:solidFill>
                  <a:schemeClr val="tx1"/>
                </a:solidFill>
                <a:latin typeface="Arial" charset="0"/>
                <a:ea typeface="+mn-ea"/>
                <a:cs typeface="+mn-cs"/>
              </a:rPr>
              <a:t>() helper accepts the following optional parameters:</a:t>
            </a:r>
          </a:p>
          <a:p>
            <a:r>
              <a:rPr lang="en-US" sz="1200" kern="1200" baseline="0" dirty="0">
                <a:solidFill>
                  <a:schemeClr val="tx1"/>
                </a:solidFill>
                <a:latin typeface="Arial" charset="0"/>
                <a:ea typeface="+mn-ea"/>
                <a:cs typeface="+mn-cs"/>
              </a:rPr>
              <a:t>. salt—Enables you to add a cryptographic salt to the random value to increase the</a:t>
            </a:r>
          </a:p>
          <a:p>
            <a:r>
              <a:rPr lang="en-US" sz="1200" kern="1200" baseline="0" dirty="0">
                <a:solidFill>
                  <a:schemeClr val="tx1"/>
                </a:solidFill>
                <a:latin typeface="Arial" charset="0"/>
                <a:ea typeface="+mn-ea"/>
                <a:cs typeface="+mn-cs"/>
              </a:rPr>
              <a:t>security of the </a:t>
            </a:r>
            <a:r>
              <a:rPr lang="en-US" sz="1200" kern="1200" baseline="0" dirty="0" err="1">
                <a:solidFill>
                  <a:schemeClr val="tx1"/>
                </a:solidFill>
                <a:latin typeface="Arial" charset="0"/>
                <a:ea typeface="+mn-ea"/>
                <a:cs typeface="+mn-cs"/>
              </a:rPr>
              <a:t>antiforgery</a:t>
            </a:r>
            <a:r>
              <a:rPr lang="en-US" sz="1200" kern="1200" baseline="0" dirty="0">
                <a:solidFill>
                  <a:schemeClr val="tx1"/>
                </a:solidFill>
                <a:latin typeface="Arial" charset="0"/>
                <a:ea typeface="+mn-ea"/>
                <a:cs typeface="+mn-cs"/>
              </a:rPr>
              <a:t> token.</a:t>
            </a:r>
          </a:p>
          <a:p>
            <a:r>
              <a:rPr lang="en-US" sz="1200" kern="1200" baseline="0" dirty="0">
                <a:solidFill>
                  <a:schemeClr val="tx1"/>
                </a:solidFill>
                <a:latin typeface="Arial" charset="0"/>
                <a:ea typeface="+mn-ea"/>
                <a:cs typeface="+mn-cs"/>
              </a:rPr>
              <a:t>. domain—The domain associated with the </a:t>
            </a:r>
            <a:r>
              <a:rPr lang="en-US" sz="1200" kern="1200" baseline="0" dirty="0" err="1">
                <a:solidFill>
                  <a:schemeClr val="tx1"/>
                </a:solidFill>
                <a:latin typeface="Arial" charset="0"/>
                <a:ea typeface="+mn-ea"/>
                <a:cs typeface="+mn-cs"/>
              </a:rPr>
              <a:t>antiforgery</a:t>
            </a:r>
            <a:r>
              <a:rPr lang="en-US" sz="1200" kern="1200" baseline="0" dirty="0">
                <a:solidFill>
                  <a:schemeClr val="tx1"/>
                </a:solidFill>
                <a:latin typeface="Arial" charset="0"/>
                <a:ea typeface="+mn-ea"/>
                <a:cs typeface="+mn-cs"/>
              </a:rPr>
              <a:t> cookie. The cookie is sent only</a:t>
            </a:r>
          </a:p>
          <a:p>
            <a:r>
              <a:rPr lang="en-US" sz="1200" kern="1200" baseline="0" dirty="0">
                <a:solidFill>
                  <a:schemeClr val="tx1"/>
                </a:solidFill>
                <a:latin typeface="Arial" charset="0"/>
                <a:ea typeface="+mn-ea"/>
                <a:cs typeface="+mn-cs"/>
              </a:rPr>
              <a:t>when requests originate from this domain.</a:t>
            </a:r>
          </a:p>
          <a:p>
            <a:r>
              <a:rPr lang="en-US" sz="1200" kern="1200" baseline="0" dirty="0">
                <a:solidFill>
                  <a:schemeClr val="tx1"/>
                </a:solidFill>
                <a:latin typeface="Arial" charset="0"/>
                <a:ea typeface="+mn-ea"/>
                <a:cs typeface="+mn-cs"/>
              </a:rPr>
              <a:t>. path—The virtual path associated with the </a:t>
            </a:r>
            <a:r>
              <a:rPr lang="en-US" sz="1200" kern="1200" baseline="0" dirty="0" err="1">
                <a:solidFill>
                  <a:schemeClr val="tx1"/>
                </a:solidFill>
                <a:latin typeface="Arial" charset="0"/>
                <a:ea typeface="+mn-ea"/>
                <a:cs typeface="+mn-cs"/>
              </a:rPr>
              <a:t>antiforgery</a:t>
            </a:r>
            <a:r>
              <a:rPr lang="en-US" sz="1200" kern="1200" baseline="0" dirty="0">
                <a:solidFill>
                  <a:schemeClr val="tx1"/>
                </a:solidFill>
                <a:latin typeface="Arial" charset="0"/>
                <a:ea typeface="+mn-ea"/>
                <a:cs typeface="+mn-cs"/>
              </a:rPr>
              <a:t> cookie. The cookie is sent</a:t>
            </a:r>
          </a:p>
          <a:p>
            <a:r>
              <a:rPr lang="en-US" sz="1200" kern="1200" baseline="0" dirty="0">
                <a:solidFill>
                  <a:schemeClr val="tx1"/>
                </a:solidFill>
                <a:latin typeface="Arial" charset="0"/>
                <a:ea typeface="+mn-ea"/>
                <a:cs typeface="+mn-cs"/>
              </a:rPr>
              <a:t>only when requests originate from this path.</a:t>
            </a:r>
          </a:p>
          <a:p>
            <a:r>
              <a:rPr lang="en-US" sz="1200" kern="1200" baseline="0" dirty="0">
                <a:solidFill>
                  <a:schemeClr val="tx1"/>
                </a:solidFill>
                <a:latin typeface="Arial" charset="0"/>
                <a:ea typeface="+mn-ea"/>
                <a:cs typeface="+mn-cs"/>
              </a:rPr>
              <a:t>Generating the random value with the </a:t>
            </a:r>
            <a:r>
              <a:rPr lang="en-US" sz="1200" kern="1200" baseline="0" dirty="0" err="1">
                <a:solidFill>
                  <a:schemeClr val="tx1"/>
                </a:solidFill>
                <a:latin typeface="Arial" charset="0"/>
                <a:ea typeface="+mn-ea"/>
                <a:cs typeface="+mn-cs"/>
              </a:rPr>
              <a:t>Html.AntiForgeryToken</a:t>
            </a:r>
            <a:r>
              <a:rPr lang="en-US" sz="1200" kern="1200" baseline="0" dirty="0">
                <a:solidFill>
                  <a:schemeClr val="tx1"/>
                </a:solidFill>
                <a:latin typeface="Arial" charset="0"/>
                <a:ea typeface="+mn-ea"/>
                <a:cs typeface="+mn-cs"/>
              </a:rPr>
              <a:t>() helper is only half the</a:t>
            </a:r>
          </a:p>
          <a:p>
            <a:r>
              <a:rPr lang="en-US" sz="1200" kern="1200" baseline="0" dirty="0">
                <a:solidFill>
                  <a:schemeClr val="tx1"/>
                </a:solidFill>
                <a:latin typeface="Arial" charset="0"/>
                <a:ea typeface="+mn-ea"/>
                <a:cs typeface="+mn-cs"/>
              </a:rPr>
              <a:t>story. To prevent CSRF attacks, you also must add a special attribute to the controller</a:t>
            </a:r>
          </a:p>
          <a:p>
            <a:r>
              <a:rPr lang="en-US" sz="1200" kern="1200" baseline="0" dirty="0">
                <a:solidFill>
                  <a:schemeClr val="tx1"/>
                </a:solidFill>
                <a:latin typeface="Arial" charset="0"/>
                <a:ea typeface="+mn-ea"/>
                <a:cs typeface="+mn-cs"/>
              </a:rPr>
              <a:t>action that accepts the HTML form post. The Withdraw() controller action in Listing 6.6 is</a:t>
            </a:r>
          </a:p>
          <a:p>
            <a:r>
              <a:rPr lang="en-US" sz="1200" kern="1200" baseline="0" dirty="0">
                <a:solidFill>
                  <a:schemeClr val="tx1"/>
                </a:solidFill>
                <a:latin typeface="Arial" charset="0"/>
                <a:ea typeface="+mn-ea"/>
                <a:cs typeface="+mn-cs"/>
              </a:rPr>
              <a:t>decorated with a </a:t>
            </a:r>
            <a:r>
              <a:rPr lang="en-US" sz="1200" kern="1200" baseline="0" dirty="0" err="1">
                <a:solidFill>
                  <a:schemeClr val="tx1"/>
                </a:solidFill>
                <a:latin typeface="Arial" charset="0"/>
                <a:ea typeface="+mn-ea"/>
                <a:cs typeface="+mn-cs"/>
              </a:rPr>
              <a:t>ValidateAntiForgeryToken</a:t>
            </a:r>
            <a:r>
              <a:rPr lang="en-US" sz="1200" kern="1200" baseline="0" dirty="0">
                <a:solidFill>
                  <a:schemeClr val="tx1"/>
                </a:solidFill>
                <a:latin typeface="Arial" charset="0"/>
                <a:ea typeface="+mn-ea"/>
                <a:cs typeface="+mn-cs"/>
              </a:rPr>
              <a:t> attribute.</a:t>
            </a:r>
            <a:endParaRPr lang="en-US" dirty="0"/>
          </a:p>
        </p:txBody>
      </p:sp>
      <p:sp>
        <p:nvSpPr>
          <p:cNvPr id="4" name="Slide Number Placeholder 3"/>
          <p:cNvSpPr>
            <a:spLocks noGrp="1"/>
          </p:cNvSpPr>
          <p:nvPr>
            <p:ph type="sldNum" sz="quarter" idx="10"/>
          </p:nvPr>
        </p:nvSpPr>
        <p:spPr/>
        <p:txBody>
          <a:bodyPr/>
          <a:lstStyle/>
          <a:p>
            <a:fld id="{AC248039-9E8B-422F-8B1A-4AF677A6F4FF}" type="slidenum">
              <a:rPr lang="en-US" smtClean="0"/>
              <a:pPr/>
              <a:t>279</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97FA8F8-418A-446E-BE6A-405CDE447268}" type="slidenum">
              <a:rPr lang="en-IN" smtClean="0"/>
              <a:t>287</a:t>
            </a:fld>
            <a:endParaRPr lang="en-IN"/>
          </a:p>
        </p:txBody>
      </p:sp>
    </p:spTree>
    <p:extLst>
      <p:ext uri="{BB962C8B-B14F-4D97-AF65-F5344CB8AC3E}">
        <p14:creationId xmlns:p14="http://schemas.microsoft.com/office/powerpoint/2010/main" val="37817343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84F0CD-52B3-4AAD-A69A-8FE4FC365552}"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17551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470FB5-3232-4420-84AB-6A75F66C8201}" type="slidenum">
              <a:rPr kumimoji="0" lang="es-ES_tradnl"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309</a:t>
            </a:fld>
            <a:endParaRPr kumimoji="0" lang="es-ES_tradnl"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82099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is a containerization software that performs operating-system-level-virtualization.</a:t>
            </a:r>
          </a:p>
          <a:p>
            <a:r>
              <a:rPr lang="en-US" dirty="0"/>
              <a:t>The developer of this software is Docker, Inc. The initial release of this software happened in the year 2013. It is written in ‘Go’ programming language. It’s a freemium software as a service and has Apache License 2.0 as the source code license.</a:t>
            </a:r>
          </a:p>
          <a:p>
            <a:r>
              <a:rPr lang="en-US" b="1" dirty="0"/>
              <a:t>Click </a:t>
            </a:r>
            <a:r>
              <a:rPr lang="en-US" b="1" dirty="0">
                <a:hlinkClick r:id="rId3"/>
              </a:rPr>
              <a:t>here</a:t>
            </a:r>
            <a:r>
              <a:rPr lang="en-US" b="1" dirty="0"/>
              <a:t> to view its repository.</a:t>
            </a:r>
            <a:endParaRPr lang="en-US" dirty="0"/>
          </a:p>
          <a:p>
            <a:r>
              <a:rPr lang="en-US" b="1" dirty="0"/>
              <a:t>Features</a:t>
            </a:r>
            <a:endParaRPr lang="en-US" dirty="0"/>
          </a:p>
          <a:p>
            <a:r>
              <a:rPr lang="en-US" dirty="0"/>
              <a:t>Integrated &amp; Automated container Security Policy.</a:t>
            </a:r>
          </a:p>
          <a:p>
            <a:r>
              <a:rPr lang="en-US" dirty="0"/>
              <a:t>Runs trusted images only.</a:t>
            </a:r>
          </a:p>
          <a:p>
            <a:r>
              <a:rPr lang="en-US" dirty="0"/>
              <a:t>No Lock-in: Supports almost any type of application, OS, infrastructure, and orchestrator.</a:t>
            </a:r>
          </a:p>
          <a:p>
            <a:r>
              <a:rPr lang="en-US" dirty="0"/>
              <a:t>Unified and automated agile operations.</a:t>
            </a:r>
          </a:p>
          <a:p>
            <a:r>
              <a:rPr lang="en-US" dirty="0"/>
              <a:t>Portable containers across the cloud.</a:t>
            </a:r>
          </a:p>
          <a:p>
            <a:r>
              <a:rPr lang="en-US" dirty="0"/>
              <a:t>Automated governance.</a:t>
            </a:r>
          </a:p>
          <a:p>
            <a:r>
              <a:rPr lang="en-US" b="1" dirty="0"/>
              <a:t>Pros</a:t>
            </a:r>
            <a:endParaRPr lang="en-US" dirty="0"/>
          </a:p>
          <a:p>
            <a:r>
              <a:rPr lang="en-US" dirty="0"/>
              <a:t>Fits very well with CI/CD.</a:t>
            </a:r>
          </a:p>
          <a:p>
            <a:r>
              <a:rPr lang="en-US" dirty="0"/>
              <a:t>Saves storage space.</a:t>
            </a:r>
          </a:p>
          <a:p>
            <a:r>
              <a:rPr lang="en-US" dirty="0"/>
              <a:t>Plenty of docker images.</a:t>
            </a:r>
          </a:p>
          <a:p>
            <a:r>
              <a:rPr lang="en-US" dirty="0"/>
              <a:t>Saves hours in patching and downtime when compared to virtualization.</a:t>
            </a:r>
          </a:p>
          <a:p>
            <a:r>
              <a:rPr lang="en-US" dirty="0"/>
              <a:t>While working in a team, you need not worry about the different members having different versions of programming language, libraries, etc.</a:t>
            </a:r>
          </a:p>
          <a:p>
            <a:r>
              <a:rPr lang="en-US" dirty="0"/>
              <a:t>Open source.</a:t>
            </a:r>
          </a:p>
          <a:p>
            <a:r>
              <a:rPr lang="en-US" dirty="0"/>
              <a:t>A lot of plugins are available to enhance its features.</a:t>
            </a:r>
          </a:p>
          <a:p>
            <a:r>
              <a:rPr lang="en-US" b="1" dirty="0"/>
              <a:t>Cons</a:t>
            </a:r>
            <a:endParaRPr lang="en-US" dirty="0"/>
          </a:p>
          <a:p>
            <a:r>
              <a:rPr lang="en-US" dirty="0"/>
              <a:t>Quite tough to set up.</a:t>
            </a:r>
          </a:p>
          <a:p>
            <a:r>
              <a:rPr lang="en-US" dirty="0"/>
              <a:t>Takes a fair amount of time to learn this tool.</a:t>
            </a:r>
          </a:p>
          <a:p>
            <a:r>
              <a:rPr lang="en-US" dirty="0"/>
              <a:t>Creating persistent storage requires a lot of effort.</a:t>
            </a:r>
          </a:p>
          <a:p>
            <a:r>
              <a:rPr lang="en-US" dirty="0"/>
              <a:t>Does not have a GUI.</a:t>
            </a:r>
          </a:p>
          <a:p>
            <a:r>
              <a:rPr lang="en-US" dirty="0"/>
              <a:t>Does not have built-in support for Mac.</a:t>
            </a:r>
          </a:p>
          <a:p>
            <a:r>
              <a:rPr lang="en-US" b="1" dirty="0"/>
              <a:t>Tool Cost/Plan Details: </a:t>
            </a:r>
            <a:r>
              <a:rPr lang="en-US" dirty="0"/>
              <a:t>It is a freemium software as a service. To use in a small team, you will get the starter package at $150. Additionally, the team and the production plan are also available. You need to contact the vendor for the pricing details of these plans.</a:t>
            </a:r>
          </a:p>
          <a:p>
            <a:endParaRPr lang="en-IN" dirty="0"/>
          </a:p>
          <a:p>
            <a:endParaRPr lang="en-IN" dirty="0"/>
          </a:p>
          <a:p>
            <a:r>
              <a:rPr lang="en-US" dirty="0"/>
              <a:t>AWS </a:t>
            </a:r>
            <a:r>
              <a:rPr lang="en-US" dirty="0" err="1"/>
              <a:t>Fargate</a:t>
            </a:r>
            <a:r>
              <a:rPr lang="en-US" dirty="0"/>
              <a:t> happens to be a compute engine for Amazon ECS and EKS* which lets you execute </a:t>
            </a:r>
            <a:r>
              <a:rPr lang="en-US" dirty="0">
                <a:hlinkClick r:id="rId4"/>
              </a:rPr>
              <a:t>containers</a:t>
            </a:r>
            <a:r>
              <a:rPr lang="en-US" dirty="0"/>
              <a:t> without any need to manage the servers or clusters.</a:t>
            </a:r>
          </a:p>
          <a:p>
            <a:r>
              <a:rPr lang="en-US" dirty="0"/>
              <a:t>Using AWS </a:t>
            </a:r>
            <a:r>
              <a:rPr lang="en-US" dirty="0" err="1"/>
              <a:t>Fargate</a:t>
            </a:r>
            <a:r>
              <a:rPr lang="en-US" dirty="0"/>
              <a:t>, you now don’t need to provision, configure, and scale cluster virtual machines to execute containers. This, in turn, eliminates the requirement to select server types, determine at what time to scale your clusters or optimize cluster packing.</a:t>
            </a:r>
          </a:p>
          <a:p>
            <a:r>
              <a:rPr lang="en-US" dirty="0" err="1"/>
              <a:t>Fargate</a:t>
            </a:r>
            <a:r>
              <a:rPr lang="en-US" dirty="0"/>
              <a:t> allows you to concentrate on creating your applications rather than just managing the infrastructure that runs them.</a:t>
            </a:r>
          </a:p>
          <a:p>
            <a:r>
              <a:rPr lang="en-US" b="1" dirty="0"/>
              <a:t>Features</a:t>
            </a:r>
            <a:endParaRPr lang="en-US" dirty="0"/>
          </a:p>
          <a:p>
            <a:r>
              <a:rPr lang="en-US" dirty="0"/>
              <a:t>It manages the scaling and infrastructure requirements for containers on its own.</a:t>
            </a:r>
          </a:p>
          <a:p>
            <a:r>
              <a:rPr lang="en-US" dirty="0"/>
              <a:t>Allows launching thousands of containers in just seconds.</a:t>
            </a:r>
          </a:p>
          <a:p>
            <a:r>
              <a:rPr lang="en-US" dirty="0"/>
              <a:t>Supports heterogeneous clusters that are apt for rapid horizontal scaling.</a:t>
            </a:r>
          </a:p>
          <a:p>
            <a:r>
              <a:rPr lang="en-US" dirty="0"/>
              <a:t>Handles the bin packaging problem.</a:t>
            </a:r>
          </a:p>
          <a:p>
            <a:r>
              <a:rPr lang="en-US" dirty="0"/>
              <a:t>In-built support for the </a:t>
            </a:r>
            <a:r>
              <a:rPr lang="en-US" dirty="0" err="1"/>
              <a:t>awsvpc</a:t>
            </a:r>
            <a:r>
              <a:rPr lang="en-US" dirty="0"/>
              <a:t> network.</a:t>
            </a:r>
          </a:p>
          <a:p>
            <a:r>
              <a:rPr lang="en-US" b="1" dirty="0"/>
              <a:t>Pros</a:t>
            </a:r>
            <a:endParaRPr lang="en-US" dirty="0"/>
          </a:p>
          <a:p>
            <a:r>
              <a:rPr lang="en-US" dirty="0"/>
              <a:t>Building a cloud-native application is very easy with this tool.</a:t>
            </a:r>
          </a:p>
          <a:p>
            <a:r>
              <a:rPr lang="en-US" dirty="0"/>
              <a:t>Easy to scale up and scale down the production workloads dynamically.</a:t>
            </a:r>
          </a:p>
          <a:p>
            <a:r>
              <a:rPr lang="en-US" dirty="0"/>
              <a:t>Easy integration with the EC-2 instance.</a:t>
            </a:r>
          </a:p>
          <a:p>
            <a:r>
              <a:rPr lang="en-US" dirty="0"/>
              <a:t>Allows you to execute containers without worrying about managing clusters and servers.</a:t>
            </a:r>
          </a:p>
          <a:p>
            <a:r>
              <a:rPr lang="en-US" dirty="0"/>
              <a:t>Simple and easy to use User Interface.</a:t>
            </a:r>
          </a:p>
          <a:p>
            <a:r>
              <a:rPr lang="en-US" b="1" dirty="0"/>
              <a:t>Cons</a:t>
            </a:r>
            <a:endParaRPr lang="en-US" dirty="0"/>
          </a:p>
          <a:p>
            <a:r>
              <a:rPr lang="en-US" dirty="0"/>
              <a:t>Requires significant effort to learn and implement.</a:t>
            </a:r>
          </a:p>
          <a:p>
            <a:r>
              <a:rPr lang="en-US" dirty="0"/>
              <a:t>Quite costly when compared to the other container services.</a:t>
            </a:r>
          </a:p>
          <a:p>
            <a:r>
              <a:rPr lang="en-US" dirty="0"/>
              <a:t>As it’s a new product (introduced in 2017), its customer support is not that strong.</a:t>
            </a:r>
          </a:p>
          <a:p>
            <a:r>
              <a:rPr lang="en-US" dirty="0"/>
              <a:t>Limited container storage for the task.</a:t>
            </a:r>
          </a:p>
          <a:p>
            <a:r>
              <a:rPr lang="en-US" b="1" dirty="0"/>
              <a:t>Tool Cost/Plan Details: </a:t>
            </a:r>
            <a:r>
              <a:rPr lang="en-US" dirty="0"/>
              <a:t>Its pricing is based on the virtual CPU and memory resource that is required for the task. The pricing also varies a bit from one region to another. For the US East, the charges are $0.0506 per vCPU per hour and $0.0127 per GB per hour.</a:t>
            </a:r>
          </a:p>
          <a:p>
            <a:endParaRPr lang="en-IN" dirty="0"/>
          </a:p>
          <a:p>
            <a:r>
              <a:rPr lang="en-US" dirty="0"/>
              <a:t>Google Kubernetes Engine is a managed, production-ready infrastructure for implementing containerized applications. This tool was launched in the year 2015. It totally removes the need to install, handle and operate your own Kubernetes clusters.</a:t>
            </a:r>
          </a:p>
          <a:p>
            <a:r>
              <a:rPr lang="en-US" b="1" dirty="0"/>
              <a:t>Features</a:t>
            </a:r>
            <a:endParaRPr lang="en-US" dirty="0"/>
          </a:p>
          <a:p>
            <a:r>
              <a:rPr lang="en-US" dirty="0"/>
              <a:t>Hybrid networking via Google cloud VPN.</a:t>
            </a:r>
          </a:p>
          <a:p>
            <a:r>
              <a:rPr lang="en-US" dirty="0"/>
              <a:t>Identity and access management through Google accounts.</a:t>
            </a:r>
          </a:p>
          <a:p>
            <a:r>
              <a:rPr lang="en-US" dirty="0"/>
              <a:t>HIPAA and PCI DSS 3.1 compliant.</a:t>
            </a:r>
          </a:p>
          <a:p>
            <a:r>
              <a:rPr lang="en-US" dirty="0"/>
              <a:t>Managed open-source Kubernetes.</a:t>
            </a:r>
          </a:p>
          <a:p>
            <a:r>
              <a:rPr lang="en-US" dirty="0"/>
              <a:t>Docker image support.</a:t>
            </a:r>
          </a:p>
          <a:p>
            <a:r>
              <a:rPr lang="en-US" dirty="0"/>
              <a:t>Container Optimized OS.</a:t>
            </a:r>
          </a:p>
          <a:p>
            <a:r>
              <a:rPr lang="en-US" dirty="0"/>
              <a:t>GPU Support</a:t>
            </a:r>
          </a:p>
          <a:p>
            <a:r>
              <a:rPr lang="en-US" dirty="0"/>
              <a:t>Built-in dashboard.</a:t>
            </a:r>
          </a:p>
          <a:p>
            <a:r>
              <a:rPr lang="en-US" b="1" dirty="0"/>
              <a:t>Pros</a:t>
            </a:r>
            <a:endParaRPr lang="en-US" dirty="0"/>
          </a:p>
          <a:p>
            <a:r>
              <a:rPr lang="en-US" dirty="0"/>
              <a:t>Built-in load balancing.</a:t>
            </a:r>
          </a:p>
          <a:p>
            <a:r>
              <a:rPr lang="en-US" dirty="0"/>
              <a:t>Very intuitive GUI.</a:t>
            </a:r>
          </a:p>
          <a:p>
            <a:r>
              <a:rPr lang="en-US" dirty="0"/>
              <a:t>Effortless setup in Google cloud.</a:t>
            </a:r>
          </a:p>
          <a:p>
            <a:r>
              <a:rPr lang="en-US" dirty="0"/>
              <a:t>A cluster can be managed directly through the web interface.</a:t>
            </a:r>
          </a:p>
          <a:p>
            <a:r>
              <a:rPr lang="en-US" dirty="0"/>
              <a:t>Auto-scaling</a:t>
            </a:r>
          </a:p>
          <a:p>
            <a:r>
              <a:rPr lang="en-US" dirty="0"/>
              <a:t>Very easy to manage configurations.</a:t>
            </a:r>
          </a:p>
          <a:p>
            <a:r>
              <a:rPr lang="en-US" dirty="0"/>
              <a:t>Highly secured</a:t>
            </a:r>
          </a:p>
          <a:p>
            <a:r>
              <a:rPr lang="en-US" dirty="0"/>
              <a:t>Operates Seamlessly with 99.5% SLA.</a:t>
            </a:r>
          </a:p>
          <a:p>
            <a:r>
              <a:rPr lang="en-US" b="1" dirty="0"/>
              <a:t>Cons</a:t>
            </a:r>
            <a:endParaRPr lang="en-US" dirty="0"/>
          </a:p>
          <a:p>
            <a:r>
              <a:rPr lang="en-US" dirty="0"/>
              <a:t>Setting up a manual cluster is quite a time consuming and costly</a:t>
            </a:r>
          </a:p>
          <a:p>
            <a:r>
              <a:rPr lang="en-US" dirty="0"/>
              <a:t>Time-consuming in detecting errors and deploying the automated fix.</a:t>
            </a:r>
          </a:p>
          <a:p>
            <a:r>
              <a:rPr lang="en-US" dirty="0"/>
              <a:t>Logs are difficult to understand.</a:t>
            </a:r>
          </a:p>
          <a:p>
            <a:r>
              <a:rPr lang="en-US" dirty="0"/>
              <a:t>Need months to expertise in this tool.</a:t>
            </a:r>
          </a:p>
          <a:p>
            <a:r>
              <a:rPr lang="en-US" b="1" dirty="0"/>
              <a:t>Tool Cost/Plan Details: </a:t>
            </a:r>
            <a:r>
              <a:rPr lang="en-US" dirty="0"/>
              <a:t>Pricing is on the basis of per instance for nodes in the cluster. Compute Engine resources are charged on a per-second basis with a 1-min minimum usage cost. You can get the price estimate by using the price calculator at </a:t>
            </a:r>
            <a:r>
              <a:rPr lang="en-US" dirty="0">
                <a:hlinkClick r:id="rId5"/>
              </a:rPr>
              <a:t>google products price calculator</a:t>
            </a:r>
            <a:r>
              <a:rPr lang="en-US" b="1" dirty="0"/>
              <a:t>. </a:t>
            </a:r>
            <a:endParaRPr lang="en-US" dirty="0"/>
          </a:p>
          <a:p>
            <a:r>
              <a:rPr lang="en-US" dirty="0"/>
              <a:t>The price will vary based on the number of instances, node type, storage space, etc.</a:t>
            </a:r>
          </a:p>
          <a:p>
            <a:r>
              <a:rPr lang="en-US" b="1" dirty="0"/>
              <a:t>Official Website: </a:t>
            </a:r>
            <a:r>
              <a:rPr lang="en-US" dirty="0">
                <a:hlinkClick r:id="rId6"/>
              </a:rPr>
              <a:t>Google Kubernetes Engine</a:t>
            </a:r>
            <a:endParaRPr lang="en-US" dirty="0"/>
          </a:p>
          <a:p>
            <a:endParaRPr lang="en-IN" dirty="0"/>
          </a:p>
          <a:p>
            <a:r>
              <a:rPr lang="en-US" dirty="0"/>
              <a:t>Amazon ECS (an acronym for Elastic Container Service) is an orchestration service that supports Docker containers and permits you to effortlessly execute and scale containerized applications on Amazon AWS.</a:t>
            </a:r>
          </a:p>
          <a:p>
            <a:endParaRPr lang="en-US" dirty="0"/>
          </a:p>
          <a:p>
            <a:r>
              <a:rPr lang="en-US" dirty="0"/>
              <a:t>This service is highly scalable and is high performing. It eradicates the requirement to install and manage your own container orchestration software and manages to cluster through virtual machines.</a:t>
            </a:r>
          </a:p>
          <a:p>
            <a:endParaRPr lang="en-US" dirty="0"/>
          </a:p>
          <a:p>
            <a:r>
              <a:rPr lang="en-US" dirty="0"/>
              <a:t>Features</a:t>
            </a:r>
          </a:p>
          <a:p>
            <a:endParaRPr lang="en-US" dirty="0"/>
          </a:p>
          <a:p>
            <a:r>
              <a:rPr lang="en-US" dirty="0"/>
              <a:t>    Supports AWS </a:t>
            </a:r>
            <a:r>
              <a:rPr lang="en-US" dirty="0" err="1"/>
              <a:t>Fartgate</a:t>
            </a:r>
            <a:r>
              <a:rPr lang="en-US" dirty="0"/>
              <a:t> technology which handles the availability of containers.</a:t>
            </a:r>
          </a:p>
          <a:p>
            <a:r>
              <a:rPr lang="en-US" dirty="0"/>
              <a:t>    Compatible with Windows containers through Amazon Machine Image(AMI).</a:t>
            </a:r>
          </a:p>
          <a:p>
            <a:r>
              <a:rPr lang="en-US" dirty="0"/>
              <a:t>    Simplified local development through Amazon ECS CLI which is an open-source interface.</a:t>
            </a:r>
          </a:p>
          <a:p>
            <a:r>
              <a:rPr lang="en-US" dirty="0"/>
              <a:t>    Tasks can be defined via declarative JSON template known as Task Definition.</a:t>
            </a:r>
          </a:p>
          <a:p>
            <a:r>
              <a:rPr lang="en-US" dirty="0"/>
              <a:t>    Container Auto-recovery.</a:t>
            </a:r>
          </a:p>
          <a:p>
            <a:r>
              <a:rPr lang="en-US" dirty="0"/>
              <a:t>    It provides 4 different types of network nodes for different use cases like Task networking/</a:t>
            </a:r>
            <a:r>
              <a:rPr lang="en-US" dirty="0" err="1"/>
              <a:t>awsvpc</a:t>
            </a:r>
            <a:r>
              <a:rPr lang="en-US" dirty="0"/>
              <a:t>, Bridge, Host, None, etc.</a:t>
            </a:r>
          </a:p>
          <a:p>
            <a:r>
              <a:rPr lang="en-US" dirty="0"/>
              <a:t>    Integrated with Elastic Load Balancing.</a:t>
            </a:r>
          </a:p>
          <a:p>
            <a:r>
              <a:rPr lang="en-US" dirty="0"/>
              <a:t>    Amazon Cloud Watch Logs and alarms for monitoring and access control.</a:t>
            </a:r>
          </a:p>
          <a:p>
            <a:endParaRPr lang="en-US" dirty="0"/>
          </a:p>
          <a:p>
            <a:r>
              <a:rPr lang="en-US" dirty="0"/>
              <a:t>Pros</a:t>
            </a:r>
          </a:p>
          <a:p>
            <a:endParaRPr lang="en-US" dirty="0"/>
          </a:p>
          <a:p>
            <a:r>
              <a:rPr lang="en-US" dirty="0"/>
              <a:t>    Easy integration with other managed services present in Amazon cloud.</a:t>
            </a:r>
          </a:p>
          <a:p>
            <a:r>
              <a:rPr lang="en-US" dirty="0"/>
              <a:t>    Provides a good foundation for Continuous Deployment pipeline.</a:t>
            </a:r>
          </a:p>
          <a:p>
            <a:r>
              <a:rPr lang="en-US" dirty="0"/>
              <a:t>    Very flexible</a:t>
            </a:r>
          </a:p>
          <a:p>
            <a:r>
              <a:rPr lang="en-US" dirty="0"/>
              <a:t>    Ability to define a custom scheduler.</a:t>
            </a:r>
          </a:p>
          <a:p>
            <a:r>
              <a:rPr lang="en-US" dirty="0"/>
              <a:t>    Simplified interface</a:t>
            </a:r>
          </a:p>
          <a:p>
            <a:r>
              <a:rPr lang="en-US" dirty="0"/>
              <a:t>    Powerful platform</a:t>
            </a:r>
          </a:p>
          <a:p>
            <a:endParaRPr lang="en-US" dirty="0"/>
          </a:p>
          <a:p>
            <a:r>
              <a:rPr lang="en-US" dirty="0"/>
              <a:t>Cons</a:t>
            </a:r>
          </a:p>
          <a:p>
            <a:endParaRPr lang="en-US" dirty="0"/>
          </a:p>
          <a:p>
            <a:r>
              <a:rPr lang="en-US" dirty="0"/>
              <a:t>    Creating a load balancer service is quite challenging</a:t>
            </a:r>
          </a:p>
          <a:p>
            <a:r>
              <a:rPr lang="en-US" dirty="0"/>
              <a:t>    Capacity problems while deploying the new version of the Docker image.</a:t>
            </a:r>
          </a:p>
          <a:p>
            <a:endParaRPr lang="en-US" dirty="0"/>
          </a:p>
          <a:p>
            <a:r>
              <a:rPr lang="en-US" dirty="0"/>
              <a:t>Tool Cost/Plan Details: There are two types of charge models for Amazon ECS i.e. </a:t>
            </a:r>
            <a:r>
              <a:rPr lang="en-US" dirty="0" err="1"/>
              <a:t>Fartgate</a:t>
            </a:r>
            <a:r>
              <a:rPr lang="en-US" dirty="0"/>
              <a:t> Launch Type Model and EC2 launch type model. With </a:t>
            </a:r>
            <a:r>
              <a:rPr lang="en-US" dirty="0" err="1"/>
              <a:t>Fartgate</a:t>
            </a:r>
            <a:r>
              <a:rPr lang="en-US" dirty="0"/>
              <a:t>, you will have to pay for the amount of virtual CPU and the memory resources used. Minimum charges of 1 minute apply here.</a:t>
            </a:r>
          </a:p>
          <a:p>
            <a:endParaRPr lang="en-US" dirty="0"/>
          </a:p>
          <a:p>
            <a:r>
              <a:rPr lang="en-US" dirty="0"/>
              <a:t>With EC2, there are no additional charges. You only have to pay for the AWS resources. No minimum charges are applied.</a:t>
            </a:r>
          </a:p>
          <a:p>
            <a:endParaRPr lang="en-US" dirty="0"/>
          </a:p>
          <a:p>
            <a:r>
              <a:rPr lang="en-US" dirty="0"/>
              <a:t>Official Website: Amazon ECS</a:t>
            </a:r>
          </a:p>
          <a:p>
            <a:endParaRPr lang="en-US" dirty="0"/>
          </a:p>
          <a:p>
            <a:r>
              <a:rPr lang="en-US" dirty="0"/>
              <a:t>LXC is the acronym for Linux Containers which is a type of OS-level virtualization method for executing numerous isolated Linux systems(containers) sitting on a control host employing a single Linux Kernel. This is an open source tool under the GNU LGPL License. It is available on the GitHub Repository.</a:t>
            </a:r>
          </a:p>
          <a:p>
            <a:endParaRPr lang="en-US" dirty="0"/>
          </a:p>
          <a:p>
            <a:r>
              <a:rPr lang="en-US" dirty="0"/>
              <a:t>This software is written in C, Python, Shell, and Lua.</a:t>
            </a:r>
          </a:p>
          <a:p>
            <a:endParaRPr lang="en-US" dirty="0"/>
          </a:p>
          <a:p>
            <a:r>
              <a:rPr lang="en-US" dirty="0"/>
              <a:t>Features</a:t>
            </a:r>
          </a:p>
          <a:p>
            <a:endParaRPr lang="en-US" dirty="0"/>
          </a:p>
          <a:p>
            <a:r>
              <a:rPr lang="en-US" dirty="0"/>
              <a:t>    It has a Linux kernel </a:t>
            </a:r>
            <a:r>
              <a:rPr lang="en-US" dirty="0" err="1"/>
              <a:t>cgroups</a:t>
            </a:r>
            <a:r>
              <a:rPr lang="en-US" dirty="0"/>
              <a:t> functionality that permits the limitation and prioritization of resources with no requirement to set off virtual machines.</a:t>
            </a:r>
          </a:p>
          <a:p>
            <a:r>
              <a:rPr lang="en-US" dirty="0"/>
              <a:t>    Namespace isolation functionality permits total isolation of the application’s view of the operating environment, comprising a network, UIDs, process trees and mounted file systems.</a:t>
            </a:r>
          </a:p>
          <a:p>
            <a:r>
              <a:rPr lang="en-US" dirty="0"/>
              <a:t>    Combining the above two functionalities, LXC offers an isolated environment for applications.</a:t>
            </a:r>
          </a:p>
          <a:p>
            <a:endParaRPr lang="en-US" dirty="0"/>
          </a:p>
          <a:p>
            <a:r>
              <a:rPr lang="en-US" dirty="0"/>
              <a:t>Pros</a:t>
            </a:r>
          </a:p>
          <a:p>
            <a:endParaRPr lang="en-US" dirty="0"/>
          </a:p>
          <a:p>
            <a:r>
              <a:rPr lang="en-US" dirty="0"/>
              <a:t>    Powerful API</a:t>
            </a:r>
          </a:p>
          <a:p>
            <a:r>
              <a:rPr lang="en-US" dirty="0"/>
              <a:t>    Simple tools</a:t>
            </a:r>
          </a:p>
          <a:p>
            <a:r>
              <a:rPr lang="en-US" dirty="0"/>
              <a:t>    Open-source</a:t>
            </a:r>
          </a:p>
          <a:p>
            <a:r>
              <a:rPr lang="en-US" dirty="0"/>
              <a:t>    Of course, faster and cheaper than virtualization.</a:t>
            </a:r>
          </a:p>
          <a:p>
            <a:r>
              <a:rPr lang="en-US" dirty="0"/>
              <a:t>    High-density deployment of containers.</a:t>
            </a:r>
          </a:p>
          <a:p>
            <a:endParaRPr lang="en-US" dirty="0"/>
          </a:p>
          <a:p>
            <a:r>
              <a:rPr lang="en-US" dirty="0"/>
              <a:t>Cons</a:t>
            </a:r>
          </a:p>
          <a:p>
            <a:endParaRPr lang="en-US" dirty="0"/>
          </a:p>
          <a:p>
            <a:r>
              <a:rPr lang="en-US" dirty="0"/>
              <a:t>    Comparatively less secure than the other OS-level virtualization methods.</a:t>
            </a:r>
          </a:p>
          <a:p>
            <a:r>
              <a:rPr lang="en-US" dirty="0"/>
              <a:t>    Only Linux containers can be executed under LXC. No windows, Mac or other OS.</a:t>
            </a:r>
          </a:p>
          <a:p>
            <a:endParaRPr lang="en-US" dirty="0"/>
          </a:p>
          <a:p>
            <a:r>
              <a:rPr lang="en-US" dirty="0"/>
              <a:t>Tool Cost/Plan Details: This tool is available at a free of cost.</a:t>
            </a:r>
          </a:p>
          <a:p>
            <a:endParaRPr lang="en-US" dirty="0"/>
          </a:p>
          <a:p>
            <a:r>
              <a:rPr lang="en-US" dirty="0"/>
              <a:t>Official Website: LXC</a:t>
            </a:r>
          </a:p>
          <a:p>
            <a:endParaRPr lang="en-IN" dirty="0"/>
          </a:p>
        </p:txBody>
      </p:sp>
      <p:sp>
        <p:nvSpPr>
          <p:cNvPr id="4" name="Slide Number Placeholder 3"/>
          <p:cNvSpPr>
            <a:spLocks noGrp="1"/>
          </p:cNvSpPr>
          <p:nvPr>
            <p:ph type="sldNum" sz="quarter" idx="5"/>
          </p:nvPr>
        </p:nvSpPr>
        <p:spPr/>
        <p:txBody>
          <a:bodyPr/>
          <a:lstStyle/>
          <a:p>
            <a:fld id="{82AABF77-E2E4-44CA-BA5C-65E132CF08D8}" type="slidenum">
              <a:rPr lang="en-US" smtClean="0"/>
              <a:pPr/>
              <a:t>312</a:t>
            </a:fld>
            <a:endParaRPr lang="en-US" dirty="0"/>
          </a:p>
        </p:txBody>
      </p:sp>
    </p:spTree>
    <p:extLst>
      <p:ext uri="{BB962C8B-B14F-4D97-AF65-F5344CB8AC3E}">
        <p14:creationId xmlns:p14="http://schemas.microsoft.com/office/powerpoint/2010/main" val="12207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84DD765-CD28-4889-A104-3BFBDDDFF9E0}" type="slidenum">
              <a:rPr lang="en-IN" smtClean="0"/>
              <a:t>18</a:t>
            </a:fld>
            <a:endParaRPr lang="en-IN"/>
          </a:p>
        </p:txBody>
      </p:sp>
    </p:spTree>
    <p:extLst>
      <p:ext uri="{BB962C8B-B14F-4D97-AF65-F5344CB8AC3E}">
        <p14:creationId xmlns:p14="http://schemas.microsoft.com/office/powerpoint/2010/main" val="19884126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2AABF77-E2E4-44CA-BA5C-65E132CF08D8}" type="slidenum">
              <a:rPr lang="en-US" smtClean="0"/>
              <a:pPr/>
              <a:t>313</a:t>
            </a:fld>
            <a:endParaRPr lang="en-US" dirty="0"/>
          </a:p>
        </p:txBody>
      </p:sp>
    </p:spTree>
    <p:extLst>
      <p:ext uri="{BB962C8B-B14F-4D97-AF65-F5344CB8AC3E}">
        <p14:creationId xmlns:p14="http://schemas.microsoft.com/office/powerpoint/2010/main" val="12034588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2AABF77-E2E4-44CA-BA5C-65E132CF08D8}" type="slidenum">
              <a:rPr lang="en-US" smtClean="0"/>
              <a:pPr/>
              <a:t>315</a:t>
            </a:fld>
            <a:endParaRPr lang="en-US" dirty="0"/>
          </a:p>
        </p:txBody>
      </p:sp>
    </p:spTree>
    <p:extLst>
      <p:ext uri="{BB962C8B-B14F-4D97-AF65-F5344CB8AC3E}">
        <p14:creationId xmlns:p14="http://schemas.microsoft.com/office/powerpoint/2010/main" val="26918018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8AF66-D2AB-4BE0-B654-4FB3F84130B4}" type="slidenum">
              <a:rPr lang="en-US" smtClean="0"/>
              <a:t>318</a:t>
            </a:fld>
            <a:endParaRPr lang="en-US"/>
          </a:p>
        </p:txBody>
      </p:sp>
    </p:spTree>
    <p:extLst>
      <p:ext uri="{BB962C8B-B14F-4D97-AF65-F5344CB8AC3E}">
        <p14:creationId xmlns:p14="http://schemas.microsoft.com/office/powerpoint/2010/main" val="9109211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HeaderComponent</a:t>
            </a:r>
            <a:r>
              <a:rPr lang="en-US" dirty="0" err="1">
                <a:effectLst/>
              </a:rPr>
              <a:t>Responsibilities</a:t>
            </a:r>
            <a:r>
              <a:rPr lang="en-US" b="0" dirty="0" err="1">
                <a:effectLst/>
              </a:rPr>
              <a:t>All</a:t>
            </a:r>
            <a:r>
              <a:rPr lang="en-US" b="0" dirty="0">
                <a:effectLst/>
              </a:rPr>
              <a:t> aspects of authentication. Letting the user login/signup and logout.</a:t>
            </a:r>
          </a:p>
          <a:p>
            <a:r>
              <a:rPr lang="en-US" dirty="0" err="1">
                <a:effectLst/>
              </a:rPr>
              <a:t>Inputs</a:t>
            </a:r>
            <a:r>
              <a:rPr lang="en-US" b="0" dirty="0" err="1">
                <a:effectLst/>
              </a:rPr>
              <a:t>None</a:t>
            </a:r>
            <a:endParaRPr lang="en-US" b="0" dirty="0">
              <a:effectLst/>
            </a:endParaRPr>
          </a:p>
          <a:p>
            <a:r>
              <a:rPr lang="en-US" dirty="0" err="1">
                <a:effectLst/>
              </a:rPr>
              <a:t>Outputs</a:t>
            </a:r>
            <a:r>
              <a:rPr lang="en-US" b="0" dirty="0" err="1">
                <a:effectLst/>
              </a:rPr>
              <a:t>LoginChanged</a:t>
            </a:r>
            <a:r>
              <a:rPr lang="en-US" b="0" dirty="0">
                <a:effectLst/>
              </a:rPr>
              <a:t> — An output event that is fired when the users login state changes.</a:t>
            </a:r>
          </a:p>
          <a:p>
            <a:r>
              <a:rPr lang="en-US" dirty="0" err="1"/>
              <a:t>SidebarComponent</a:t>
            </a:r>
            <a:r>
              <a:rPr lang="en-US" dirty="0" err="1">
                <a:effectLst/>
              </a:rPr>
              <a:t>Responsibilities</a:t>
            </a:r>
            <a:r>
              <a:rPr lang="en-US" b="0" dirty="0" err="1">
                <a:effectLst/>
              </a:rPr>
              <a:t>Performing</a:t>
            </a:r>
            <a:r>
              <a:rPr lang="en-US" b="0" dirty="0">
                <a:effectLst/>
              </a:rPr>
              <a:t> searches</a:t>
            </a:r>
          </a:p>
          <a:p>
            <a:r>
              <a:rPr lang="en-US" dirty="0" err="1">
                <a:effectLst/>
              </a:rPr>
              <a:t>Inputs</a:t>
            </a:r>
            <a:r>
              <a:rPr lang="en-US" b="0" dirty="0" err="1">
                <a:effectLst/>
              </a:rPr>
              <a:t>None</a:t>
            </a:r>
            <a:endParaRPr lang="en-US" b="0" dirty="0">
              <a:effectLst/>
            </a:endParaRPr>
          </a:p>
          <a:p>
            <a:r>
              <a:rPr lang="en-US" dirty="0" err="1">
                <a:effectLst/>
              </a:rPr>
              <a:t>Outputs</a:t>
            </a:r>
            <a:r>
              <a:rPr lang="en-US" b="0" dirty="0" err="1">
                <a:effectLst/>
              </a:rPr>
              <a:t>SearchTermChanged</a:t>
            </a:r>
            <a:r>
              <a:rPr lang="en-US" b="0" dirty="0">
                <a:effectLst/>
              </a:rPr>
              <a:t> — An output event that is fired when a user performs a search, $event contains the search term.</a:t>
            </a:r>
          </a:p>
          <a:p>
            <a:r>
              <a:rPr lang="en-US" dirty="0" err="1"/>
              <a:t>ContentComponent</a:t>
            </a:r>
            <a:r>
              <a:rPr lang="en-US" dirty="0" err="1">
                <a:effectLst/>
              </a:rPr>
              <a:t>Responsibilities</a:t>
            </a:r>
            <a:r>
              <a:rPr lang="en-US" b="0" dirty="0" err="1">
                <a:effectLst/>
              </a:rPr>
              <a:t>Showing</a:t>
            </a:r>
            <a:r>
              <a:rPr lang="en-US" b="0" dirty="0">
                <a:effectLst/>
              </a:rPr>
              <a:t> the search results.</a:t>
            </a:r>
          </a:p>
          <a:p>
            <a:r>
              <a:rPr lang="en-US" dirty="0" err="1">
                <a:effectLst/>
              </a:rPr>
              <a:t>Inputs</a:t>
            </a:r>
            <a:r>
              <a:rPr lang="en-US" b="0" dirty="0" err="1">
                <a:effectLst/>
              </a:rPr>
              <a:t>SearchTerm</a:t>
            </a:r>
            <a:r>
              <a:rPr lang="en-US" b="0" dirty="0">
                <a:effectLst/>
              </a:rPr>
              <a:t> the search term that we want to filter the results by.</a:t>
            </a:r>
          </a:p>
          <a:p>
            <a:r>
              <a:rPr lang="en-US" dirty="0" err="1">
                <a:effectLst/>
              </a:rPr>
              <a:t>Outputs</a:t>
            </a:r>
            <a:r>
              <a:rPr lang="en-US" b="0" dirty="0" err="1">
                <a:effectLst/>
              </a:rPr>
              <a:t>None</a:t>
            </a:r>
            <a:endParaRPr lang="en-US" b="0" dirty="0">
              <a:effectLst/>
            </a:endParaRPr>
          </a:p>
          <a:p>
            <a:endParaRPr lang="en-US" dirty="0"/>
          </a:p>
          <a:p>
            <a:endParaRPr lang="en-US" dirty="0"/>
          </a:p>
          <a:p>
            <a:r>
              <a:rPr lang="en-US" sz="1200" b="0" i="0" kern="1200" dirty="0">
                <a:solidFill>
                  <a:schemeClr val="tx1"/>
                </a:solidFill>
                <a:effectLst/>
                <a:latin typeface="+mn-lt"/>
                <a:ea typeface="+mn-ea"/>
                <a:cs typeface="+mn-cs"/>
              </a:rPr>
              <a:t>Listing the inputs and outputs and what area this Component is responsible for helps to ensure the Components are architected correctly. The goal is for each Component to have a well defined </a:t>
            </a:r>
            <a:r>
              <a:rPr lang="en-US" sz="1200" b="0" i="1" kern="1200" dirty="0">
                <a:solidFill>
                  <a:schemeClr val="tx1"/>
                </a:solidFill>
                <a:effectLst/>
                <a:latin typeface="+mn-lt"/>
                <a:ea typeface="+mn-ea"/>
                <a:cs typeface="+mn-cs"/>
              </a:rPr>
              <a:t>boundary</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57031E0-ABA0-4D80-9605-C851DAD55ACA}" type="slidenum">
              <a:rPr lang="en-US" smtClean="0"/>
              <a:pPr/>
              <a:t>336</a:t>
            </a:fld>
            <a:endParaRPr lang="en-US"/>
          </a:p>
        </p:txBody>
      </p:sp>
    </p:spTree>
    <p:extLst>
      <p:ext uri="{BB962C8B-B14F-4D97-AF65-F5344CB8AC3E}">
        <p14:creationId xmlns:p14="http://schemas.microsoft.com/office/powerpoint/2010/main" val="28480844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ng g c &lt;component Name&gt;</a:t>
            </a:r>
          </a:p>
        </p:txBody>
      </p:sp>
      <p:sp>
        <p:nvSpPr>
          <p:cNvPr id="4" name="Slide Number Placeholder 3"/>
          <p:cNvSpPr>
            <a:spLocks noGrp="1"/>
          </p:cNvSpPr>
          <p:nvPr>
            <p:ph type="sldNum" sz="quarter" idx="10"/>
          </p:nvPr>
        </p:nvSpPr>
        <p:spPr/>
        <p:txBody>
          <a:bodyPr/>
          <a:lstStyle/>
          <a:p>
            <a:fld id="{857031E0-ABA0-4D80-9605-C851DAD55ACA}" type="slidenum">
              <a:rPr lang="en-US" smtClean="0"/>
              <a:pPr/>
              <a:t>340</a:t>
            </a:fld>
            <a:endParaRPr lang="en-US"/>
          </a:p>
        </p:txBody>
      </p:sp>
    </p:spTree>
    <p:extLst>
      <p:ext uri="{BB962C8B-B14F-4D97-AF65-F5344CB8AC3E}">
        <p14:creationId xmlns:p14="http://schemas.microsoft.com/office/powerpoint/2010/main" val="3548499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7031E0-ABA0-4D80-9605-C851DAD55ACA}" type="slidenum">
              <a:rPr lang="en-US" smtClean="0"/>
              <a:pPr/>
              <a:t>343</a:t>
            </a:fld>
            <a:endParaRPr lang="en-US"/>
          </a:p>
        </p:txBody>
      </p:sp>
    </p:spTree>
    <p:extLst>
      <p:ext uri="{BB962C8B-B14F-4D97-AF65-F5344CB8AC3E}">
        <p14:creationId xmlns:p14="http://schemas.microsoft.com/office/powerpoint/2010/main" val="21338678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rtl="0" eaLnBrk="1" fontAlgn="t" latinLnBrk="0" hangingPunct="1"/>
            <a:r>
              <a:rPr lang="en-US" sz="1200" b="1" i="0" u="none" strike="noStrike" kern="1200" dirty="0">
                <a:solidFill>
                  <a:schemeClr val="tx1"/>
                </a:solidFill>
                <a:effectLst/>
                <a:latin typeface="+mn-lt"/>
                <a:ea typeface="+mn-ea"/>
                <a:cs typeface="+mn-cs"/>
              </a:rPr>
              <a:t>Hook</a:t>
            </a:r>
            <a:endParaRPr lang="en-US" sz="1200" b="0" i="0" u="none" strike="noStrike" kern="1200" dirty="0">
              <a:solidFill>
                <a:schemeClr val="tx1"/>
              </a:solidFill>
              <a:effectLst/>
              <a:latin typeface="+mn-lt"/>
              <a:ea typeface="+mn-ea"/>
              <a:cs typeface="+mn-cs"/>
            </a:endParaRPr>
          </a:p>
          <a:p>
            <a:pPr rtl="0" eaLnBrk="1" fontAlgn="t" latinLnBrk="0" hangingPunct="1"/>
            <a:r>
              <a:rPr lang="en-US" sz="1200" b="1" i="0" u="none" strike="noStrike" kern="1200" dirty="0">
                <a:solidFill>
                  <a:schemeClr val="tx1"/>
                </a:solidFill>
                <a:effectLst/>
                <a:latin typeface="+mn-lt"/>
                <a:ea typeface="+mn-ea"/>
                <a:cs typeface="+mn-cs"/>
              </a:rPr>
              <a:t>Purpose and Timing</a:t>
            </a:r>
            <a:endParaRPr lang="en-US" sz="1200" b="0" i="0" u="none" strike="noStrike" kern="1200" dirty="0">
              <a:solidFill>
                <a:schemeClr val="tx1"/>
              </a:solidFill>
              <a:effectLst/>
              <a:latin typeface="+mn-lt"/>
              <a:ea typeface="+mn-ea"/>
              <a:cs typeface="+mn-cs"/>
            </a:endParaRPr>
          </a:p>
          <a:p>
            <a:pPr rtl="0" eaLnBrk="1" fontAlgn="t" latinLnBrk="0" hangingPunct="1"/>
            <a:r>
              <a:rPr lang="en-US" sz="1200" b="0" i="0" u="none" strike="noStrike" kern="1200" dirty="0">
                <a:solidFill>
                  <a:schemeClr val="tx1"/>
                </a:solidFill>
                <a:effectLst/>
                <a:latin typeface="+mn-lt"/>
                <a:ea typeface="+mn-ea"/>
                <a:cs typeface="+mn-cs"/>
              </a:rPr>
              <a:t>ngOnChanges()</a:t>
            </a:r>
          </a:p>
          <a:p>
            <a:pPr rtl="0" eaLnBrk="1" fontAlgn="t" latinLnBrk="0" hangingPunct="1"/>
            <a:r>
              <a:rPr lang="en-US" sz="1200" b="0" i="0" u="none" strike="noStrike" kern="1200" dirty="0">
                <a:solidFill>
                  <a:schemeClr val="tx1"/>
                </a:solidFill>
                <a:effectLst/>
                <a:latin typeface="+mn-lt"/>
                <a:ea typeface="+mn-ea"/>
                <a:cs typeface="+mn-cs"/>
              </a:rPr>
              <a:t>Respond when Angular (re)sets data-bound input properties. The method receives a </a:t>
            </a:r>
            <a:r>
              <a:rPr lang="en-US" sz="1200" b="1" i="0" u="none" strike="noStrike" kern="1200" dirty="0" err="1">
                <a:solidFill>
                  <a:schemeClr val="tx1"/>
                </a:solidFill>
                <a:effectLst/>
                <a:latin typeface="+mn-lt"/>
                <a:ea typeface="+mn-ea"/>
                <a:cs typeface="+mn-cs"/>
              </a:rPr>
              <a:t>SimpleChanges</a:t>
            </a:r>
            <a:r>
              <a:rPr lang="en-US" sz="1200" b="0" i="0" u="none" strike="noStrike" kern="1200" dirty="0">
                <a:solidFill>
                  <a:schemeClr val="tx1"/>
                </a:solidFill>
                <a:effectLst/>
                <a:latin typeface="+mn-lt"/>
                <a:ea typeface="+mn-ea"/>
                <a:cs typeface="+mn-cs"/>
              </a:rPr>
              <a:t> object of current and previous property values.</a:t>
            </a:r>
          </a:p>
          <a:p>
            <a:pPr rtl="0" eaLnBrk="1" fontAlgn="t" latinLnBrk="0" hangingPunct="1"/>
            <a:r>
              <a:rPr lang="en-US" sz="1200" b="0" i="0" u="none" strike="noStrike" kern="1200" dirty="0">
                <a:solidFill>
                  <a:schemeClr val="tx1"/>
                </a:solidFill>
                <a:effectLst/>
                <a:latin typeface="+mn-lt"/>
                <a:ea typeface="+mn-ea"/>
                <a:cs typeface="+mn-cs"/>
              </a:rPr>
              <a:t>Called before </a:t>
            </a:r>
            <a:r>
              <a:rPr lang="en-US" sz="1200" b="1" i="0" u="none" strike="noStrike" kern="1200" dirty="0" err="1">
                <a:solidFill>
                  <a:schemeClr val="tx1"/>
                </a:solidFill>
                <a:effectLst/>
                <a:latin typeface="+mn-lt"/>
                <a:ea typeface="+mn-ea"/>
                <a:cs typeface="+mn-cs"/>
              </a:rPr>
              <a:t>ngOnInit</a:t>
            </a:r>
            <a:r>
              <a:rPr lang="en-US" sz="1200" b="0" i="0" u="none" strike="noStrike" kern="1200" dirty="0">
                <a:solidFill>
                  <a:schemeClr val="tx1"/>
                </a:solidFill>
                <a:effectLst/>
                <a:latin typeface="+mn-lt"/>
                <a:ea typeface="+mn-ea"/>
                <a:cs typeface="+mn-cs"/>
              </a:rPr>
              <a:t>() and whenever one or more data-bound input properties change.</a:t>
            </a:r>
          </a:p>
          <a:p>
            <a:pPr rtl="0" eaLnBrk="1" fontAlgn="t" latinLnBrk="0" hangingPunct="1"/>
            <a:r>
              <a:rPr lang="en-US" sz="1200" b="0" i="0" u="none" strike="noStrike" kern="1200" dirty="0" err="1">
                <a:solidFill>
                  <a:schemeClr val="tx1"/>
                </a:solidFill>
                <a:effectLst/>
                <a:latin typeface="+mn-lt"/>
                <a:ea typeface="+mn-ea"/>
                <a:cs typeface="+mn-cs"/>
              </a:rPr>
              <a:t>ngOnInit</a:t>
            </a:r>
            <a:r>
              <a:rPr lang="en-US" sz="1200" b="0" i="0" u="none" strike="noStrike" kern="1200" dirty="0">
                <a:solidFill>
                  <a:schemeClr val="tx1"/>
                </a:solidFill>
                <a:effectLst/>
                <a:latin typeface="+mn-lt"/>
                <a:ea typeface="+mn-ea"/>
                <a:cs typeface="+mn-cs"/>
              </a:rPr>
              <a:t>()</a:t>
            </a:r>
          </a:p>
          <a:p>
            <a:pPr rtl="0" eaLnBrk="1" fontAlgn="t" latinLnBrk="0" hangingPunct="1"/>
            <a:r>
              <a:rPr lang="en-US" sz="1200" b="0" i="0" u="none" strike="noStrike" kern="1200" dirty="0">
                <a:solidFill>
                  <a:schemeClr val="tx1"/>
                </a:solidFill>
                <a:effectLst/>
                <a:latin typeface="+mn-lt"/>
                <a:ea typeface="+mn-ea"/>
                <a:cs typeface="+mn-cs"/>
              </a:rPr>
              <a:t>Initialize the directive/component after Angular first displays the data-bound properties and sets the directive/component's input properties.</a:t>
            </a:r>
          </a:p>
          <a:p>
            <a:pPr rtl="0" eaLnBrk="1" fontAlgn="t" latinLnBrk="0" hangingPunct="1"/>
            <a:r>
              <a:rPr lang="en-US" sz="1200" b="0" i="0" u="none" strike="noStrike" kern="1200" dirty="0">
                <a:solidFill>
                  <a:schemeClr val="tx1"/>
                </a:solidFill>
                <a:effectLst/>
                <a:latin typeface="+mn-lt"/>
                <a:ea typeface="+mn-ea"/>
                <a:cs typeface="+mn-cs"/>
              </a:rPr>
              <a:t>Called </a:t>
            </a:r>
            <a:r>
              <a:rPr lang="en-US" sz="1200" b="0" i="1" u="none" strike="noStrike" kern="1200" dirty="0">
                <a:solidFill>
                  <a:schemeClr val="tx1"/>
                </a:solidFill>
                <a:effectLst/>
                <a:latin typeface="+mn-lt"/>
                <a:ea typeface="+mn-ea"/>
                <a:cs typeface="+mn-cs"/>
              </a:rPr>
              <a:t>once</a:t>
            </a:r>
            <a:r>
              <a:rPr lang="en-US" sz="1200" b="0" i="0" u="none" strike="noStrike" kern="1200" dirty="0">
                <a:solidFill>
                  <a:schemeClr val="tx1"/>
                </a:solidFill>
                <a:effectLst/>
                <a:latin typeface="+mn-lt"/>
                <a:ea typeface="+mn-ea"/>
                <a:cs typeface="+mn-cs"/>
              </a:rPr>
              <a:t>, after the </a:t>
            </a:r>
            <a:r>
              <a:rPr lang="en-US" sz="1200" b="0" i="1" u="none" strike="noStrike" kern="1200" dirty="0">
                <a:solidFill>
                  <a:schemeClr val="tx1"/>
                </a:solidFill>
                <a:effectLst/>
                <a:latin typeface="+mn-lt"/>
                <a:ea typeface="+mn-ea"/>
                <a:cs typeface="+mn-cs"/>
              </a:rPr>
              <a:t>first</a:t>
            </a:r>
            <a:r>
              <a:rPr lang="en-US" sz="1200" b="0" i="0" u="none" strike="noStrike" kern="1200" dirty="0">
                <a:solidFill>
                  <a:schemeClr val="tx1"/>
                </a:solidFill>
                <a:effectLst/>
                <a:latin typeface="+mn-lt"/>
                <a:ea typeface="+mn-ea"/>
                <a:cs typeface="+mn-cs"/>
              </a:rPr>
              <a:t> ngOnChanges().</a:t>
            </a:r>
          </a:p>
          <a:p>
            <a:pPr rtl="0" eaLnBrk="1" fontAlgn="t" latinLnBrk="0" hangingPunct="1"/>
            <a:r>
              <a:rPr lang="en-US" sz="1200" b="0" i="0" u="none" strike="noStrike" kern="1200" dirty="0" err="1">
                <a:solidFill>
                  <a:schemeClr val="tx1"/>
                </a:solidFill>
                <a:effectLst/>
                <a:latin typeface="+mn-lt"/>
                <a:ea typeface="+mn-ea"/>
                <a:cs typeface="+mn-cs"/>
              </a:rPr>
              <a:t>ngDoCheck</a:t>
            </a:r>
            <a:r>
              <a:rPr lang="en-US" sz="1200" b="0" i="0" u="none" strike="noStrike" kern="1200" dirty="0">
                <a:solidFill>
                  <a:schemeClr val="tx1"/>
                </a:solidFill>
                <a:effectLst/>
                <a:latin typeface="+mn-lt"/>
                <a:ea typeface="+mn-ea"/>
                <a:cs typeface="+mn-cs"/>
              </a:rPr>
              <a:t>()</a:t>
            </a:r>
          </a:p>
          <a:p>
            <a:pPr rtl="0" eaLnBrk="1" fontAlgn="t" latinLnBrk="0" hangingPunct="1"/>
            <a:r>
              <a:rPr lang="en-US" sz="1200" b="0" i="0" u="none" strike="noStrike" kern="1200" dirty="0">
                <a:solidFill>
                  <a:schemeClr val="tx1"/>
                </a:solidFill>
                <a:effectLst/>
                <a:latin typeface="+mn-lt"/>
                <a:ea typeface="+mn-ea"/>
                <a:cs typeface="+mn-cs"/>
              </a:rPr>
              <a:t>Detect and act upon changes that Angular can't or won't detect on its own.</a:t>
            </a:r>
          </a:p>
          <a:p>
            <a:pPr rtl="0" eaLnBrk="1" fontAlgn="t" latinLnBrk="0" hangingPunct="1"/>
            <a:r>
              <a:rPr lang="en-US" sz="1200" b="0" i="0" u="none" strike="noStrike" kern="1200" dirty="0">
                <a:solidFill>
                  <a:schemeClr val="tx1"/>
                </a:solidFill>
                <a:effectLst/>
                <a:latin typeface="+mn-lt"/>
                <a:ea typeface="+mn-ea"/>
                <a:cs typeface="+mn-cs"/>
              </a:rPr>
              <a:t>Called during every change detection run, immediately after ngOnChanges() and </a:t>
            </a:r>
            <a:r>
              <a:rPr lang="en-US" sz="1200" b="0" i="0" u="none" strike="noStrike" kern="1200" dirty="0" err="1">
                <a:solidFill>
                  <a:schemeClr val="tx1"/>
                </a:solidFill>
                <a:effectLst/>
                <a:latin typeface="+mn-lt"/>
                <a:ea typeface="+mn-ea"/>
                <a:cs typeface="+mn-cs"/>
              </a:rPr>
              <a:t>ngOnInit</a:t>
            </a:r>
            <a:r>
              <a:rPr lang="en-US" sz="1200" b="0" i="0" u="none" strike="noStrike" kern="1200" dirty="0">
                <a:solidFill>
                  <a:schemeClr val="tx1"/>
                </a:solidFill>
                <a:effectLst/>
                <a:latin typeface="+mn-lt"/>
                <a:ea typeface="+mn-ea"/>
                <a:cs typeface="+mn-cs"/>
              </a:rPr>
              <a:t>().</a:t>
            </a:r>
          </a:p>
          <a:p>
            <a:pPr rtl="0" eaLnBrk="1" fontAlgn="t" latinLnBrk="0" hangingPunct="1"/>
            <a:r>
              <a:rPr lang="en-US" sz="1200" b="0" i="0" u="none" strike="noStrike" kern="1200" dirty="0" err="1">
                <a:solidFill>
                  <a:schemeClr val="tx1"/>
                </a:solidFill>
                <a:effectLst/>
                <a:latin typeface="+mn-lt"/>
                <a:ea typeface="+mn-ea"/>
                <a:cs typeface="+mn-cs"/>
              </a:rPr>
              <a:t>ngAfterContentInit</a:t>
            </a:r>
            <a:r>
              <a:rPr lang="en-US" sz="1200" b="0" i="0" u="none" strike="noStrike" kern="1200" dirty="0">
                <a:solidFill>
                  <a:schemeClr val="tx1"/>
                </a:solidFill>
                <a:effectLst/>
                <a:latin typeface="+mn-lt"/>
                <a:ea typeface="+mn-ea"/>
                <a:cs typeface="+mn-cs"/>
              </a:rPr>
              <a:t>()</a:t>
            </a:r>
          </a:p>
          <a:p>
            <a:pPr rtl="0" eaLnBrk="1" fontAlgn="t" latinLnBrk="0" hangingPunct="1"/>
            <a:r>
              <a:rPr lang="en-US" sz="1200" b="0" i="0" u="none" strike="noStrike" kern="1200" dirty="0">
                <a:solidFill>
                  <a:schemeClr val="tx1"/>
                </a:solidFill>
                <a:effectLst/>
                <a:latin typeface="+mn-lt"/>
                <a:ea typeface="+mn-ea"/>
                <a:cs typeface="+mn-cs"/>
              </a:rPr>
              <a:t>Respond after Angular projects external content into the component's view / the view that a directive is in.</a:t>
            </a:r>
          </a:p>
          <a:p>
            <a:pPr rtl="0" eaLnBrk="1" fontAlgn="t" latinLnBrk="0" hangingPunct="1"/>
            <a:r>
              <a:rPr lang="en-US" sz="1200" b="0" i="0" u="none" strike="noStrike" kern="1200" dirty="0">
                <a:solidFill>
                  <a:schemeClr val="tx1"/>
                </a:solidFill>
                <a:effectLst/>
                <a:latin typeface="+mn-lt"/>
                <a:ea typeface="+mn-ea"/>
                <a:cs typeface="+mn-cs"/>
              </a:rPr>
              <a:t>Called </a:t>
            </a:r>
            <a:r>
              <a:rPr lang="en-US" sz="1200" b="0" i="1" u="none" strike="noStrike" kern="1200" dirty="0">
                <a:solidFill>
                  <a:schemeClr val="tx1"/>
                </a:solidFill>
                <a:effectLst/>
                <a:latin typeface="+mn-lt"/>
                <a:ea typeface="+mn-ea"/>
                <a:cs typeface="+mn-cs"/>
              </a:rPr>
              <a:t>once</a:t>
            </a:r>
            <a:r>
              <a:rPr lang="en-US" sz="1200" b="0" i="0" u="none" strike="noStrike" kern="1200" dirty="0">
                <a:solidFill>
                  <a:schemeClr val="tx1"/>
                </a:solidFill>
                <a:effectLst/>
                <a:latin typeface="+mn-lt"/>
                <a:ea typeface="+mn-ea"/>
                <a:cs typeface="+mn-cs"/>
              </a:rPr>
              <a:t> after the first </a:t>
            </a:r>
            <a:r>
              <a:rPr lang="en-US" sz="1200" b="0" i="0" u="none" strike="noStrike" kern="1200" dirty="0" err="1">
                <a:solidFill>
                  <a:schemeClr val="tx1"/>
                </a:solidFill>
                <a:effectLst/>
                <a:latin typeface="+mn-lt"/>
                <a:ea typeface="+mn-ea"/>
                <a:cs typeface="+mn-cs"/>
              </a:rPr>
              <a:t>ngDoCheck</a:t>
            </a:r>
            <a:r>
              <a:rPr lang="en-US" sz="1200" b="0" i="0" u="none" strike="noStrike" kern="1200" dirty="0">
                <a:solidFill>
                  <a:schemeClr val="tx1"/>
                </a:solidFill>
                <a:effectLst/>
                <a:latin typeface="+mn-lt"/>
                <a:ea typeface="+mn-ea"/>
                <a:cs typeface="+mn-cs"/>
              </a:rPr>
              <a:t>().</a:t>
            </a:r>
          </a:p>
          <a:p>
            <a:pPr rtl="0" eaLnBrk="1" fontAlgn="t" latinLnBrk="0" hangingPunct="1"/>
            <a:r>
              <a:rPr lang="en-US" sz="1200" b="0" i="0" u="none" strike="noStrike" kern="1200" dirty="0" err="1">
                <a:solidFill>
                  <a:schemeClr val="tx1"/>
                </a:solidFill>
                <a:effectLst/>
                <a:latin typeface="+mn-lt"/>
                <a:ea typeface="+mn-ea"/>
                <a:cs typeface="+mn-cs"/>
              </a:rPr>
              <a:t>ngAfterContentChecked</a:t>
            </a:r>
            <a:r>
              <a:rPr lang="en-US" sz="1200" b="0" i="0" u="none" strike="noStrike" kern="1200" dirty="0">
                <a:solidFill>
                  <a:schemeClr val="tx1"/>
                </a:solidFill>
                <a:effectLst/>
                <a:latin typeface="+mn-lt"/>
                <a:ea typeface="+mn-ea"/>
                <a:cs typeface="+mn-cs"/>
              </a:rPr>
              <a:t>()</a:t>
            </a:r>
          </a:p>
          <a:p>
            <a:pPr rtl="0" eaLnBrk="1" fontAlgn="t" latinLnBrk="0" hangingPunct="1"/>
            <a:r>
              <a:rPr lang="en-US" sz="1200" b="0" i="0" u="none" strike="noStrike" kern="1200" dirty="0">
                <a:solidFill>
                  <a:schemeClr val="tx1"/>
                </a:solidFill>
                <a:effectLst/>
                <a:latin typeface="+mn-lt"/>
                <a:ea typeface="+mn-ea"/>
                <a:cs typeface="+mn-cs"/>
              </a:rPr>
              <a:t>Respond after Angular checks the content projected into the directive/component.</a:t>
            </a:r>
          </a:p>
          <a:p>
            <a:pPr rtl="0" eaLnBrk="1" fontAlgn="t" latinLnBrk="0" hangingPunct="1"/>
            <a:r>
              <a:rPr lang="en-US" sz="1200" b="0" i="0" u="none" strike="noStrike" kern="1200" dirty="0">
                <a:solidFill>
                  <a:schemeClr val="tx1"/>
                </a:solidFill>
                <a:effectLst/>
                <a:latin typeface="+mn-lt"/>
                <a:ea typeface="+mn-ea"/>
                <a:cs typeface="+mn-cs"/>
              </a:rPr>
              <a:t>Called after the </a:t>
            </a:r>
            <a:r>
              <a:rPr lang="en-US" sz="1200" b="0" i="0" u="none" strike="noStrike" kern="1200" dirty="0" err="1">
                <a:solidFill>
                  <a:schemeClr val="tx1"/>
                </a:solidFill>
                <a:effectLst/>
                <a:latin typeface="+mn-lt"/>
                <a:ea typeface="+mn-ea"/>
                <a:cs typeface="+mn-cs"/>
              </a:rPr>
              <a:t>ngAfterContentInit</a:t>
            </a:r>
            <a:r>
              <a:rPr lang="en-US" sz="1200" b="0" i="0" u="none" strike="noStrike" kern="1200" dirty="0">
                <a:solidFill>
                  <a:schemeClr val="tx1"/>
                </a:solidFill>
                <a:effectLst/>
                <a:latin typeface="+mn-lt"/>
                <a:ea typeface="+mn-ea"/>
                <a:cs typeface="+mn-cs"/>
              </a:rPr>
              <a:t>() and every subsequent </a:t>
            </a:r>
            <a:r>
              <a:rPr lang="en-US" sz="1200" b="0" i="0" u="none" strike="noStrike" kern="1200" dirty="0" err="1">
                <a:solidFill>
                  <a:schemeClr val="tx1"/>
                </a:solidFill>
                <a:effectLst/>
                <a:latin typeface="+mn-lt"/>
                <a:ea typeface="+mn-ea"/>
                <a:cs typeface="+mn-cs"/>
              </a:rPr>
              <a:t>ngDoCheck</a:t>
            </a:r>
            <a:r>
              <a:rPr lang="en-US" sz="1200" b="0" i="0" u="none" strike="noStrike" kern="1200" dirty="0">
                <a:solidFill>
                  <a:schemeClr val="tx1"/>
                </a:solidFill>
                <a:effectLst/>
                <a:latin typeface="+mn-lt"/>
                <a:ea typeface="+mn-ea"/>
                <a:cs typeface="+mn-cs"/>
              </a:rPr>
              <a:t>().</a:t>
            </a:r>
          </a:p>
          <a:p>
            <a:pPr rtl="0" eaLnBrk="1" fontAlgn="t" latinLnBrk="0" hangingPunct="1"/>
            <a:r>
              <a:rPr lang="en-US" sz="1200" b="0" i="0" u="none" strike="noStrike" kern="1200" dirty="0" err="1">
                <a:solidFill>
                  <a:schemeClr val="tx1"/>
                </a:solidFill>
                <a:effectLst/>
                <a:latin typeface="+mn-lt"/>
                <a:ea typeface="+mn-ea"/>
                <a:cs typeface="+mn-cs"/>
              </a:rPr>
              <a:t>ngAfterViewInit</a:t>
            </a:r>
            <a:r>
              <a:rPr lang="en-US" sz="1200" b="0" i="0" u="none" strike="noStrike" kern="1200" dirty="0">
                <a:solidFill>
                  <a:schemeClr val="tx1"/>
                </a:solidFill>
                <a:effectLst/>
                <a:latin typeface="+mn-lt"/>
                <a:ea typeface="+mn-ea"/>
                <a:cs typeface="+mn-cs"/>
              </a:rPr>
              <a:t>()</a:t>
            </a:r>
          </a:p>
          <a:p>
            <a:pPr rtl="0" eaLnBrk="1" fontAlgn="t" latinLnBrk="0" hangingPunct="1"/>
            <a:r>
              <a:rPr lang="en-US" sz="1200" b="0" i="0" u="none" strike="noStrike" kern="1200" dirty="0">
                <a:solidFill>
                  <a:schemeClr val="tx1"/>
                </a:solidFill>
                <a:effectLst/>
                <a:latin typeface="+mn-lt"/>
                <a:ea typeface="+mn-ea"/>
                <a:cs typeface="+mn-cs"/>
              </a:rPr>
              <a:t>Respond after Angular initializes the component's views and child views / the view that a directive is in.</a:t>
            </a:r>
          </a:p>
          <a:p>
            <a:pPr rtl="0" eaLnBrk="1" fontAlgn="t" latinLnBrk="0" hangingPunct="1"/>
            <a:r>
              <a:rPr lang="en-US" sz="1200" b="0" i="0" u="none" strike="noStrike" kern="1200" dirty="0">
                <a:solidFill>
                  <a:schemeClr val="tx1"/>
                </a:solidFill>
                <a:effectLst/>
                <a:latin typeface="+mn-lt"/>
                <a:ea typeface="+mn-ea"/>
                <a:cs typeface="+mn-cs"/>
              </a:rPr>
              <a:t>Called </a:t>
            </a:r>
            <a:r>
              <a:rPr lang="en-US" sz="1200" b="0" i="1" u="none" strike="noStrike" kern="1200" dirty="0">
                <a:solidFill>
                  <a:schemeClr val="tx1"/>
                </a:solidFill>
                <a:effectLst/>
                <a:latin typeface="+mn-lt"/>
                <a:ea typeface="+mn-ea"/>
                <a:cs typeface="+mn-cs"/>
              </a:rPr>
              <a:t>once</a:t>
            </a:r>
            <a:r>
              <a:rPr lang="en-US" sz="1200" b="0" i="0" u="none" strike="noStrike" kern="1200" dirty="0">
                <a:solidFill>
                  <a:schemeClr val="tx1"/>
                </a:solidFill>
                <a:effectLst/>
                <a:latin typeface="+mn-lt"/>
                <a:ea typeface="+mn-ea"/>
                <a:cs typeface="+mn-cs"/>
              </a:rPr>
              <a:t> after the first </a:t>
            </a:r>
            <a:r>
              <a:rPr lang="en-US" sz="1200" b="0" i="0" u="none" strike="noStrike" kern="1200" dirty="0" err="1">
                <a:solidFill>
                  <a:schemeClr val="tx1"/>
                </a:solidFill>
                <a:effectLst/>
                <a:latin typeface="+mn-lt"/>
                <a:ea typeface="+mn-ea"/>
                <a:cs typeface="+mn-cs"/>
              </a:rPr>
              <a:t>ngAfterContentChecked</a:t>
            </a:r>
            <a:r>
              <a:rPr lang="en-US" sz="1200" b="0" i="0" u="none" strike="noStrike" kern="1200" dirty="0">
                <a:solidFill>
                  <a:schemeClr val="tx1"/>
                </a:solidFill>
                <a:effectLst/>
                <a:latin typeface="+mn-lt"/>
                <a:ea typeface="+mn-ea"/>
                <a:cs typeface="+mn-cs"/>
              </a:rPr>
              <a:t>().</a:t>
            </a:r>
          </a:p>
          <a:p>
            <a:pPr rtl="0" eaLnBrk="1" fontAlgn="t" latinLnBrk="0" hangingPunct="1"/>
            <a:r>
              <a:rPr lang="en-US" sz="1200" b="0" i="0" u="none" strike="noStrike" kern="1200" dirty="0" err="1">
                <a:solidFill>
                  <a:schemeClr val="tx1"/>
                </a:solidFill>
                <a:effectLst/>
                <a:latin typeface="+mn-lt"/>
                <a:ea typeface="+mn-ea"/>
                <a:cs typeface="+mn-cs"/>
              </a:rPr>
              <a:t>ngAfterViewChecked</a:t>
            </a:r>
            <a:r>
              <a:rPr lang="en-US" sz="1200" b="0" i="0" u="none" strike="noStrike" kern="1200" dirty="0">
                <a:solidFill>
                  <a:schemeClr val="tx1"/>
                </a:solidFill>
                <a:effectLst/>
                <a:latin typeface="+mn-lt"/>
                <a:ea typeface="+mn-ea"/>
                <a:cs typeface="+mn-cs"/>
              </a:rPr>
              <a:t>()</a:t>
            </a:r>
          </a:p>
          <a:p>
            <a:pPr rtl="0" eaLnBrk="1" fontAlgn="t" latinLnBrk="0" hangingPunct="1"/>
            <a:r>
              <a:rPr lang="en-US" sz="1200" b="0" i="0" u="none" strike="noStrike" kern="1200" dirty="0">
                <a:solidFill>
                  <a:schemeClr val="tx1"/>
                </a:solidFill>
                <a:effectLst/>
                <a:latin typeface="+mn-lt"/>
                <a:ea typeface="+mn-ea"/>
                <a:cs typeface="+mn-cs"/>
              </a:rPr>
              <a:t>Respond after Angular checks the component's views and child views / the view that a directive is in.</a:t>
            </a:r>
          </a:p>
          <a:p>
            <a:pPr rtl="0" eaLnBrk="1" fontAlgn="t" latinLnBrk="0" hangingPunct="1"/>
            <a:r>
              <a:rPr lang="en-US" sz="1200" b="0" i="0" u="none" strike="noStrike" kern="1200" dirty="0">
                <a:solidFill>
                  <a:schemeClr val="tx1"/>
                </a:solidFill>
                <a:effectLst/>
                <a:latin typeface="+mn-lt"/>
                <a:ea typeface="+mn-ea"/>
                <a:cs typeface="+mn-cs"/>
              </a:rPr>
              <a:t>Called after the </a:t>
            </a:r>
            <a:r>
              <a:rPr lang="en-US" sz="1200" b="0" i="0" u="none" strike="noStrike" kern="1200" dirty="0" err="1">
                <a:solidFill>
                  <a:schemeClr val="tx1"/>
                </a:solidFill>
                <a:effectLst/>
                <a:latin typeface="+mn-lt"/>
                <a:ea typeface="+mn-ea"/>
                <a:cs typeface="+mn-cs"/>
              </a:rPr>
              <a:t>ngAfterViewInit</a:t>
            </a:r>
            <a:r>
              <a:rPr lang="en-US" sz="1200" b="0" i="0" u="none" strike="noStrike" kern="1200" dirty="0">
                <a:solidFill>
                  <a:schemeClr val="tx1"/>
                </a:solidFill>
                <a:effectLst/>
                <a:latin typeface="+mn-lt"/>
                <a:ea typeface="+mn-ea"/>
                <a:cs typeface="+mn-cs"/>
              </a:rPr>
              <a:t> and every subsequent </a:t>
            </a:r>
            <a:r>
              <a:rPr lang="en-US" sz="1200" b="0" i="0" u="none" strike="noStrike" kern="1200" dirty="0" err="1">
                <a:solidFill>
                  <a:schemeClr val="tx1"/>
                </a:solidFill>
                <a:effectLst/>
                <a:latin typeface="+mn-lt"/>
                <a:ea typeface="+mn-ea"/>
                <a:cs typeface="+mn-cs"/>
              </a:rPr>
              <a:t>ngAfterContentChecked</a:t>
            </a:r>
            <a:r>
              <a:rPr lang="en-US" sz="1200" b="0" i="0" u="none" strike="noStrike" kern="1200" dirty="0">
                <a:solidFill>
                  <a:schemeClr val="tx1"/>
                </a:solidFill>
                <a:effectLst/>
                <a:latin typeface="+mn-lt"/>
                <a:ea typeface="+mn-ea"/>
                <a:cs typeface="+mn-cs"/>
              </a:rPr>
              <a:t>().</a:t>
            </a:r>
          </a:p>
          <a:p>
            <a:pPr rtl="0" eaLnBrk="1" fontAlgn="t" latinLnBrk="0" hangingPunct="1"/>
            <a:r>
              <a:rPr lang="en-US" sz="1200" b="0" i="0" u="none" strike="noStrike" kern="1200" dirty="0" err="1">
                <a:solidFill>
                  <a:schemeClr val="tx1"/>
                </a:solidFill>
                <a:effectLst/>
                <a:latin typeface="+mn-lt"/>
                <a:ea typeface="+mn-ea"/>
                <a:cs typeface="+mn-cs"/>
              </a:rPr>
              <a:t>ngOnDestroy</a:t>
            </a:r>
            <a:r>
              <a:rPr lang="en-US" sz="1200" b="0" i="0" u="none" strike="noStrike" kern="1200" dirty="0">
                <a:solidFill>
                  <a:schemeClr val="tx1"/>
                </a:solidFill>
                <a:effectLst/>
                <a:latin typeface="+mn-lt"/>
                <a:ea typeface="+mn-ea"/>
                <a:cs typeface="+mn-cs"/>
              </a:rPr>
              <a:t>()</a:t>
            </a:r>
          </a:p>
          <a:p>
            <a:pPr rtl="0" eaLnBrk="1" fontAlgn="t" latinLnBrk="0" hangingPunct="1"/>
            <a:r>
              <a:rPr lang="en-US" sz="1200" b="0" i="0" u="none" strike="noStrike" kern="1200" dirty="0">
                <a:solidFill>
                  <a:schemeClr val="tx1"/>
                </a:solidFill>
                <a:effectLst/>
                <a:latin typeface="+mn-lt"/>
                <a:ea typeface="+mn-ea"/>
                <a:cs typeface="+mn-cs"/>
              </a:rPr>
              <a:t>Cleanup just before Angular destroys the directive/component. Unsubscribe Observables and detach event handlers to avoid memory leaks.</a:t>
            </a:r>
          </a:p>
          <a:p>
            <a:pPr rtl="0" eaLnBrk="1" fontAlgn="t" latinLnBrk="0" hangingPunct="1"/>
            <a:r>
              <a:rPr lang="en-US" sz="1200" b="0" i="0" u="none" strike="noStrike" kern="1200" dirty="0">
                <a:solidFill>
                  <a:schemeClr val="tx1"/>
                </a:solidFill>
                <a:effectLst/>
                <a:latin typeface="+mn-lt"/>
                <a:ea typeface="+mn-ea"/>
                <a:cs typeface="+mn-cs"/>
              </a:rPr>
              <a:t>Called </a:t>
            </a:r>
            <a:r>
              <a:rPr lang="en-US" sz="1200" b="0" i="1" u="none" strike="noStrike" kern="1200" dirty="0">
                <a:solidFill>
                  <a:schemeClr val="tx1"/>
                </a:solidFill>
                <a:effectLst/>
                <a:latin typeface="+mn-lt"/>
                <a:ea typeface="+mn-ea"/>
                <a:cs typeface="+mn-cs"/>
              </a:rPr>
              <a:t>just before</a:t>
            </a:r>
            <a:r>
              <a:rPr lang="en-US" sz="1200" b="0" i="0" u="none" strike="noStrike" kern="1200" dirty="0">
                <a:solidFill>
                  <a:schemeClr val="tx1"/>
                </a:solidFill>
                <a:effectLst/>
                <a:latin typeface="+mn-lt"/>
                <a:ea typeface="+mn-ea"/>
                <a:cs typeface="+mn-cs"/>
              </a:rPr>
              <a:t> Angular destroys the directive/component.</a:t>
            </a:r>
          </a:p>
          <a:p>
            <a:endParaRPr lang="en-US" dirty="0"/>
          </a:p>
        </p:txBody>
      </p:sp>
      <p:sp>
        <p:nvSpPr>
          <p:cNvPr id="4" name="Slide Number Placeholder 3"/>
          <p:cNvSpPr>
            <a:spLocks noGrp="1"/>
          </p:cNvSpPr>
          <p:nvPr>
            <p:ph type="sldNum" sz="quarter" idx="10"/>
          </p:nvPr>
        </p:nvSpPr>
        <p:spPr/>
        <p:txBody>
          <a:bodyPr/>
          <a:lstStyle/>
          <a:p>
            <a:fld id="{857031E0-ABA0-4D80-9605-C851DAD55ACA}" type="slidenum">
              <a:rPr lang="en-US" smtClean="0"/>
              <a:pPr/>
              <a:t>352</a:t>
            </a:fld>
            <a:endParaRPr lang="en-US"/>
          </a:p>
        </p:txBody>
      </p:sp>
    </p:spTree>
    <p:extLst>
      <p:ext uri="{BB962C8B-B14F-4D97-AF65-F5344CB8AC3E}">
        <p14:creationId xmlns:p14="http://schemas.microsoft.com/office/powerpoint/2010/main" val="2616664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98834D1-2061-45F9-B5E0-7301ECAAC807}" type="slidenum">
              <a:rPr lang="en-US" smtClean="0"/>
              <a:pPr>
                <a:defRPr/>
              </a:pPr>
              <a:t>19</a:t>
            </a:fld>
            <a:endParaRPr lang="en-US"/>
          </a:p>
        </p:txBody>
      </p:sp>
    </p:spTree>
    <p:extLst>
      <p:ext uri="{BB962C8B-B14F-4D97-AF65-F5344CB8AC3E}">
        <p14:creationId xmlns:p14="http://schemas.microsoft.com/office/powerpoint/2010/main" val="1250950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54720D9D-AF94-8DB0-63DA-FCDE64354A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00B98D7-EE6D-4DFE-B1C8-722013727CA6}" type="slidenum">
              <a:rPr lang="en-US" altLang="en-US"/>
              <a:pPr>
                <a:spcBef>
                  <a:spcPct val="0"/>
                </a:spcBef>
              </a:pPr>
              <a:t>20</a:t>
            </a:fld>
            <a:endParaRPr lang="en-US" altLang="en-US"/>
          </a:p>
        </p:txBody>
      </p:sp>
      <p:sp>
        <p:nvSpPr>
          <p:cNvPr id="60419" name="Rectangle 2">
            <a:extLst>
              <a:ext uri="{FF2B5EF4-FFF2-40B4-BE49-F238E27FC236}">
                <a16:creationId xmlns:a16="http://schemas.microsoft.com/office/drawing/2014/main" id="{94B48021-6954-6126-955E-3271007E9985}"/>
              </a:ext>
            </a:extLst>
          </p:cNvPr>
          <p:cNvSpPr>
            <a:spLocks noGrp="1" noRot="1" noChangeAspect="1" noChangeArrowheads="1" noTextEdit="1"/>
          </p:cNvSpPr>
          <p:nvPr>
            <p:ph type="sldImg"/>
          </p:nvPr>
        </p:nvSpPr>
        <p:spPr>
          <a:ln/>
        </p:spPr>
      </p:sp>
      <p:sp>
        <p:nvSpPr>
          <p:cNvPr id="60420" name="Rectangle 3">
            <a:extLst>
              <a:ext uri="{FF2B5EF4-FFF2-40B4-BE49-F238E27FC236}">
                <a16:creationId xmlns:a16="http://schemas.microsoft.com/office/drawing/2014/main" id="{4E4C3D97-6EDD-BE5F-3D56-55DABAD96171}"/>
              </a:ext>
            </a:extLst>
          </p:cNvPr>
          <p:cNvSpPr>
            <a:spLocks noGrp="1" noChangeArrowheads="1"/>
          </p:cNvSpPr>
          <p:nvPr>
            <p:ph type="body" idx="1"/>
          </p:nvPr>
        </p:nvSpPr>
        <p:spPr>
          <a:xfrm>
            <a:off x="228600" y="4343400"/>
            <a:ext cx="6400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A8D7BF04-6F35-8203-37B2-757E2B274D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AA6766F-E818-483E-ABFD-1436C62D2F3C}" type="slidenum">
              <a:rPr lang="en-US" altLang="en-US"/>
              <a:pPr>
                <a:spcBef>
                  <a:spcPct val="0"/>
                </a:spcBef>
              </a:pPr>
              <a:t>21</a:t>
            </a:fld>
            <a:endParaRPr lang="en-US" altLang="en-US"/>
          </a:p>
        </p:txBody>
      </p:sp>
      <p:sp>
        <p:nvSpPr>
          <p:cNvPr id="62467" name="Rectangle 2">
            <a:extLst>
              <a:ext uri="{FF2B5EF4-FFF2-40B4-BE49-F238E27FC236}">
                <a16:creationId xmlns:a16="http://schemas.microsoft.com/office/drawing/2014/main" id="{00CC0E46-A633-08D0-70EE-A535F29FC286}"/>
              </a:ext>
            </a:extLst>
          </p:cNvPr>
          <p:cNvSpPr>
            <a:spLocks noGrp="1" noRot="1" noChangeAspect="1" noChangeArrowheads="1" noTextEdit="1"/>
          </p:cNvSpPr>
          <p:nvPr>
            <p:ph type="sldImg"/>
          </p:nvPr>
        </p:nvSpPr>
        <p:spPr>
          <a:ln/>
        </p:spPr>
      </p:sp>
      <p:sp>
        <p:nvSpPr>
          <p:cNvPr id="62468" name="Rectangle 3">
            <a:extLst>
              <a:ext uri="{FF2B5EF4-FFF2-40B4-BE49-F238E27FC236}">
                <a16:creationId xmlns:a16="http://schemas.microsoft.com/office/drawing/2014/main" id="{AB27B665-AA98-4111-DF00-33A057B9403C}"/>
              </a:ext>
            </a:extLst>
          </p:cNvPr>
          <p:cNvSpPr>
            <a:spLocks noGrp="1" noChangeArrowheads="1"/>
          </p:cNvSpPr>
          <p:nvPr>
            <p:ph type="body" idx="1"/>
          </p:nvPr>
        </p:nvSpPr>
        <p:spPr>
          <a:xfrm>
            <a:off x="228600" y="4343400"/>
            <a:ext cx="6400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a:extLst>
              <a:ext uri="{FF2B5EF4-FFF2-40B4-BE49-F238E27FC236}">
                <a16:creationId xmlns:a16="http://schemas.microsoft.com/office/drawing/2014/main" id="{78C4EC1D-B391-F911-8AFD-4EB312CB2E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0D3A487-5456-4D50-977F-0378B6B84908}" type="slidenum">
              <a:rPr lang="en-US" altLang="en-US"/>
              <a:pPr>
                <a:spcBef>
                  <a:spcPct val="0"/>
                </a:spcBef>
              </a:pPr>
              <a:t>22</a:t>
            </a:fld>
            <a:endParaRPr lang="en-US" altLang="en-US"/>
          </a:p>
        </p:txBody>
      </p:sp>
      <p:sp>
        <p:nvSpPr>
          <p:cNvPr id="64515" name="Rectangle 2">
            <a:extLst>
              <a:ext uri="{FF2B5EF4-FFF2-40B4-BE49-F238E27FC236}">
                <a16:creationId xmlns:a16="http://schemas.microsoft.com/office/drawing/2014/main" id="{BFCF22CB-A5C0-D21A-6AC7-C5C2415A9EEB}"/>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E275DDB5-9EAD-DF25-977A-DC67BCA5F631}"/>
              </a:ext>
            </a:extLst>
          </p:cNvPr>
          <p:cNvSpPr>
            <a:spLocks noGrp="1" noChangeArrowheads="1"/>
          </p:cNvSpPr>
          <p:nvPr>
            <p:ph type="body" idx="1"/>
          </p:nvPr>
        </p:nvSpPr>
        <p:spPr>
          <a:xfrm>
            <a:off x="228600" y="4343400"/>
            <a:ext cx="6400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C7649-0AC3-AEDE-8849-31B6E0E72F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2B4DFCF-A9D5-ED23-977E-9432958647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793C1E6-591D-E529-31BE-13B470EB7982}"/>
              </a:ext>
            </a:extLst>
          </p:cNvPr>
          <p:cNvSpPr>
            <a:spLocks noGrp="1"/>
          </p:cNvSpPr>
          <p:nvPr>
            <p:ph type="dt" sz="half" idx="10"/>
          </p:nvPr>
        </p:nvSpPr>
        <p:spPr/>
        <p:txBody>
          <a:bodyPr/>
          <a:lstStyle/>
          <a:p>
            <a:fld id="{B1080C9E-0928-40FD-A059-185CA2C74BE4}" type="datetimeFigureOut">
              <a:rPr lang="en-IN" smtClean="0"/>
              <a:t>08-08-2025</a:t>
            </a:fld>
            <a:endParaRPr lang="en-IN"/>
          </a:p>
        </p:txBody>
      </p:sp>
      <p:sp>
        <p:nvSpPr>
          <p:cNvPr id="5" name="Footer Placeholder 4">
            <a:extLst>
              <a:ext uri="{FF2B5EF4-FFF2-40B4-BE49-F238E27FC236}">
                <a16:creationId xmlns:a16="http://schemas.microsoft.com/office/drawing/2014/main" id="{36BD6079-EEB7-2C9C-9216-73AA9319EBB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77AF6B-9417-F5CD-575F-D7A51B5B1692}"/>
              </a:ext>
            </a:extLst>
          </p:cNvPr>
          <p:cNvSpPr>
            <a:spLocks noGrp="1"/>
          </p:cNvSpPr>
          <p:nvPr>
            <p:ph type="sldNum" sz="quarter" idx="12"/>
          </p:nvPr>
        </p:nvSpPr>
        <p:spPr/>
        <p:txBody>
          <a:bodyPr/>
          <a:lstStyle/>
          <a:p>
            <a:fld id="{CF4DDAC7-C838-40AE-8DF4-C63169665E22}" type="slidenum">
              <a:rPr lang="en-IN" smtClean="0"/>
              <a:t>‹#›</a:t>
            </a:fld>
            <a:endParaRPr lang="en-IN"/>
          </a:p>
        </p:txBody>
      </p:sp>
    </p:spTree>
    <p:extLst>
      <p:ext uri="{BB962C8B-B14F-4D97-AF65-F5344CB8AC3E}">
        <p14:creationId xmlns:p14="http://schemas.microsoft.com/office/powerpoint/2010/main" val="422406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36365-B9A6-B356-A0F7-06D5A0A6CE7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B6D3E71-143C-AAB5-C913-31185DE272B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4B222C4-BE2C-1E18-0B90-CB9073DDC63D}"/>
              </a:ext>
            </a:extLst>
          </p:cNvPr>
          <p:cNvSpPr>
            <a:spLocks noGrp="1"/>
          </p:cNvSpPr>
          <p:nvPr>
            <p:ph type="dt" sz="half" idx="10"/>
          </p:nvPr>
        </p:nvSpPr>
        <p:spPr/>
        <p:txBody>
          <a:bodyPr/>
          <a:lstStyle/>
          <a:p>
            <a:fld id="{B1080C9E-0928-40FD-A059-185CA2C74BE4}" type="datetimeFigureOut">
              <a:rPr lang="en-IN" smtClean="0"/>
              <a:t>08-08-2025</a:t>
            </a:fld>
            <a:endParaRPr lang="en-IN"/>
          </a:p>
        </p:txBody>
      </p:sp>
      <p:sp>
        <p:nvSpPr>
          <p:cNvPr id="5" name="Footer Placeholder 4">
            <a:extLst>
              <a:ext uri="{FF2B5EF4-FFF2-40B4-BE49-F238E27FC236}">
                <a16:creationId xmlns:a16="http://schemas.microsoft.com/office/drawing/2014/main" id="{B0867A7A-8931-104E-A35B-CE8739A26B8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2807DBD-3166-5893-DD99-69F1A2239670}"/>
              </a:ext>
            </a:extLst>
          </p:cNvPr>
          <p:cNvSpPr>
            <a:spLocks noGrp="1"/>
          </p:cNvSpPr>
          <p:nvPr>
            <p:ph type="sldNum" sz="quarter" idx="12"/>
          </p:nvPr>
        </p:nvSpPr>
        <p:spPr/>
        <p:txBody>
          <a:bodyPr/>
          <a:lstStyle/>
          <a:p>
            <a:fld id="{CF4DDAC7-C838-40AE-8DF4-C63169665E22}" type="slidenum">
              <a:rPr lang="en-IN" smtClean="0"/>
              <a:t>‹#›</a:t>
            </a:fld>
            <a:endParaRPr lang="en-IN"/>
          </a:p>
        </p:txBody>
      </p:sp>
    </p:spTree>
    <p:extLst>
      <p:ext uri="{BB962C8B-B14F-4D97-AF65-F5344CB8AC3E}">
        <p14:creationId xmlns:p14="http://schemas.microsoft.com/office/powerpoint/2010/main" val="571335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0C14EA-1006-AC6E-6F54-D37D43EA8CC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ECCDDA8-9588-C359-3BA7-3FF900F02BA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D3EEAEE-90AD-E469-4EC3-FB693C2C5994}"/>
              </a:ext>
            </a:extLst>
          </p:cNvPr>
          <p:cNvSpPr>
            <a:spLocks noGrp="1"/>
          </p:cNvSpPr>
          <p:nvPr>
            <p:ph type="dt" sz="half" idx="10"/>
          </p:nvPr>
        </p:nvSpPr>
        <p:spPr/>
        <p:txBody>
          <a:bodyPr/>
          <a:lstStyle/>
          <a:p>
            <a:fld id="{B1080C9E-0928-40FD-A059-185CA2C74BE4}" type="datetimeFigureOut">
              <a:rPr lang="en-IN" smtClean="0"/>
              <a:t>08-08-2025</a:t>
            </a:fld>
            <a:endParaRPr lang="en-IN"/>
          </a:p>
        </p:txBody>
      </p:sp>
      <p:sp>
        <p:nvSpPr>
          <p:cNvPr id="5" name="Footer Placeholder 4">
            <a:extLst>
              <a:ext uri="{FF2B5EF4-FFF2-40B4-BE49-F238E27FC236}">
                <a16:creationId xmlns:a16="http://schemas.microsoft.com/office/drawing/2014/main" id="{93DE158C-B1DD-5C35-8F10-A9E551391FC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FD34783-A9DD-51CC-9B84-69C126BE2B73}"/>
              </a:ext>
            </a:extLst>
          </p:cNvPr>
          <p:cNvSpPr>
            <a:spLocks noGrp="1"/>
          </p:cNvSpPr>
          <p:nvPr>
            <p:ph type="sldNum" sz="quarter" idx="12"/>
          </p:nvPr>
        </p:nvSpPr>
        <p:spPr/>
        <p:txBody>
          <a:bodyPr/>
          <a:lstStyle/>
          <a:p>
            <a:fld id="{CF4DDAC7-C838-40AE-8DF4-C63169665E22}" type="slidenum">
              <a:rPr lang="en-IN" smtClean="0"/>
              <a:t>‹#›</a:t>
            </a:fld>
            <a:endParaRPr lang="en-IN"/>
          </a:p>
        </p:txBody>
      </p:sp>
    </p:spTree>
    <p:extLst>
      <p:ext uri="{BB962C8B-B14F-4D97-AF65-F5344CB8AC3E}">
        <p14:creationId xmlns:p14="http://schemas.microsoft.com/office/powerpoint/2010/main" val="1285621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999715"/>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38084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Fond Blanc">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normAutofit/>
          </a:bodyPr>
          <a:lstStyle>
            <a:lvl1pPr>
              <a:defRPr sz="4799">
                <a:solidFill>
                  <a:sysClr val="windowText" lastClr="000000"/>
                </a:solidFill>
                <a:latin typeface="Corbel" panose="020B0503020204020204" pitchFamily="34" charset="0"/>
              </a:defRPr>
            </a:lvl1pPr>
          </a:lstStyle>
          <a:p>
            <a:r>
              <a:rPr lang="en-US" dirty="0"/>
              <a:t>Click to edit Master title style</a:t>
            </a:r>
          </a:p>
        </p:txBody>
      </p:sp>
      <p:sp>
        <p:nvSpPr>
          <p:cNvPr id="4" name="Content Placeholder 3"/>
          <p:cNvSpPr>
            <a:spLocks noGrp="1"/>
          </p:cNvSpPr>
          <p:nvPr>
            <p:ph sz="quarter" idx="10"/>
          </p:nvPr>
        </p:nvSpPr>
        <p:spPr>
          <a:xfrm>
            <a:off x="269400" y="1262925"/>
            <a:ext cx="11653363" cy="1679178"/>
          </a:xfrm>
        </p:spPr>
        <p:txBody>
          <a:bodyPr/>
          <a:lstStyle>
            <a:lvl1pPr>
              <a:defRPr sz="2547">
                <a:solidFill>
                  <a:sysClr val="windowText" lastClr="000000"/>
                </a:solidFill>
                <a:latin typeface="+mn-lt"/>
              </a:defRPr>
            </a:lvl1pPr>
            <a:lvl2pPr>
              <a:defRPr sz="2351">
                <a:solidFill>
                  <a:sysClr val="windowText" lastClr="000000"/>
                </a:solidFill>
              </a:defRPr>
            </a:lvl2pPr>
            <a:lvl3pPr>
              <a:defRPr sz="1959">
                <a:solidFill>
                  <a:sysClr val="windowText" lastClr="000000"/>
                </a:solidFill>
              </a:defRPr>
            </a:lvl3pPr>
            <a:lvl4pPr>
              <a:defRPr sz="1763">
                <a:solidFill>
                  <a:sysClr val="windowText" lastClr="000000"/>
                </a:solidFill>
              </a:defRPr>
            </a:lvl4pPr>
            <a:lvl5pPr>
              <a:defRPr sz="1763">
                <a:solidFill>
                  <a:sysClr val="windowText" lastClr="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227073" y="6265190"/>
            <a:ext cx="1983752" cy="399789"/>
          </a:xfrm>
          <a:prstGeom prst="rect">
            <a:avLst/>
          </a:prstGeom>
          <a:noFill/>
        </p:spPr>
        <p:txBody>
          <a:bodyPr wrap="none" rtlCol="0">
            <a:spAutoFit/>
          </a:bodyPr>
          <a:lstStyle/>
          <a:p>
            <a:pPr marL="0" marR="0" lvl="0" indent="0" algn="l" defTabSz="914180" rtl="0" eaLnBrk="1" fontAlgn="auto" latinLnBrk="0" hangingPunct="1">
              <a:lnSpc>
                <a:spcPct val="100000"/>
              </a:lnSpc>
              <a:spcBef>
                <a:spcPts val="0"/>
              </a:spcBef>
              <a:spcAft>
                <a:spcPts val="0"/>
              </a:spcAft>
              <a:buClrTx/>
              <a:buSzTx/>
              <a:buFontTx/>
              <a:buNone/>
              <a:tabLst/>
              <a:defRPr/>
            </a:pPr>
            <a:r>
              <a:rPr kumimoji="0" lang="en-US" sz="1998" b="0" i="0" u="none" strike="noStrike" kern="0" cap="none" spc="0" normalizeH="0" baseline="0" noProof="0" dirty="0">
                <a:ln>
                  <a:noFill/>
                </a:ln>
                <a:solidFill>
                  <a:srgbClr val="002060"/>
                </a:solidFill>
                <a:effectLst/>
                <a:uLnTx/>
                <a:uFillTx/>
                <a:latin typeface="Segoe UI"/>
                <a:ea typeface="+mn-ea"/>
                <a:cs typeface="+mn-cs"/>
              </a:rPr>
              <a:t>Microsoft Azure</a:t>
            </a:r>
          </a:p>
        </p:txBody>
      </p:sp>
      <p:sp>
        <p:nvSpPr>
          <p:cNvPr id="6" name="Slide Number Placeholder 3"/>
          <p:cNvSpPr>
            <a:spLocks noGrp="1"/>
          </p:cNvSpPr>
          <p:nvPr>
            <p:ph type="sldNum" sz="quarter" idx="12"/>
          </p:nvPr>
        </p:nvSpPr>
        <p:spPr>
          <a:xfrm>
            <a:off x="9145508" y="6282631"/>
            <a:ext cx="2743200" cy="365125"/>
          </a:xfrm>
          <a:prstGeom prst="rect">
            <a:avLst/>
          </a:prstGeom>
        </p:spPr>
        <p:txBody>
          <a:bodyPr/>
          <a:lstStyle>
            <a:lvl1pPr>
              <a:defRPr>
                <a:solidFill>
                  <a:srgbClr val="002060"/>
                </a:solidFill>
              </a:defRPr>
            </a:lvl1pPr>
          </a:lstStyle>
          <a:p>
            <a:pPr defTabSz="914180">
              <a:defRPr/>
            </a:pPr>
            <a:fld id="{0A164282-434E-41D4-9582-783D542A7B68}" type="slidenum">
              <a:rPr lang="en-US" sz="1764" smtClean="0"/>
              <a:pPr defTabSz="914180">
                <a:defRPr/>
              </a:pPr>
              <a:t>‹#›</a:t>
            </a:fld>
            <a:endParaRPr lang="en-US" sz="1764" dirty="0"/>
          </a:p>
        </p:txBody>
      </p:sp>
    </p:spTree>
    <p:extLst>
      <p:ext uri="{BB962C8B-B14F-4D97-AF65-F5344CB8AC3E}">
        <p14:creationId xmlns:p14="http://schemas.microsoft.com/office/powerpoint/2010/main" val="4026633634"/>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0" name="Rectangle 9"/>
          <p:cNvSpPr/>
          <p:nvPr/>
        </p:nvSpPr>
        <p:spPr bwMode="auto">
          <a:xfrm>
            <a:off x="-1" y="6574428"/>
            <a:ext cx="12192000" cy="28357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0800000">
            <a:off x="10624708" y="113218"/>
            <a:ext cx="1478140" cy="740353"/>
          </a:xfrm>
          <a:prstGeom prst="rect">
            <a:avLst/>
          </a:prstGeom>
        </p:spPr>
      </p:pic>
      <p:sp>
        <p:nvSpPr>
          <p:cNvPr id="13" name="Rectangle 12"/>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3989023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019864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69831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6810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77552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13121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4612B-C5AD-605B-F653-E4313B6B742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3DAF8D2-318B-8774-7B84-B5EF6CD9A8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EC0A930-8B29-FDD6-8BD7-944883E8949E}"/>
              </a:ext>
            </a:extLst>
          </p:cNvPr>
          <p:cNvSpPr>
            <a:spLocks noGrp="1"/>
          </p:cNvSpPr>
          <p:nvPr>
            <p:ph type="dt" sz="half" idx="10"/>
          </p:nvPr>
        </p:nvSpPr>
        <p:spPr/>
        <p:txBody>
          <a:bodyPr/>
          <a:lstStyle/>
          <a:p>
            <a:fld id="{B1080C9E-0928-40FD-A059-185CA2C74BE4}" type="datetimeFigureOut">
              <a:rPr lang="en-IN" smtClean="0"/>
              <a:t>08-08-2025</a:t>
            </a:fld>
            <a:endParaRPr lang="en-IN"/>
          </a:p>
        </p:txBody>
      </p:sp>
      <p:sp>
        <p:nvSpPr>
          <p:cNvPr id="5" name="Footer Placeholder 4">
            <a:extLst>
              <a:ext uri="{FF2B5EF4-FFF2-40B4-BE49-F238E27FC236}">
                <a16:creationId xmlns:a16="http://schemas.microsoft.com/office/drawing/2014/main" id="{09F2DEFA-F355-DD9D-88E2-97E2A57D34A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FE89A61-1F36-A0CD-CCD8-8C85A89D4634}"/>
              </a:ext>
            </a:extLst>
          </p:cNvPr>
          <p:cNvSpPr>
            <a:spLocks noGrp="1"/>
          </p:cNvSpPr>
          <p:nvPr>
            <p:ph type="sldNum" sz="quarter" idx="12"/>
          </p:nvPr>
        </p:nvSpPr>
        <p:spPr/>
        <p:txBody>
          <a:bodyPr/>
          <a:lstStyle/>
          <a:p>
            <a:fld id="{CF4DDAC7-C838-40AE-8DF4-C63169665E22}" type="slidenum">
              <a:rPr lang="en-IN" smtClean="0"/>
              <a:t>‹#›</a:t>
            </a:fld>
            <a:endParaRPr lang="en-IN"/>
          </a:p>
        </p:txBody>
      </p:sp>
    </p:spTree>
    <p:extLst>
      <p:ext uri="{BB962C8B-B14F-4D97-AF65-F5344CB8AC3E}">
        <p14:creationId xmlns:p14="http://schemas.microsoft.com/office/powerpoint/2010/main" val="11393451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50802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7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34468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8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11609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9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12462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0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74375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2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86189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3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71861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4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35963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5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79277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6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50169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E9CD8-0428-351C-354C-6863D63721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627F472-FB00-31BE-85DB-18F7A06E90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6D07AD-35AC-1A08-AFF0-09A54CB8998E}"/>
              </a:ext>
            </a:extLst>
          </p:cNvPr>
          <p:cNvSpPr>
            <a:spLocks noGrp="1"/>
          </p:cNvSpPr>
          <p:nvPr>
            <p:ph type="dt" sz="half" idx="10"/>
          </p:nvPr>
        </p:nvSpPr>
        <p:spPr/>
        <p:txBody>
          <a:bodyPr/>
          <a:lstStyle/>
          <a:p>
            <a:fld id="{B1080C9E-0928-40FD-A059-185CA2C74BE4}" type="datetimeFigureOut">
              <a:rPr lang="en-IN" smtClean="0"/>
              <a:t>08-08-2025</a:t>
            </a:fld>
            <a:endParaRPr lang="en-IN"/>
          </a:p>
        </p:txBody>
      </p:sp>
      <p:sp>
        <p:nvSpPr>
          <p:cNvPr id="5" name="Footer Placeholder 4">
            <a:extLst>
              <a:ext uri="{FF2B5EF4-FFF2-40B4-BE49-F238E27FC236}">
                <a16:creationId xmlns:a16="http://schemas.microsoft.com/office/drawing/2014/main" id="{48206A3E-D3DC-345F-A3C6-774A0F0E26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10E6568-5828-7427-9F27-8F63C7E78B40}"/>
              </a:ext>
            </a:extLst>
          </p:cNvPr>
          <p:cNvSpPr>
            <a:spLocks noGrp="1"/>
          </p:cNvSpPr>
          <p:nvPr>
            <p:ph type="sldNum" sz="quarter" idx="12"/>
          </p:nvPr>
        </p:nvSpPr>
        <p:spPr/>
        <p:txBody>
          <a:bodyPr/>
          <a:lstStyle/>
          <a:p>
            <a:fld id="{CF4DDAC7-C838-40AE-8DF4-C63169665E22}" type="slidenum">
              <a:rPr lang="en-IN" smtClean="0"/>
              <a:t>‹#›</a:t>
            </a:fld>
            <a:endParaRPr lang="en-IN"/>
          </a:p>
        </p:txBody>
      </p:sp>
    </p:spTree>
    <p:extLst>
      <p:ext uri="{BB962C8B-B14F-4D97-AF65-F5344CB8AC3E}">
        <p14:creationId xmlns:p14="http://schemas.microsoft.com/office/powerpoint/2010/main" val="2606669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7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24663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8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18839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9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10942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0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96230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10643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1943393"/>
          </a:xfrm>
        </p:spPr>
        <p:txBody>
          <a:bodyPr wrap="square">
            <a:spAutoFit/>
          </a:bodyPr>
          <a:lstStyle>
            <a:lvl1pPr marL="281661" indent="-281661">
              <a:spcBef>
                <a:spcPts val="1200"/>
              </a:spcBef>
              <a:buClr>
                <a:srgbClr val="EF4539"/>
              </a:buClr>
              <a:buFont typeface="Arial" pitchFamily="34" charset="0"/>
              <a:buChar char="•"/>
              <a:defRPr sz="3200">
                <a:solidFill>
                  <a:srgbClr val="FF0000"/>
                </a:solidFill>
              </a:defRPr>
            </a:lvl1pPr>
            <a:lvl2pPr marL="520671" indent="-228588">
              <a:defRPr sz="2400"/>
            </a:lvl2pPr>
            <a:lvl3pPr marL="685763" indent="-165092">
              <a:tabLst/>
              <a:defRPr sz="2000"/>
            </a:lvl3pPr>
            <a:lvl4pPr marL="863552" indent="-177790">
              <a:defRPr/>
            </a:lvl4pPr>
            <a:lvl5pPr marL="1028644" indent="-165092">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7"/>
            <a:ext cx="5378548" cy="1943393"/>
          </a:xfrm>
        </p:spPr>
        <p:txBody>
          <a:bodyPr wrap="square">
            <a:spAutoFit/>
          </a:bodyPr>
          <a:lstStyle>
            <a:lvl1pPr marL="281661" indent="-281661">
              <a:spcBef>
                <a:spcPts val="1200"/>
              </a:spcBef>
              <a:buClr>
                <a:srgbClr val="EF4539"/>
              </a:buClr>
              <a:buFont typeface="Arial" pitchFamily="34" charset="0"/>
              <a:buChar char="•"/>
              <a:defRPr sz="3200">
                <a:solidFill>
                  <a:srgbClr val="FF0000"/>
                </a:solidFill>
              </a:defRPr>
            </a:lvl1pPr>
            <a:lvl2pPr marL="520671" indent="-228588">
              <a:defRPr sz="2400"/>
            </a:lvl2pPr>
            <a:lvl3pPr marL="685763" indent="-165092">
              <a:tabLst/>
              <a:defRPr sz="2000"/>
            </a:lvl3pPr>
            <a:lvl4pPr marL="863552" indent="-177790">
              <a:defRPr/>
            </a:lvl4pPr>
            <a:lvl5pPr marL="1028644" indent="-165092">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68001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6A557-0054-D0E2-0100-86B344D941C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D723C92-2899-2373-D8EA-01DE3FC022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20508EA-1185-C3A9-826C-3FAF58E358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5B74E41-75A4-5D2D-2CE8-0A322BBD35DD}"/>
              </a:ext>
            </a:extLst>
          </p:cNvPr>
          <p:cNvSpPr>
            <a:spLocks noGrp="1"/>
          </p:cNvSpPr>
          <p:nvPr>
            <p:ph type="dt" sz="half" idx="10"/>
          </p:nvPr>
        </p:nvSpPr>
        <p:spPr/>
        <p:txBody>
          <a:bodyPr/>
          <a:lstStyle/>
          <a:p>
            <a:fld id="{B1080C9E-0928-40FD-A059-185CA2C74BE4}" type="datetimeFigureOut">
              <a:rPr lang="en-IN" smtClean="0"/>
              <a:t>08-08-2025</a:t>
            </a:fld>
            <a:endParaRPr lang="en-IN"/>
          </a:p>
        </p:txBody>
      </p:sp>
      <p:sp>
        <p:nvSpPr>
          <p:cNvPr id="6" name="Footer Placeholder 5">
            <a:extLst>
              <a:ext uri="{FF2B5EF4-FFF2-40B4-BE49-F238E27FC236}">
                <a16:creationId xmlns:a16="http://schemas.microsoft.com/office/drawing/2014/main" id="{B00BCB46-8C35-6A6B-48F1-0EBF2080B9D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B61C22F-CA13-8692-96D3-FDE791378877}"/>
              </a:ext>
            </a:extLst>
          </p:cNvPr>
          <p:cNvSpPr>
            <a:spLocks noGrp="1"/>
          </p:cNvSpPr>
          <p:nvPr>
            <p:ph type="sldNum" sz="quarter" idx="12"/>
          </p:nvPr>
        </p:nvSpPr>
        <p:spPr/>
        <p:txBody>
          <a:bodyPr/>
          <a:lstStyle/>
          <a:p>
            <a:fld id="{CF4DDAC7-C838-40AE-8DF4-C63169665E22}" type="slidenum">
              <a:rPr lang="en-IN" smtClean="0"/>
              <a:t>‹#›</a:t>
            </a:fld>
            <a:endParaRPr lang="en-IN"/>
          </a:p>
        </p:txBody>
      </p:sp>
    </p:spTree>
    <p:extLst>
      <p:ext uri="{BB962C8B-B14F-4D97-AF65-F5344CB8AC3E}">
        <p14:creationId xmlns:p14="http://schemas.microsoft.com/office/powerpoint/2010/main" val="772349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14E7F-FE49-02E2-4B79-CA084C72FB1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C6BB533-E770-FF78-3319-7472C0BC73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E955ADE-3FC4-024E-B846-277ECFE9F6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35FC7A7-A3F1-6263-5A0D-7D2D97D9C8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094EAF-1220-6C2A-723B-9AA730B013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EC245FA-44EE-7B2B-2595-E3DF7EC05591}"/>
              </a:ext>
            </a:extLst>
          </p:cNvPr>
          <p:cNvSpPr>
            <a:spLocks noGrp="1"/>
          </p:cNvSpPr>
          <p:nvPr>
            <p:ph type="dt" sz="half" idx="10"/>
          </p:nvPr>
        </p:nvSpPr>
        <p:spPr/>
        <p:txBody>
          <a:bodyPr/>
          <a:lstStyle/>
          <a:p>
            <a:fld id="{B1080C9E-0928-40FD-A059-185CA2C74BE4}" type="datetimeFigureOut">
              <a:rPr lang="en-IN" smtClean="0"/>
              <a:t>08-08-2025</a:t>
            </a:fld>
            <a:endParaRPr lang="en-IN"/>
          </a:p>
        </p:txBody>
      </p:sp>
      <p:sp>
        <p:nvSpPr>
          <p:cNvPr id="8" name="Footer Placeholder 7">
            <a:extLst>
              <a:ext uri="{FF2B5EF4-FFF2-40B4-BE49-F238E27FC236}">
                <a16:creationId xmlns:a16="http://schemas.microsoft.com/office/drawing/2014/main" id="{736D1C09-27B6-0CF5-75E9-B71302AEE5A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520E6DF-D951-C284-946F-1157C6898C54}"/>
              </a:ext>
            </a:extLst>
          </p:cNvPr>
          <p:cNvSpPr>
            <a:spLocks noGrp="1"/>
          </p:cNvSpPr>
          <p:nvPr>
            <p:ph type="sldNum" sz="quarter" idx="12"/>
          </p:nvPr>
        </p:nvSpPr>
        <p:spPr/>
        <p:txBody>
          <a:bodyPr/>
          <a:lstStyle/>
          <a:p>
            <a:fld id="{CF4DDAC7-C838-40AE-8DF4-C63169665E22}" type="slidenum">
              <a:rPr lang="en-IN" smtClean="0"/>
              <a:t>‹#›</a:t>
            </a:fld>
            <a:endParaRPr lang="en-IN"/>
          </a:p>
        </p:txBody>
      </p:sp>
    </p:spTree>
    <p:extLst>
      <p:ext uri="{BB962C8B-B14F-4D97-AF65-F5344CB8AC3E}">
        <p14:creationId xmlns:p14="http://schemas.microsoft.com/office/powerpoint/2010/main" val="4088804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362EE-327C-25A5-9E9A-AF48AD2C29B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67F4205-047B-8C70-1954-528F95451F02}"/>
              </a:ext>
            </a:extLst>
          </p:cNvPr>
          <p:cNvSpPr>
            <a:spLocks noGrp="1"/>
          </p:cNvSpPr>
          <p:nvPr>
            <p:ph type="dt" sz="half" idx="10"/>
          </p:nvPr>
        </p:nvSpPr>
        <p:spPr/>
        <p:txBody>
          <a:bodyPr/>
          <a:lstStyle/>
          <a:p>
            <a:fld id="{B1080C9E-0928-40FD-A059-185CA2C74BE4}" type="datetimeFigureOut">
              <a:rPr lang="en-IN" smtClean="0"/>
              <a:t>08-08-2025</a:t>
            </a:fld>
            <a:endParaRPr lang="en-IN"/>
          </a:p>
        </p:txBody>
      </p:sp>
      <p:sp>
        <p:nvSpPr>
          <p:cNvPr id="4" name="Footer Placeholder 3">
            <a:extLst>
              <a:ext uri="{FF2B5EF4-FFF2-40B4-BE49-F238E27FC236}">
                <a16:creationId xmlns:a16="http://schemas.microsoft.com/office/drawing/2014/main" id="{996E5AA1-5146-EC20-9342-494BEB0E92C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6A6FA64-CD70-6D31-9C5A-32B3DDE2C737}"/>
              </a:ext>
            </a:extLst>
          </p:cNvPr>
          <p:cNvSpPr>
            <a:spLocks noGrp="1"/>
          </p:cNvSpPr>
          <p:nvPr>
            <p:ph type="sldNum" sz="quarter" idx="12"/>
          </p:nvPr>
        </p:nvSpPr>
        <p:spPr/>
        <p:txBody>
          <a:bodyPr/>
          <a:lstStyle/>
          <a:p>
            <a:fld id="{CF4DDAC7-C838-40AE-8DF4-C63169665E22}" type="slidenum">
              <a:rPr lang="en-IN" smtClean="0"/>
              <a:t>‹#›</a:t>
            </a:fld>
            <a:endParaRPr lang="en-IN"/>
          </a:p>
        </p:txBody>
      </p:sp>
    </p:spTree>
    <p:extLst>
      <p:ext uri="{BB962C8B-B14F-4D97-AF65-F5344CB8AC3E}">
        <p14:creationId xmlns:p14="http://schemas.microsoft.com/office/powerpoint/2010/main" val="3660883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A12F92-5B6C-F76E-BEE9-D22F0BD5BBF3}"/>
              </a:ext>
            </a:extLst>
          </p:cNvPr>
          <p:cNvSpPr>
            <a:spLocks noGrp="1"/>
          </p:cNvSpPr>
          <p:nvPr>
            <p:ph type="dt" sz="half" idx="10"/>
          </p:nvPr>
        </p:nvSpPr>
        <p:spPr/>
        <p:txBody>
          <a:bodyPr/>
          <a:lstStyle/>
          <a:p>
            <a:fld id="{B1080C9E-0928-40FD-A059-185CA2C74BE4}" type="datetimeFigureOut">
              <a:rPr lang="en-IN" smtClean="0"/>
              <a:t>08-08-2025</a:t>
            </a:fld>
            <a:endParaRPr lang="en-IN"/>
          </a:p>
        </p:txBody>
      </p:sp>
      <p:sp>
        <p:nvSpPr>
          <p:cNvPr id="3" name="Footer Placeholder 2">
            <a:extLst>
              <a:ext uri="{FF2B5EF4-FFF2-40B4-BE49-F238E27FC236}">
                <a16:creationId xmlns:a16="http://schemas.microsoft.com/office/drawing/2014/main" id="{C186CE82-928C-B458-6E8D-106A0767BF7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7511C05-5757-8AC8-D663-2B5C9D4F44C0}"/>
              </a:ext>
            </a:extLst>
          </p:cNvPr>
          <p:cNvSpPr>
            <a:spLocks noGrp="1"/>
          </p:cNvSpPr>
          <p:nvPr>
            <p:ph type="sldNum" sz="quarter" idx="12"/>
          </p:nvPr>
        </p:nvSpPr>
        <p:spPr/>
        <p:txBody>
          <a:bodyPr/>
          <a:lstStyle/>
          <a:p>
            <a:fld id="{CF4DDAC7-C838-40AE-8DF4-C63169665E22}" type="slidenum">
              <a:rPr lang="en-IN" smtClean="0"/>
              <a:t>‹#›</a:t>
            </a:fld>
            <a:endParaRPr lang="en-IN"/>
          </a:p>
        </p:txBody>
      </p:sp>
    </p:spTree>
    <p:extLst>
      <p:ext uri="{BB962C8B-B14F-4D97-AF65-F5344CB8AC3E}">
        <p14:creationId xmlns:p14="http://schemas.microsoft.com/office/powerpoint/2010/main" val="3175726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D05A9-7EAD-CF13-A950-487A1D8C0A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64E9336-7E41-87DA-29A9-D496E54A0B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C5B0CE4-35E0-7796-AC3D-8A8B7787EA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826C2C-7261-74F0-5E47-419202B48960}"/>
              </a:ext>
            </a:extLst>
          </p:cNvPr>
          <p:cNvSpPr>
            <a:spLocks noGrp="1"/>
          </p:cNvSpPr>
          <p:nvPr>
            <p:ph type="dt" sz="half" idx="10"/>
          </p:nvPr>
        </p:nvSpPr>
        <p:spPr/>
        <p:txBody>
          <a:bodyPr/>
          <a:lstStyle/>
          <a:p>
            <a:fld id="{B1080C9E-0928-40FD-A059-185CA2C74BE4}" type="datetimeFigureOut">
              <a:rPr lang="en-IN" smtClean="0"/>
              <a:t>08-08-2025</a:t>
            </a:fld>
            <a:endParaRPr lang="en-IN"/>
          </a:p>
        </p:txBody>
      </p:sp>
      <p:sp>
        <p:nvSpPr>
          <p:cNvPr id="6" name="Footer Placeholder 5">
            <a:extLst>
              <a:ext uri="{FF2B5EF4-FFF2-40B4-BE49-F238E27FC236}">
                <a16:creationId xmlns:a16="http://schemas.microsoft.com/office/drawing/2014/main" id="{971B73DC-1D5D-09EE-A776-9439868C6A4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4299673-88A4-06CF-0670-F73AF8B3BC88}"/>
              </a:ext>
            </a:extLst>
          </p:cNvPr>
          <p:cNvSpPr>
            <a:spLocks noGrp="1"/>
          </p:cNvSpPr>
          <p:nvPr>
            <p:ph type="sldNum" sz="quarter" idx="12"/>
          </p:nvPr>
        </p:nvSpPr>
        <p:spPr/>
        <p:txBody>
          <a:bodyPr/>
          <a:lstStyle/>
          <a:p>
            <a:fld id="{CF4DDAC7-C838-40AE-8DF4-C63169665E22}" type="slidenum">
              <a:rPr lang="en-IN" smtClean="0"/>
              <a:t>‹#›</a:t>
            </a:fld>
            <a:endParaRPr lang="en-IN"/>
          </a:p>
        </p:txBody>
      </p:sp>
    </p:spTree>
    <p:extLst>
      <p:ext uri="{BB962C8B-B14F-4D97-AF65-F5344CB8AC3E}">
        <p14:creationId xmlns:p14="http://schemas.microsoft.com/office/powerpoint/2010/main" val="104116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3429B-17CD-AB03-3614-6ECE5FE0E3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BEFAF69-7CBB-0E22-FEE3-325B7283B8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9D67310-DB0B-5EE2-D97B-5AC3A1ED8D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C333F8-12BE-99AB-A619-6E83336F9FE1}"/>
              </a:ext>
            </a:extLst>
          </p:cNvPr>
          <p:cNvSpPr>
            <a:spLocks noGrp="1"/>
          </p:cNvSpPr>
          <p:nvPr>
            <p:ph type="dt" sz="half" idx="10"/>
          </p:nvPr>
        </p:nvSpPr>
        <p:spPr/>
        <p:txBody>
          <a:bodyPr/>
          <a:lstStyle/>
          <a:p>
            <a:fld id="{B1080C9E-0928-40FD-A059-185CA2C74BE4}" type="datetimeFigureOut">
              <a:rPr lang="en-IN" smtClean="0"/>
              <a:t>08-08-2025</a:t>
            </a:fld>
            <a:endParaRPr lang="en-IN"/>
          </a:p>
        </p:txBody>
      </p:sp>
      <p:sp>
        <p:nvSpPr>
          <p:cNvPr id="6" name="Footer Placeholder 5">
            <a:extLst>
              <a:ext uri="{FF2B5EF4-FFF2-40B4-BE49-F238E27FC236}">
                <a16:creationId xmlns:a16="http://schemas.microsoft.com/office/drawing/2014/main" id="{DE82FA3E-A320-2E6F-E5F7-D79650E6B2E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A439A10-2E2A-DE37-6F6F-BF64E0262A5E}"/>
              </a:ext>
            </a:extLst>
          </p:cNvPr>
          <p:cNvSpPr>
            <a:spLocks noGrp="1"/>
          </p:cNvSpPr>
          <p:nvPr>
            <p:ph type="sldNum" sz="quarter" idx="12"/>
          </p:nvPr>
        </p:nvSpPr>
        <p:spPr/>
        <p:txBody>
          <a:bodyPr/>
          <a:lstStyle/>
          <a:p>
            <a:fld id="{CF4DDAC7-C838-40AE-8DF4-C63169665E22}" type="slidenum">
              <a:rPr lang="en-IN" smtClean="0"/>
              <a:t>‹#›</a:t>
            </a:fld>
            <a:endParaRPr lang="en-IN"/>
          </a:p>
        </p:txBody>
      </p:sp>
    </p:spTree>
    <p:extLst>
      <p:ext uri="{BB962C8B-B14F-4D97-AF65-F5344CB8AC3E}">
        <p14:creationId xmlns:p14="http://schemas.microsoft.com/office/powerpoint/2010/main" val="16259518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E38DF8-B4FE-D659-FA78-0602798447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FB3D333-4DD6-2404-F923-45F776B774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7F2BAA-0B70-64CE-4EAA-D4A37FCFC6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080C9E-0928-40FD-A059-185CA2C74BE4}" type="datetimeFigureOut">
              <a:rPr lang="en-IN" smtClean="0"/>
              <a:t>08-08-2025</a:t>
            </a:fld>
            <a:endParaRPr lang="en-IN"/>
          </a:p>
        </p:txBody>
      </p:sp>
      <p:sp>
        <p:nvSpPr>
          <p:cNvPr id="5" name="Footer Placeholder 4">
            <a:extLst>
              <a:ext uri="{FF2B5EF4-FFF2-40B4-BE49-F238E27FC236}">
                <a16:creationId xmlns:a16="http://schemas.microsoft.com/office/drawing/2014/main" id="{D27035DC-D3A3-AF6F-06B4-1B757488BF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92E49AB-68FD-E2C6-38F0-6A1F75327B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4DDAC7-C838-40AE-8DF4-C63169665E22}" type="slidenum">
              <a:rPr lang="en-IN" smtClean="0"/>
              <a:t>‹#›</a:t>
            </a:fld>
            <a:endParaRPr lang="en-IN"/>
          </a:p>
        </p:txBody>
      </p:sp>
    </p:spTree>
    <p:extLst>
      <p:ext uri="{BB962C8B-B14F-4D97-AF65-F5344CB8AC3E}">
        <p14:creationId xmlns:p14="http://schemas.microsoft.com/office/powerpoint/2010/main" val="40236098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hyperlink" Target="https://www.google.co.in/url?sa=i&amp;rct=j&amp;q=&amp;esrc=s&amp;source=images&amp;cd=&amp;cad=rja&amp;uact=8&amp;ved=0ahUKEwiWqu3tzcLYAhXCjJQKHa5dC7EQjRwIBw&amp;url=https://www.shutterstock.com/video/clip-17025889-stock-footage-scrolling-through-several-javascript-functions-in-a-white-background-code-editor-shot-under-a.html&amp;psig=AOvVaw0ZjPVRUKE0AD80cTrrS5P1&amp;ust=1515303023607068"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hyperlink" Target="https://www.google.co.in/url?sa=i&amp;rct=j&amp;q=&amp;esrc=s&amp;source=images&amp;cd=&amp;cad=rja&amp;uact=8&amp;ved=0ahUKEwiWqu3tzcLYAhXCjJQKHa5dC7EQjRwIBw&amp;url=https://www.shutterstock.com/video/clip-17025889-stock-footage-scrolling-through-several-javascript-functions-in-a-white-background-code-editor-shot-under-a.html&amp;psig=AOvVaw0ZjPVRUKE0AD80cTrrS5P1&amp;ust=1515303023607068"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microsoft.com/office/2007/relationships/hdphoto" Target="../media/hdphoto3.wdp"/></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hyperlink" Target="http://html5test.com/" TargetMode="Externa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hyperlink" Target="mailto:Gane@123.com" TargetMode="External"/><Relationship Id="rId2" Type="http://schemas.openxmlformats.org/officeDocument/2006/relationships/hyperlink" Target="http://localhost:59975/ModelBinderEg/index/123" TargetMode="Externa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microsoft.com/office/2007/relationships/hdphoto" Target="../media/hdphoto1.wdp"/></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5.png"/></Relationships>
</file>

<file path=ppt/slides/_rels/slide222.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microsoft.com/office/2007/relationships/hdphoto" Target="../media/hdphoto4.wdp"/></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weblogs.asp.net/blogs/scottgu/image_3276E6B4.png" TargetMode="Externa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hyperlink" Target="http://weblogs.asp.net/blogs/scottgu/image_1B981538.png" TargetMode="External"/></Relationships>
</file>

<file path=ppt/slides/_rels/slide2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weblogs.asp.net/blogs/scottgu/image_50448341.png" TargetMode="Externa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hyperlink" Target="http://weblogs.asp.net/blogs/scottgu/image_2EE4DDA5.png" TargetMode="External"/></Relationships>
</file>

<file path=ppt/slides/_rels/slide2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hyperlink" Target="http://weblogs.asp.net/blogs/scottgu/image_2EB52DE5.png" TargetMode="External"/></Relationships>
</file>

<file path=ppt/slides/_rels/slide2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weblogs.asp.net/blogs/scottgu/image_22B33DB1.png" TargetMode="Externa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29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7.xml"/><Relationship Id="rId1" Type="http://schemas.openxmlformats.org/officeDocument/2006/relationships/slideLayout" Target="../slideLayouts/slideLayout12.xml"/><Relationship Id="rId6" Type="http://schemas.openxmlformats.org/officeDocument/2006/relationships/image" Target="../media/image87.png"/><Relationship Id="rId5" Type="http://schemas.openxmlformats.org/officeDocument/2006/relationships/image" Target="../media/image86.png"/><Relationship Id="rId4" Type="http://schemas.microsoft.com/office/2007/relationships/hdphoto" Target="../media/hdphoto6.wdp"/></Relationships>
</file>

<file path=ppt/slides/_rels/slide30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31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4.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31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4.xml"/></Relationships>
</file>

<file path=ppt/slides/_rels/slide31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1.xml"/><Relationship Id="rId1" Type="http://schemas.openxmlformats.org/officeDocument/2006/relationships/slideLayout" Target="../slideLayouts/slideLayout15.xml"/><Relationship Id="rId4" Type="http://schemas.openxmlformats.org/officeDocument/2006/relationships/image" Target="../media/image93.svg"/></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95.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94.png"/><Relationship Id="rId5" Type="http://schemas.openxmlformats.org/officeDocument/2006/relationships/slideLayout" Target="../slideLayouts/slideLayout2.xml"/><Relationship Id="rId4" Type="http://schemas.openxmlformats.org/officeDocument/2006/relationships/tags" Target="../tags/tag4.xml"/></Relationships>
</file>

<file path=ppt/slides/_rels/slide31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6.xml"/></Relationships>
</file>

<file path=ppt/slides/_rels/slide33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7.xml"/></Relationships>
</file>

<file path=ppt/slides/_rels/slide33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3.xml"/><Relationship Id="rId1" Type="http://schemas.openxmlformats.org/officeDocument/2006/relationships/slideLayout" Target="../slideLayouts/slideLayout18.xml"/><Relationship Id="rId6" Type="http://schemas.microsoft.com/office/2007/relationships/hdphoto" Target="../media/hdphoto10.wdp"/><Relationship Id="rId5" Type="http://schemas.openxmlformats.org/officeDocument/2006/relationships/image" Target="../media/image104.png"/><Relationship Id="rId4" Type="http://schemas.microsoft.com/office/2007/relationships/hdphoto" Target="../media/hdphoto9.wdp"/></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4.xml"/><Relationship Id="rId1" Type="http://schemas.openxmlformats.org/officeDocument/2006/relationships/slideLayout" Target="../slideLayouts/slideLayout2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5.xml"/><Relationship Id="rId1" Type="http://schemas.openxmlformats.org/officeDocument/2006/relationships/slideLayout" Target="../slideLayouts/slideLayout25.xml"/></Relationships>
</file>

<file path=ppt/slides/_rels/slide34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6.xml"/><Relationship Id="rId5" Type="http://schemas.microsoft.com/office/2007/relationships/hdphoto" Target="../media/hdphoto11.wdp"/><Relationship Id="rId4" Type="http://schemas.openxmlformats.org/officeDocument/2006/relationships/image" Target="../media/image109.png"/></Relationships>
</file>

<file path=ppt/slides/_rels/slide34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7.xml"/></Relationships>
</file>

<file path=ppt/slides/_rels/slide34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8.xml"/></Relationships>
</file>

<file path=ppt/slides/_rels/slide34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9.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2.xml"/></Relationships>
</file>

<file path=ppt/slides/_rels/slide35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3.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4.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0C8CAB-5F53-1B75-6A19-A4D966CBDD1B}"/>
              </a:ext>
            </a:extLst>
          </p:cNvPr>
          <p:cNvSpPr>
            <a:spLocks noGrp="1"/>
          </p:cNvSpPr>
          <p:nvPr>
            <p:ph type="ctrTitle"/>
          </p:nvPr>
        </p:nvSpPr>
        <p:spPr/>
        <p:txBody>
          <a:bodyPr/>
          <a:lstStyle/>
          <a:p>
            <a:r>
              <a:rPr lang="en-US" dirty="0"/>
              <a:t>IBM 13 Mar 2025</a:t>
            </a:r>
            <a:endParaRPr lang="en-IN" dirty="0"/>
          </a:p>
        </p:txBody>
      </p:sp>
      <p:sp>
        <p:nvSpPr>
          <p:cNvPr id="5" name="Subtitle 4">
            <a:extLst>
              <a:ext uri="{FF2B5EF4-FFF2-40B4-BE49-F238E27FC236}">
                <a16:creationId xmlns:a16="http://schemas.microsoft.com/office/drawing/2014/main" id="{BAF4C6BF-5EC0-0827-9BD4-C4EFF7AD5F08}"/>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1112755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D6CDD-17B0-103D-F6EB-4C5F42FA8E09}"/>
              </a:ext>
            </a:extLst>
          </p:cNvPr>
          <p:cNvSpPr>
            <a:spLocks noGrp="1"/>
          </p:cNvSpPr>
          <p:nvPr>
            <p:ph type="title"/>
          </p:nvPr>
        </p:nvSpPr>
        <p:spPr/>
        <p:txBody>
          <a:bodyPr/>
          <a:lstStyle/>
          <a:p>
            <a:endParaRPr lang="en-IN"/>
          </a:p>
        </p:txBody>
      </p:sp>
      <p:sp>
        <p:nvSpPr>
          <p:cNvPr id="4" name="Rectangle 3">
            <a:extLst>
              <a:ext uri="{FF2B5EF4-FFF2-40B4-BE49-F238E27FC236}">
                <a16:creationId xmlns:a16="http://schemas.microsoft.com/office/drawing/2014/main" id="{B58BD9CD-9CC9-C3A1-5395-66195261A1C4}"/>
              </a:ext>
            </a:extLst>
          </p:cNvPr>
          <p:cNvSpPr/>
          <p:nvPr/>
        </p:nvSpPr>
        <p:spPr>
          <a:xfrm>
            <a:off x="2089805" y="2157273"/>
            <a:ext cx="4209498" cy="37108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dirty="0"/>
              <a:t>n Tier</a:t>
            </a:r>
            <a:endParaRPr lang="en-IN" dirty="0"/>
          </a:p>
        </p:txBody>
      </p:sp>
      <p:sp>
        <p:nvSpPr>
          <p:cNvPr id="5" name="Rectangle 4">
            <a:extLst>
              <a:ext uri="{FF2B5EF4-FFF2-40B4-BE49-F238E27FC236}">
                <a16:creationId xmlns:a16="http://schemas.microsoft.com/office/drawing/2014/main" id="{8C776AE0-1EC9-9D77-951F-D6092D61F0C2}"/>
              </a:ext>
            </a:extLst>
          </p:cNvPr>
          <p:cNvSpPr/>
          <p:nvPr/>
        </p:nvSpPr>
        <p:spPr>
          <a:xfrm>
            <a:off x="2329501" y="2902998"/>
            <a:ext cx="1944209" cy="594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 (APP.EXE)</a:t>
            </a:r>
            <a:endParaRPr lang="en-IN" dirty="0"/>
          </a:p>
        </p:txBody>
      </p:sp>
      <p:sp>
        <p:nvSpPr>
          <p:cNvPr id="6" name="Rectangle 5">
            <a:extLst>
              <a:ext uri="{FF2B5EF4-FFF2-40B4-BE49-F238E27FC236}">
                <a16:creationId xmlns:a16="http://schemas.microsoft.com/office/drawing/2014/main" id="{969CD92B-FE7D-DBAF-B154-328D654275D1}"/>
              </a:ext>
            </a:extLst>
          </p:cNvPr>
          <p:cNvSpPr/>
          <p:nvPr/>
        </p:nvSpPr>
        <p:spPr>
          <a:xfrm>
            <a:off x="2369452" y="3912828"/>
            <a:ext cx="3272903" cy="688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 (N) </a:t>
            </a:r>
            <a:endParaRPr lang="en-IN" dirty="0"/>
          </a:p>
        </p:txBody>
      </p:sp>
      <p:sp>
        <p:nvSpPr>
          <p:cNvPr id="7" name="Rectangle 6">
            <a:extLst>
              <a:ext uri="{FF2B5EF4-FFF2-40B4-BE49-F238E27FC236}">
                <a16:creationId xmlns:a16="http://schemas.microsoft.com/office/drawing/2014/main" id="{84EDE74F-5935-2900-AFCC-9B8A0DCB16B2}"/>
              </a:ext>
            </a:extLst>
          </p:cNvPr>
          <p:cNvSpPr/>
          <p:nvPr/>
        </p:nvSpPr>
        <p:spPr>
          <a:xfrm>
            <a:off x="2369452" y="5042516"/>
            <a:ext cx="1944209" cy="594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DL(DBMS)</a:t>
            </a:r>
            <a:endParaRPr lang="en-IN" dirty="0"/>
          </a:p>
        </p:txBody>
      </p:sp>
      <p:cxnSp>
        <p:nvCxnSpPr>
          <p:cNvPr id="8" name="Straight Arrow Connector 7">
            <a:extLst>
              <a:ext uri="{FF2B5EF4-FFF2-40B4-BE49-F238E27FC236}">
                <a16:creationId xmlns:a16="http://schemas.microsoft.com/office/drawing/2014/main" id="{59ECD8FD-C0CE-6824-FB6E-4FEAA6D6E271}"/>
              </a:ext>
            </a:extLst>
          </p:cNvPr>
          <p:cNvCxnSpPr>
            <a:cxnSpLocks/>
          </p:cNvCxnSpPr>
          <p:nvPr/>
        </p:nvCxnSpPr>
        <p:spPr>
          <a:xfrm>
            <a:off x="2909510" y="3548849"/>
            <a:ext cx="0" cy="297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1D84E43-E36F-AA28-A9E4-7B5FAE67DAE7}"/>
              </a:ext>
            </a:extLst>
          </p:cNvPr>
          <p:cNvCxnSpPr>
            <a:cxnSpLocks/>
          </p:cNvCxnSpPr>
          <p:nvPr/>
        </p:nvCxnSpPr>
        <p:spPr>
          <a:xfrm>
            <a:off x="2918388" y="4600850"/>
            <a:ext cx="0" cy="297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3151115-3AF7-9FF7-D3B1-5540FC2B6256}"/>
              </a:ext>
            </a:extLst>
          </p:cNvPr>
          <p:cNvCxnSpPr>
            <a:cxnSpLocks/>
          </p:cNvCxnSpPr>
          <p:nvPr/>
        </p:nvCxnSpPr>
        <p:spPr>
          <a:xfrm>
            <a:off x="1428635" y="2703110"/>
            <a:ext cx="6443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D694397-EAAE-E4B5-F17D-8B54A7E563B9}"/>
              </a:ext>
            </a:extLst>
          </p:cNvPr>
          <p:cNvSpPr txBox="1"/>
          <p:nvPr/>
        </p:nvSpPr>
        <p:spPr>
          <a:xfrm>
            <a:off x="172443" y="3275406"/>
            <a:ext cx="1719236" cy="923330"/>
          </a:xfrm>
          <a:prstGeom prst="rect">
            <a:avLst/>
          </a:prstGeom>
          <a:noFill/>
        </p:spPr>
        <p:txBody>
          <a:bodyPr wrap="square" rtlCol="0">
            <a:spAutoFit/>
          </a:bodyPr>
          <a:lstStyle/>
          <a:p>
            <a:r>
              <a:rPr lang="en-US" dirty="0"/>
              <a:t>Distributed Computing (RPC)</a:t>
            </a:r>
            <a:endParaRPr lang="en-IN" dirty="0"/>
          </a:p>
        </p:txBody>
      </p:sp>
      <p:sp>
        <p:nvSpPr>
          <p:cNvPr id="40" name="Rectangle 39">
            <a:extLst>
              <a:ext uri="{FF2B5EF4-FFF2-40B4-BE49-F238E27FC236}">
                <a16:creationId xmlns:a16="http://schemas.microsoft.com/office/drawing/2014/main" id="{7464D5EE-8AB1-9B44-E94D-00F957AEAC25}"/>
              </a:ext>
            </a:extLst>
          </p:cNvPr>
          <p:cNvSpPr/>
          <p:nvPr/>
        </p:nvSpPr>
        <p:spPr>
          <a:xfrm>
            <a:off x="9384631" y="2279336"/>
            <a:ext cx="2677021" cy="37108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dirty="0"/>
              <a:t>Microservice Architecture</a:t>
            </a:r>
            <a:endParaRPr lang="en-IN" dirty="0"/>
          </a:p>
        </p:txBody>
      </p:sp>
      <p:cxnSp>
        <p:nvCxnSpPr>
          <p:cNvPr id="46" name="Straight Arrow Connector 45">
            <a:extLst>
              <a:ext uri="{FF2B5EF4-FFF2-40B4-BE49-F238E27FC236}">
                <a16:creationId xmlns:a16="http://schemas.microsoft.com/office/drawing/2014/main" id="{B58ACA48-08E7-6172-69EF-BB4E20302DA7}"/>
              </a:ext>
            </a:extLst>
          </p:cNvPr>
          <p:cNvCxnSpPr>
            <a:cxnSpLocks/>
          </p:cNvCxnSpPr>
          <p:nvPr/>
        </p:nvCxnSpPr>
        <p:spPr>
          <a:xfrm>
            <a:off x="6704539" y="2867337"/>
            <a:ext cx="6443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C223D7BB-9848-F209-D687-0167FEE19867}"/>
              </a:ext>
            </a:extLst>
          </p:cNvPr>
          <p:cNvSpPr txBox="1"/>
          <p:nvPr/>
        </p:nvSpPr>
        <p:spPr>
          <a:xfrm>
            <a:off x="6505480" y="3199920"/>
            <a:ext cx="1719236" cy="369332"/>
          </a:xfrm>
          <a:prstGeom prst="rect">
            <a:avLst/>
          </a:prstGeom>
          <a:noFill/>
        </p:spPr>
        <p:txBody>
          <a:bodyPr wrap="square" rtlCol="0">
            <a:spAutoFit/>
          </a:bodyPr>
          <a:lstStyle/>
          <a:p>
            <a:r>
              <a:rPr lang="en-US" dirty="0"/>
              <a:t>SOA</a:t>
            </a:r>
            <a:endParaRPr lang="en-IN" dirty="0"/>
          </a:p>
        </p:txBody>
      </p:sp>
      <p:cxnSp>
        <p:nvCxnSpPr>
          <p:cNvPr id="3" name="Straight Arrow Connector 2">
            <a:extLst>
              <a:ext uri="{FF2B5EF4-FFF2-40B4-BE49-F238E27FC236}">
                <a16:creationId xmlns:a16="http://schemas.microsoft.com/office/drawing/2014/main" id="{CC98F300-D93A-911F-56BE-C5B03E9F9165}"/>
              </a:ext>
            </a:extLst>
          </p:cNvPr>
          <p:cNvCxnSpPr>
            <a:cxnSpLocks/>
          </p:cNvCxnSpPr>
          <p:nvPr/>
        </p:nvCxnSpPr>
        <p:spPr>
          <a:xfrm>
            <a:off x="8629592" y="3496523"/>
            <a:ext cx="6443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6F7E03C-3619-A915-D37A-873E00F2835B}"/>
              </a:ext>
            </a:extLst>
          </p:cNvPr>
          <p:cNvSpPr txBox="1"/>
          <p:nvPr/>
        </p:nvSpPr>
        <p:spPr>
          <a:xfrm>
            <a:off x="8382959" y="3697550"/>
            <a:ext cx="769062" cy="923330"/>
          </a:xfrm>
          <a:prstGeom prst="rect">
            <a:avLst/>
          </a:prstGeom>
          <a:noFill/>
        </p:spPr>
        <p:txBody>
          <a:bodyPr wrap="square" rtlCol="0">
            <a:spAutoFit/>
          </a:bodyPr>
          <a:lstStyle/>
          <a:p>
            <a:r>
              <a:rPr lang="en-US" dirty="0"/>
              <a:t>Cloud Computing</a:t>
            </a:r>
            <a:endParaRPr lang="en-IN" dirty="0"/>
          </a:p>
        </p:txBody>
      </p:sp>
    </p:spTree>
    <p:extLst>
      <p:ext uri="{BB962C8B-B14F-4D97-AF65-F5344CB8AC3E}">
        <p14:creationId xmlns:p14="http://schemas.microsoft.com/office/powerpoint/2010/main" val="11811152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3EDF5-D1B2-4130-166F-76C977EB0191}"/>
              </a:ext>
            </a:extLst>
          </p:cNvPr>
          <p:cNvSpPr>
            <a:spLocks noGrp="1"/>
          </p:cNvSpPr>
          <p:nvPr>
            <p:ph type="title"/>
          </p:nvPr>
        </p:nvSpPr>
        <p:spPr/>
        <p:txBody>
          <a:bodyPr/>
          <a:lstStyle/>
          <a:p>
            <a:r>
              <a:rPr lang="en-US" dirty="0"/>
              <a:t>ADO.NET Entity Framework</a:t>
            </a:r>
            <a:endParaRPr lang="en-IN" dirty="0"/>
          </a:p>
        </p:txBody>
      </p:sp>
      <p:sp>
        <p:nvSpPr>
          <p:cNvPr id="3" name="Content Placeholder 2">
            <a:extLst>
              <a:ext uri="{FF2B5EF4-FFF2-40B4-BE49-F238E27FC236}">
                <a16:creationId xmlns:a16="http://schemas.microsoft.com/office/drawing/2014/main" id="{232B6C6F-5D43-2560-F932-E4EC982E4574}"/>
              </a:ext>
            </a:extLst>
          </p:cNvPr>
          <p:cNvSpPr>
            <a:spLocks noGrp="1"/>
          </p:cNvSpPr>
          <p:nvPr>
            <p:ph idx="1"/>
          </p:nvPr>
        </p:nvSpPr>
        <p:spPr/>
        <p:txBody>
          <a:bodyPr/>
          <a:lstStyle/>
          <a:p>
            <a:r>
              <a:rPr lang="en-US" dirty="0"/>
              <a:t>Entity Framework is Extension to ADO.NET</a:t>
            </a:r>
          </a:p>
          <a:p>
            <a:pPr lvl="1"/>
            <a:r>
              <a:rPr lang="en-US" dirty="0"/>
              <a:t>ORM</a:t>
            </a:r>
          </a:p>
          <a:p>
            <a:pPr lvl="2"/>
            <a:r>
              <a:rPr lang="en-US" dirty="0"/>
              <a:t>Object Model to Relational Model Mapper</a:t>
            </a:r>
          </a:p>
          <a:p>
            <a:pPr lvl="3"/>
            <a:r>
              <a:rPr lang="en-US" dirty="0"/>
              <a:t>Object Relational Mapper</a:t>
            </a:r>
          </a:p>
          <a:p>
            <a:r>
              <a:rPr lang="en-US" dirty="0"/>
              <a:t>Datatable </a:t>
            </a:r>
            <a:r>
              <a:rPr lang="en-US" dirty="0" err="1"/>
              <a:t>GetEmployeeDetails</a:t>
            </a:r>
            <a:r>
              <a:rPr lang="en-US" dirty="0"/>
              <a:t>()</a:t>
            </a:r>
          </a:p>
          <a:p>
            <a:r>
              <a:rPr lang="en-US" dirty="0"/>
              <a:t>List&lt;Employee&gt; </a:t>
            </a:r>
            <a:r>
              <a:rPr lang="en-US" dirty="0" err="1"/>
              <a:t>GetEmployeeDetails</a:t>
            </a:r>
            <a:r>
              <a:rPr lang="en-US" dirty="0"/>
              <a:t>()</a:t>
            </a:r>
          </a:p>
          <a:p>
            <a:r>
              <a:rPr lang="en-US" dirty="0"/>
              <a:t>EF</a:t>
            </a:r>
          </a:p>
          <a:p>
            <a:pPr lvl="1"/>
            <a:r>
              <a:rPr lang="en-US" dirty="0"/>
              <a:t>Entity Layer (Generated)</a:t>
            </a:r>
          </a:p>
          <a:p>
            <a:pPr lvl="1"/>
            <a:r>
              <a:rPr lang="en-US" dirty="0"/>
              <a:t>DAL  - Programming</a:t>
            </a:r>
          </a:p>
          <a:p>
            <a:r>
              <a:rPr lang="en-US" dirty="0"/>
              <a:t>EF is ORM Tools &amp; API</a:t>
            </a:r>
            <a:endParaRPr lang="en-IN" dirty="0"/>
          </a:p>
        </p:txBody>
      </p:sp>
    </p:spTree>
    <p:extLst>
      <p:ext uri="{BB962C8B-B14F-4D97-AF65-F5344CB8AC3E}">
        <p14:creationId xmlns:p14="http://schemas.microsoft.com/office/powerpoint/2010/main" val="16227585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AC6B5-7AE7-572C-FEF7-F7F3A1CE539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BC86409-0D4D-4F7C-02CD-1503B91FE0DF}"/>
              </a:ext>
            </a:extLst>
          </p:cNvPr>
          <p:cNvSpPr>
            <a:spLocks noGrp="1"/>
          </p:cNvSpPr>
          <p:nvPr>
            <p:ph idx="1"/>
          </p:nvPr>
        </p:nvSpPr>
        <p:spPr/>
        <p:txBody>
          <a:bodyPr/>
          <a:lstStyle/>
          <a:p>
            <a:r>
              <a:rPr lang="en-US" dirty="0"/>
              <a:t>Networking</a:t>
            </a:r>
          </a:p>
          <a:p>
            <a:pPr lvl="1"/>
            <a:r>
              <a:rPr lang="en-US" dirty="0"/>
              <a:t>Intranet</a:t>
            </a:r>
          </a:p>
          <a:p>
            <a:pPr lvl="2"/>
            <a:r>
              <a:rPr lang="en-US" dirty="0"/>
              <a:t>ASCII(UTF -8) 0-255=256 (Charset)</a:t>
            </a:r>
          </a:p>
          <a:p>
            <a:pPr lvl="1"/>
            <a:r>
              <a:rPr lang="en-US" dirty="0"/>
              <a:t>Internet</a:t>
            </a:r>
          </a:p>
          <a:p>
            <a:pPr lvl="2"/>
            <a:r>
              <a:rPr lang="en-US" dirty="0"/>
              <a:t>Unicode=&gt; UTF-16=2 Bytes</a:t>
            </a:r>
          </a:p>
          <a:p>
            <a:endParaRPr lang="en-US" dirty="0"/>
          </a:p>
          <a:p>
            <a:r>
              <a:rPr lang="en-US" dirty="0"/>
              <a:t>http://ibm.com/india/index.html</a:t>
            </a:r>
          </a:p>
          <a:p>
            <a:r>
              <a:rPr lang="en-US" dirty="0"/>
              <a:t>HTML=&gt;HTTP</a:t>
            </a:r>
          </a:p>
          <a:p>
            <a:pPr lvl="1"/>
            <a:r>
              <a:rPr lang="en-US" dirty="0"/>
              <a:t>URL</a:t>
            </a:r>
          </a:p>
          <a:p>
            <a:endParaRPr lang="en-IN" dirty="0"/>
          </a:p>
        </p:txBody>
      </p:sp>
    </p:spTree>
    <p:extLst>
      <p:ext uri="{BB962C8B-B14F-4D97-AF65-F5344CB8AC3E}">
        <p14:creationId xmlns:p14="http://schemas.microsoft.com/office/powerpoint/2010/main" val="183398174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E18FE-AFC9-E621-93D7-41DFA66A935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633CDFD-FFEC-D632-2598-9215FFE34698}"/>
              </a:ext>
            </a:extLst>
          </p:cNvPr>
          <p:cNvSpPr>
            <a:spLocks noGrp="1"/>
          </p:cNvSpPr>
          <p:nvPr>
            <p:ph idx="1"/>
          </p:nvPr>
        </p:nvSpPr>
        <p:spPr/>
        <p:txBody>
          <a:bodyPr/>
          <a:lstStyle/>
          <a:p>
            <a:r>
              <a:rPr lang="en-US" dirty="0"/>
              <a:t>Application Centric Data</a:t>
            </a:r>
          </a:p>
          <a:p>
            <a:r>
              <a:rPr lang="en-US" dirty="0"/>
              <a:t>Data Centric Application</a:t>
            </a:r>
          </a:p>
          <a:p>
            <a:pPr lvl="1"/>
            <a:r>
              <a:rPr lang="en-US" dirty="0"/>
              <a:t>Browser</a:t>
            </a:r>
          </a:p>
          <a:p>
            <a:pPr lvl="2"/>
            <a:r>
              <a:rPr lang="en-US" dirty="0"/>
              <a:t>HTML</a:t>
            </a:r>
          </a:p>
          <a:p>
            <a:r>
              <a:rPr lang="en-US" dirty="0"/>
              <a:t>REST</a:t>
            </a:r>
          </a:p>
          <a:p>
            <a:pPr lvl="1"/>
            <a:r>
              <a:rPr lang="en-US" dirty="0"/>
              <a:t>HTTP</a:t>
            </a:r>
          </a:p>
          <a:p>
            <a:pPr lvl="2"/>
            <a:r>
              <a:rPr lang="en-US" dirty="0"/>
              <a:t>VERB</a:t>
            </a:r>
          </a:p>
          <a:p>
            <a:pPr lvl="1"/>
            <a:r>
              <a:rPr lang="en-US" dirty="0"/>
              <a:t>URL</a:t>
            </a:r>
          </a:p>
          <a:p>
            <a:pPr lvl="2"/>
            <a:r>
              <a:rPr lang="en-US" dirty="0"/>
              <a:t>HTML</a:t>
            </a:r>
          </a:p>
          <a:p>
            <a:pPr lvl="1"/>
            <a:endParaRPr lang="en-US" dirty="0"/>
          </a:p>
          <a:p>
            <a:pPr lvl="1"/>
            <a:endParaRPr lang="en-US" dirty="0"/>
          </a:p>
          <a:p>
            <a:pPr lvl="1"/>
            <a:endParaRPr lang="en-US" dirty="0"/>
          </a:p>
          <a:p>
            <a:pPr lvl="1"/>
            <a:endParaRPr lang="en-US" dirty="0"/>
          </a:p>
          <a:p>
            <a:endParaRPr lang="en-IN" dirty="0"/>
          </a:p>
        </p:txBody>
      </p:sp>
    </p:spTree>
    <p:extLst>
      <p:ext uri="{BB962C8B-B14F-4D97-AF65-F5344CB8AC3E}">
        <p14:creationId xmlns:p14="http://schemas.microsoft.com/office/powerpoint/2010/main" val="83234113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History of Web</a:t>
            </a:r>
            <a:br>
              <a:rPr lang="en-US" dirty="0"/>
            </a:br>
            <a:endParaRPr lang="en-US" dirty="0"/>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5696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6" name="Rectangle 5"/>
          <p:cNvSpPr/>
          <p:nvPr/>
        </p:nvSpPr>
        <p:spPr>
          <a:xfrm>
            <a:off x="554652" y="4900862"/>
            <a:ext cx="10591800" cy="3649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HTML </a:t>
            </a:r>
          </a:p>
        </p:txBody>
      </p:sp>
      <p:sp>
        <p:nvSpPr>
          <p:cNvPr id="7" name="Rectangle 6"/>
          <p:cNvSpPr/>
          <p:nvPr/>
        </p:nvSpPr>
        <p:spPr>
          <a:xfrm>
            <a:off x="546631" y="4375483"/>
            <a:ext cx="10591800" cy="3649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DOM (CSS)-  AJAX</a:t>
            </a:r>
          </a:p>
        </p:txBody>
      </p:sp>
      <p:sp>
        <p:nvSpPr>
          <p:cNvPr id="8" name="Rectangle 7"/>
          <p:cNvSpPr/>
          <p:nvPr/>
        </p:nvSpPr>
        <p:spPr>
          <a:xfrm>
            <a:off x="521709" y="3894220"/>
            <a:ext cx="10593388" cy="3649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JAVASCRIPT</a:t>
            </a:r>
          </a:p>
        </p:txBody>
      </p:sp>
      <p:sp>
        <p:nvSpPr>
          <p:cNvPr id="10" name="Rectangle 9"/>
          <p:cNvSpPr/>
          <p:nvPr/>
        </p:nvSpPr>
        <p:spPr>
          <a:xfrm>
            <a:off x="523297" y="3222858"/>
            <a:ext cx="10593388" cy="5109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Jquery</a:t>
            </a:r>
            <a:r>
              <a:rPr lang="en-US" dirty="0"/>
              <a:t>/ </a:t>
            </a:r>
            <a:r>
              <a:rPr lang="en-US" dirty="0" err="1"/>
              <a:t>Jquery</a:t>
            </a:r>
            <a:r>
              <a:rPr lang="en-US" dirty="0"/>
              <a:t> UI / KO JS, NG</a:t>
            </a:r>
          </a:p>
        </p:txBody>
      </p:sp>
    </p:spTree>
    <p:extLst>
      <p:ext uri="{BB962C8B-B14F-4D97-AF65-F5344CB8AC3E}">
        <p14:creationId xmlns:p14="http://schemas.microsoft.com/office/powerpoint/2010/main" val="40423722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1754154" y="3276600"/>
            <a:ext cx="3630693" cy="1981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611030" y="328136"/>
            <a:ext cx="10969943" cy="1843564"/>
            <a:chOff x="457200" y="1840468"/>
            <a:chExt cx="8229600" cy="1843564"/>
          </a:xfrm>
        </p:grpSpPr>
        <p:sp>
          <p:nvSpPr>
            <p:cNvPr id="4" name="Rectangle 3"/>
            <p:cNvSpPr/>
            <p:nvPr/>
          </p:nvSpPr>
          <p:spPr>
            <a:xfrm>
              <a:off x="457200" y="2209800"/>
              <a:ext cx="1905000" cy="1143000"/>
            </a:xfrm>
            <a:prstGeom prst="rect">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Browser</a:t>
              </a:r>
            </a:p>
          </p:txBody>
        </p:sp>
        <p:sp>
          <p:nvSpPr>
            <p:cNvPr id="5" name="Rectangle 4"/>
            <p:cNvSpPr/>
            <p:nvPr/>
          </p:nvSpPr>
          <p:spPr>
            <a:xfrm>
              <a:off x="6781800" y="2171700"/>
              <a:ext cx="1905000" cy="1143000"/>
            </a:xfrm>
            <a:prstGeom prst="rect">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Server(IIS)</a:t>
              </a:r>
            </a:p>
          </p:txBody>
        </p:sp>
        <p:cxnSp>
          <p:nvCxnSpPr>
            <p:cNvPr id="8" name="Straight Arrow Connector 7"/>
            <p:cNvCxnSpPr/>
            <p:nvPr/>
          </p:nvCxnSpPr>
          <p:spPr>
            <a:xfrm flipV="1">
              <a:off x="2514600" y="2438400"/>
              <a:ext cx="4191000" cy="762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404755" y="1840468"/>
              <a:ext cx="1116029" cy="369332"/>
            </a:xfrm>
            <a:prstGeom prst="rect">
              <a:avLst/>
            </a:prstGeom>
            <a:noFill/>
            <a:ln>
              <a:solidFill>
                <a:srgbClr val="C00000"/>
              </a:solidFill>
            </a:ln>
          </p:spPr>
          <p:txBody>
            <a:bodyPr wrap="none" rtlCol="0">
              <a:spAutoFit/>
            </a:bodyPr>
            <a:lstStyle/>
            <a:p>
              <a:r>
                <a:rPr lang="en-US" dirty="0"/>
                <a:t>HTTP Request</a:t>
              </a:r>
            </a:p>
          </p:txBody>
        </p:sp>
        <p:cxnSp>
          <p:nvCxnSpPr>
            <p:cNvPr id="11" name="Straight Arrow Connector 10"/>
            <p:cNvCxnSpPr/>
            <p:nvPr/>
          </p:nvCxnSpPr>
          <p:spPr>
            <a:xfrm flipH="1">
              <a:off x="2590800" y="2971800"/>
              <a:ext cx="4114800" cy="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6" name="Cloud 5"/>
            <p:cNvSpPr/>
            <p:nvPr/>
          </p:nvSpPr>
          <p:spPr>
            <a:xfrm>
              <a:off x="3352799" y="2324100"/>
              <a:ext cx="1676824" cy="914400"/>
            </a:xfrm>
            <a:prstGeom prst="cloud">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Internet</a:t>
              </a:r>
            </a:p>
          </p:txBody>
        </p:sp>
        <p:sp>
          <p:nvSpPr>
            <p:cNvPr id="12" name="TextBox 11"/>
            <p:cNvSpPr txBox="1"/>
            <p:nvPr/>
          </p:nvSpPr>
          <p:spPr>
            <a:xfrm>
              <a:off x="3404755" y="3314700"/>
              <a:ext cx="2204928" cy="369332"/>
            </a:xfrm>
            <a:prstGeom prst="rect">
              <a:avLst/>
            </a:prstGeom>
            <a:noFill/>
            <a:ln>
              <a:solidFill>
                <a:srgbClr val="C00000"/>
              </a:solidFill>
            </a:ln>
          </p:spPr>
          <p:txBody>
            <a:bodyPr wrap="none" rtlCol="0">
              <a:spAutoFit/>
            </a:bodyPr>
            <a:lstStyle/>
            <a:p>
              <a:r>
                <a:rPr lang="en-US" dirty="0"/>
                <a:t>HTTP Response (HTTP Status)</a:t>
              </a:r>
            </a:p>
          </p:txBody>
        </p:sp>
      </p:grpSp>
      <p:sp>
        <p:nvSpPr>
          <p:cNvPr id="14" name="Rectangle 13"/>
          <p:cNvSpPr/>
          <p:nvPr/>
        </p:nvSpPr>
        <p:spPr>
          <a:xfrm>
            <a:off x="990601" y="1459468"/>
            <a:ext cx="1753473"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Interpreter</a:t>
            </a:r>
          </a:p>
        </p:txBody>
      </p:sp>
      <p:sp>
        <p:nvSpPr>
          <p:cNvPr id="15" name="Rectangle 14"/>
          <p:cNvSpPr/>
          <p:nvPr/>
        </p:nvSpPr>
        <p:spPr>
          <a:xfrm>
            <a:off x="1957160" y="3429000"/>
            <a:ext cx="3224680" cy="1676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8" name="Straight Connector 17"/>
          <p:cNvCxnSpPr/>
          <p:nvPr/>
        </p:nvCxnSpPr>
        <p:spPr>
          <a:xfrm flipV="1">
            <a:off x="2744074" y="3886200"/>
            <a:ext cx="1796006"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2744074" y="4191000"/>
            <a:ext cx="1796006"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2744074" y="4495800"/>
            <a:ext cx="1796006"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2744074" y="4724400"/>
            <a:ext cx="1796006"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1754154" y="1987034"/>
            <a:ext cx="989921" cy="1060966"/>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947223" y="5606534"/>
            <a:ext cx="1144031" cy="369332"/>
          </a:xfrm>
          <a:prstGeom prst="rect">
            <a:avLst/>
          </a:prstGeom>
          <a:noFill/>
        </p:spPr>
        <p:txBody>
          <a:bodyPr wrap="none" rtlCol="0">
            <a:spAutoFit/>
          </a:bodyPr>
          <a:lstStyle/>
          <a:p>
            <a:r>
              <a:rPr lang="en-US" dirty="0"/>
              <a:t>Rendering</a:t>
            </a:r>
          </a:p>
        </p:txBody>
      </p:sp>
      <p:sp>
        <p:nvSpPr>
          <p:cNvPr id="25" name="Rectangle 24"/>
          <p:cNvSpPr/>
          <p:nvPr/>
        </p:nvSpPr>
        <p:spPr>
          <a:xfrm>
            <a:off x="6432016" y="3557340"/>
            <a:ext cx="3334567" cy="954107"/>
          </a:xfrm>
          <a:prstGeom prst="rect">
            <a:avLst/>
          </a:prstGeom>
        </p:spPr>
        <p:txBody>
          <a:bodyPr wrap="none">
            <a:spAutoFit/>
          </a:bodyPr>
          <a:lstStyle/>
          <a:p>
            <a:pPr lvl="1"/>
            <a:r>
              <a:rPr lang="en-US" sz="2800" dirty="0"/>
              <a:t>First Architecture; </a:t>
            </a:r>
          </a:p>
          <a:p>
            <a:pPr lvl="1"/>
            <a:r>
              <a:rPr lang="en-US" sz="2800" dirty="0"/>
              <a:t>Sharing the Info</a:t>
            </a: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87768" y="3505201"/>
            <a:ext cx="2886565" cy="1447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Box 25"/>
          <p:cNvSpPr txBox="1"/>
          <p:nvPr/>
        </p:nvSpPr>
        <p:spPr>
          <a:xfrm>
            <a:off x="9041634" y="2171700"/>
            <a:ext cx="2539339" cy="369332"/>
          </a:xfrm>
          <a:prstGeom prst="rect">
            <a:avLst/>
          </a:prstGeom>
          <a:noFill/>
        </p:spPr>
        <p:txBody>
          <a:bodyPr wrap="square" rtlCol="0">
            <a:spAutoFit/>
          </a:bodyPr>
          <a:lstStyle/>
          <a:p>
            <a:r>
              <a:rPr lang="en-US" dirty="0">
                <a:solidFill>
                  <a:srgbClr val="FF0000"/>
                </a:solidFill>
              </a:rPr>
              <a:t>Static Page</a:t>
            </a:r>
          </a:p>
        </p:txBody>
      </p:sp>
    </p:spTree>
    <p:extLst>
      <p:ext uri="{BB962C8B-B14F-4D97-AF65-F5344CB8AC3E}">
        <p14:creationId xmlns:p14="http://schemas.microsoft.com/office/powerpoint/2010/main" val="13601102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1754154" y="3276600"/>
            <a:ext cx="3630693" cy="1981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611030" y="328136"/>
            <a:ext cx="10969943" cy="1843564"/>
            <a:chOff x="457200" y="1840468"/>
            <a:chExt cx="8229600" cy="1843564"/>
          </a:xfrm>
        </p:grpSpPr>
        <p:sp>
          <p:nvSpPr>
            <p:cNvPr id="4" name="Rectangle 3"/>
            <p:cNvSpPr/>
            <p:nvPr/>
          </p:nvSpPr>
          <p:spPr>
            <a:xfrm>
              <a:off x="457200" y="2209800"/>
              <a:ext cx="1905000" cy="11430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Browser</a:t>
              </a:r>
            </a:p>
          </p:txBody>
        </p:sp>
        <p:sp>
          <p:nvSpPr>
            <p:cNvPr id="5" name="Rectangle 4"/>
            <p:cNvSpPr/>
            <p:nvPr/>
          </p:nvSpPr>
          <p:spPr>
            <a:xfrm>
              <a:off x="6781800" y="2171700"/>
              <a:ext cx="1905000" cy="11430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Server(IIS)</a:t>
              </a:r>
            </a:p>
          </p:txBody>
        </p:sp>
        <p:cxnSp>
          <p:nvCxnSpPr>
            <p:cNvPr id="8" name="Straight Arrow Connector 7"/>
            <p:cNvCxnSpPr/>
            <p:nvPr/>
          </p:nvCxnSpPr>
          <p:spPr>
            <a:xfrm flipV="1">
              <a:off x="2514600" y="2438400"/>
              <a:ext cx="4191000" cy="76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404755" y="1840468"/>
              <a:ext cx="1116029" cy="369332"/>
            </a:xfrm>
            <a:prstGeom prst="rect">
              <a:avLst/>
            </a:prstGeom>
            <a:noFill/>
            <a:ln>
              <a:solidFill>
                <a:schemeClr val="tx1"/>
              </a:solidFill>
            </a:ln>
          </p:spPr>
          <p:txBody>
            <a:bodyPr wrap="none" rtlCol="0">
              <a:spAutoFit/>
            </a:bodyPr>
            <a:lstStyle/>
            <a:p>
              <a:r>
                <a:rPr lang="en-US" dirty="0"/>
                <a:t>HTTP Request</a:t>
              </a:r>
            </a:p>
          </p:txBody>
        </p:sp>
        <p:cxnSp>
          <p:nvCxnSpPr>
            <p:cNvPr id="11" name="Straight Arrow Connector 10"/>
            <p:cNvCxnSpPr/>
            <p:nvPr/>
          </p:nvCxnSpPr>
          <p:spPr>
            <a:xfrm flipH="1">
              <a:off x="2590800" y="2971800"/>
              <a:ext cx="41148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Cloud 5"/>
            <p:cNvSpPr/>
            <p:nvPr/>
          </p:nvSpPr>
          <p:spPr>
            <a:xfrm>
              <a:off x="3352799" y="2324100"/>
              <a:ext cx="1676824" cy="914400"/>
            </a:xfrm>
            <a:prstGeom prst="clou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Internet</a:t>
              </a:r>
            </a:p>
          </p:txBody>
        </p:sp>
        <p:sp>
          <p:nvSpPr>
            <p:cNvPr id="12" name="TextBox 11"/>
            <p:cNvSpPr txBox="1"/>
            <p:nvPr/>
          </p:nvSpPr>
          <p:spPr>
            <a:xfrm>
              <a:off x="3404755" y="3314700"/>
              <a:ext cx="1218968" cy="369332"/>
            </a:xfrm>
            <a:prstGeom prst="rect">
              <a:avLst/>
            </a:prstGeom>
            <a:noFill/>
            <a:ln>
              <a:solidFill>
                <a:schemeClr val="tx1"/>
              </a:solidFill>
            </a:ln>
          </p:spPr>
          <p:txBody>
            <a:bodyPr wrap="none" rtlCol="0">
              <a:spAutoFit/>
            </a:bodyPr>
            <a:lstStyle/>
            <a:p>
              <a:r>
                <a:rPr lang="en-US" dirty="0"/>
                <a:t>HTTP Response</a:t>
              </a:r>
            </a:p>
          </p:txBody>
        </p:sp>
      </p:grpSp>
      <p:sp>
        <p:nvSpPr>
          <p:cNvPr id="14" name="Rectangle 13"/>
          <p:cNvSpPr/>
          <p:nvPr/>
        </p:nvSpPr>
        <p:spPr>
          <a:xfrm>
            <a:off x="1550585" y="1535668"/>
            <a:ext cx="660228" cy="266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p:txBody>
      </p:sp>
      <p:sp>
        <p:nvSpPr>
          <p:cNvPr id="15" name="Rectangle 14"/>
          <p:cNvSpPr/>
          <p:nvPr/>
        </p:nvSpPr>
        <p:spPr>
          <a:xfrm>
            <a:off x="1957160" y="3429000"/>
            <a:ext cx="3224680" cy="1676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20" name="Straight Connector 19"/>
          <p:cNvCxnSpPr/>
          <p:nvPr/>
        </p:nvCxnSpPr>
        <p:spPr>
          <a:xfrm flipV="1">
            <a:off x="2744074" y="4495800"/>
            <a:ext cx="1796006"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2744074" y="4724400"/>
            <a:ext cx="1796006"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1754154" y="1987034"/>
            <a:ext cx="989921" cy="10609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947223" y="5606534"/>
            <a:ext cx="1144031" cy="369332"/>
          </a:xfrm>
          <a:prstGeom prst="rect">
            <a:avLst/>
          </a:prstGeom>
          <a:noFill/>
        </p:spPr>
        <p:txBody>
          <a:bodyPr wrap="none" rtlCol="0">
            <a:spAutoFit/>
          </a:bodyPr>
          <a:lstStyle/>
          <a:p>
            <a:r>
              <a:rPr lang="en-US" dirty="0"/>
              <a:t>Rendering</a:t>
            </a:r>
          </a:p>
        </p:txBody>
      </p:sp>
      <p:sp>
        <p:nvSpPr>
          <p:cNvPr id="25" name="Rectangle 24"/>
          <p:cNvSpPr/>
          <p:nvPr/>
        </p:nvSpPr>
        <p:spPr>
          <a:xfrm>
            <a:off x="5736776" y="2676437"/>
            <a:ext cx="5748088" cy="1200329"/>
          </a:xfrm>
          <a:prstGeom prst="rect">
            <a:avLst/>
          </a:prstGeom>
        </p:spPr>
        <p:txBody>
          <a:bodyPr wrap="square">
            <a:spAutoFit/>
          </a:bodyPr>
          <a:lstStyle/>
          <a:p>
            <a:pPr lvl="1"/>
            <a:r>
              <a:rPr lang="en-US" sz="2400" b="1" dirty="0"/>
              <a:t>Second Architecture; </a:t>
            </a:r>
          </a:p>
          <a:p>
            <a:pPr lvl="1"/>
            <a:r>
              <a:rPr lang="en-US" sz="2400" b="1" dirty="0"/>
              <a:t>Application Programming Infra </a:t>
            </a:r>
            <a:r>
              <a:rPr lang="en-US" sz="2400" b="1" dirty="0">
                <a:solidFill>
                  <a:srgbClr val="FF0000"/>
                </a:solidFill>
              </a:rPr>
              <a:t>static Content</a:t>
            </a:r>
          </a:p>
        </p:txBody>
      </p:sp>
      <p:sp>
        <p:nvSpPr>
          <p:cNvPr id="3" name="TextBox 2"/>
          <p:cNvSpPr txBox="1"/>
          <p:nvPr/>
        </p:nvSpPr>
        <p:spPr>
          <a:xfrm>
            <a:off x="5736777" y="4089739"/>
            <a:ext cx="4155689" cy="2031325"/>
          </a:xfrm>
          <a:prstGeom prst="rect">
            <a:avLst/>
          </a:prstGeom>
          <a:noFill/>
        </p:spPr>
        <p:txBody>
          <a:bodyPr wrap="none" rtlCol="0">
            <a:spAutoFit/>
          </a:bodyPr>
          <a:lstStyle/>
          <a:p>
            <a:r>
              <a:rPr lang="en-US" dirty="0"/>
              <a:t>1. Upgrade HTML to support </a:t>
            </a:r>
          </a:p>
          <a:p>
            <a:r>
              <a:rPr lang="en-US" dirty="0"/>
              <a:t>Accept Data from user (Input tags -&gt;</a:t>
            </a:r>
          </a:p>
          <a:p>
            <a:r>
              <a:rPr lang="en-US" dirty="0"/>
              <a:t>GUI Components)</a:t>
            </a:r>
          </a:p>
          <a:p>
            <a:r>
              <a:rPr lang="en-US" dirty="0"/>
              <a:t>2. To Support BL &amp; DL On Server</a:t>
            </a:r>
          </a:p>
          <a:p>
            <a:r>
              <a:rPr lang="en-US" dirty="0"/>
              <a:t>3.Upgrade HTTP Request to Carry Data</a:t>
            </a:r>
          </a:p>
          <a:p>
            <a:r>
              <a:rPr lang="en-US" dirty="0"/>
              <a:t>	HTTP Verb-&gt; Get Post Put Delete</a:t>
            </a:r>
          </a:p>
          <a:p>
            <a:r>
              <a:rPr lang="en-US" dirty="0"/>
              <a:t>4. On the Browser Must Render the Tag</a:t>
            </a:r>
          </a:p>
        </p:txBody>
      </p:sp>
      <p:sp>
        <p:nvSpPr>
          <p:cNvPr id="7" name="Rectangle 6"/>
          <p:cNvSpPr/>
          <p:nvPr/>
        </p:nvSpPr>
        <p:spPr>
          <a:xfrm>
            <a:off x="9244780" y="1802368"/>
            <a:ext cx="2742486" cy="923330"/>
          </a:xfrm>
          <a:prstGeom prst="rect">
            <a:avLst/>
          </a:prstGeom>
        </p:spPr>
        <p:txBody>
          <a:bodyPr wrap="square">
            <a:spAutoFit/>
          </a:bodyPr>
          <a:lstStyle/>
          <a:p>
            <a:pPr marL="285750" indent="-285750">
              <a:buFont typeface="Arial" panose="020B0604020202020204" pitchFamily="34" charset="0"/>
              <a:buChar char="•"/>
            </a:pPr>
            <a:r>
              <a:rPr lang="en-US" dirty="0">
                <a:solidFill>
                  <a:prstClr val="black"/>
                </a:solidFill>
              </a:rPr>
              <a:t>BL</a:t>
            </a:r>
          </a:p>
          <a:p>
            <a:pPr marL="285750" indent="-285750">
              <a:buFont typeface="Arial" panose="020B0604020202020204" pitchFamily="34" charset="0"/>
              <a:buChar char="•"/>
            </a:pPr>
            <a:r>
              <a:rPr lang="en-US" dirty="0">
                <a:solidFill>
                  <a:prstClr val="black"/>
                </a:solidFill>
              </a:rPr>
              <a:t>DL</a:t>
            </a:r>
          </a:p>
          <a:p>
            <a:pPr marL="285750" indent="-285750">
              <a:buFont typeface="Arial" panose="020B0604020202020204" pitchFamily="34" charset="0"/>
              <a:buChar char="•"/>
            </a:pPr>
            <a:r>
              <a:rPr lang="en-US" dirty="0">
                <a:solidFill>
                  <a:srgbClr val="FF0000"/>
                </a:solidFill>
              </a:rPr>
              <a:t>Dynamic Page</a:t>
            </a:r>
          </a:p>
        </p:txBody>
      </p:sp>
      <p:sp>
        <p:nvSpPr>
          <p:cNvPr id="27" name="TextBox 26"/>
          <p:cNvSpPr txBox="1"/>
          <p:nvPr/>
        </p:nvSpPr>
        <p:spPr>
          <a:xfrm>
            <a:off x="553727" y="2060094"/>
            <a:ext cx="3314173" cy="646331"/>
          </a:xfrm>
          <a:prstGeom prst="rect">
            <a:avLst/>
          </a:prstGeom>
          <a:noFill/>
        </p:spPr>
        <p:txBody>
          <a:bodyPr wrap="square" rtlCol="0">
            <a:spAutoFit/>
          </a:bodyPr>
          <a:lstStyle/>
          <a:p>
            <a:pPr marL="285750" indent="-285750">
              <a:buFont typeface="Arial" panose="020B0604020202020204" pitchFamily="34" charset="0"/>
              <a:buChar char="•"/>
            </a:pPr>
            <a:r>
              <a:rPr lang="en-US" dirty="0"/>
              <a:t>PL(UI through HTML)</a:t>
            </a:r>
          </a:p>
          <a:p>
            <a:pPr marL="285750" indent="-285750">
              <a:buFont typeface="Arial" panose="020B0604020202020204" pitchFamily="34" charset="0"/>
              <a:buChar char="•"/>
            </a:pP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9115" y="3641145"/>
            <a:ext cx="2479665"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39983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611030" y="328136"/>
            <a:ext cx="10969943" cy="1843564"/>
            <a:chOff x="457200" y="1840468"/>
            <a:chExt cx="8229600" cy="1843564"/>
          </a:xfrm>
        </p:grpSpPr>
        <p:sp>
          <p:nvSpPr>
            <p:cNvPr id="4" name="Rectangle 3"/>
            <p:cNvSpPr/>
            <p:nvPr/>
          </p:nvSpPr>
          <p:spPr>
            <a:xfrm>
              <a:off x="457200" y="2209800"/>
              <a:ext cx="19050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Browser</a:t>
              </a:r>
            </a:p>
          </p:txBody>
        </p:sp>
        <p:sp>
          <p:nvSpPr>
            <p:cNvPr id="5" name="Rectangle 4"/>
            <p:cNvSpPr/>
            <p:nvPr/>
          </p:nvSpPr>
          <p:spPr>
            <a:xfrm>
              <a:off x="6781800" y="2171700"/>
              <a:ext cx="19050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Server(IIS)</a:t>
              </a:r>
            </a:p>
          </p:txBody>
        </p:sp>
        <p:cxnSp>
          <p:nvCxnSpPr>
            <p:cNvPr id="8" name="Straight Arrow Connector 7"/>
            <p:cNvCxnSpPr/>
            <p:nvPr/>
          </p:nvCxnSpPr>
          <p:spPr>
            <a:xfrm flipV="1">
              <a:off x="2514600" y="2438400"/>
              <a:ext cx="4191000" cy="762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9" name="TextBox 8"/>
            <p:cNvSpPr txBox="1"/>
            <p:nvPr/>
          </p:nvSpPr>
          <p:spPr>
            <a:xfrm>
              <a:off x="3404755" y="1840468"/>
              <a:ext cx="1116029" cy="369332"/>
            </a:xfrm>
            <a:prstGeom prst="rect">
              <a:avLst/>
            </a:prstGeom>
            <a:noFill/>
          </p:spPr>
          <p:txBody>
            <a:bodyPr wrap="none" rtlCol="0">
              <a:spAutoFit/>
            </a:bodyPr>
            <a:lstStyle/>
            <a:p>
              <a:r>
                <a:rPr lang="en-US" dirty="0"/>
                <a:t>HTTP Request</a:t>
              </a:r>
            </a:p>
          </p:txBody>
        </p:sp>
        <p:cxnSp>
          <p:nvCxnSpPr>
            <p:cNvPr id="11" name="Straight Arrow Connector 10"/>
            <p:cNvCxnSpPr/>
            <p:nvPr/>
          </p:nvCxnSpPr>
          <p:spPr>
            <a:xfrm flipH="1">
              <a:off x="2590800" y="2971800"/>
              <a:ext cx="4114800"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6" name="Cloud 5"/>
            <p:cNvSpPr/>
            <p:nvPr/>
          </p:nvSpPr>
          <p:spPr>
            <a:xfrm>
              <a:off x="3352799" y="2324100"/>
              <a:ext cx="1676824" cy="914400"/>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Internet</a:t>
              </a:r>
            </a:p>
          </p:txBody>
        </p:sp>
        <p:sp>
          <p:nvSpPr>
            <p:cNvPr id="12" name="TextBox 11"/>
            <p:cNvSpPr txBox="1"/>
            <p:nvPr/>
          </p:nvSpPr>
          <p:spPr>
            <a:xfrm>
              <a:off x="3404755" y="3314700"/>
              <a:ext cx="1218968" cy="369332"/>
            </a:xfrm>
            <a:prstGeom prst="rect">
              <a:avLst/>
            </a:prstGeom>
            <a:noFill/>
          </p:spPr>
          <p:txBody>
            <a:bodyPr wrap="none" rtlCol="0">
              <a:spAutoFit/>
            </a:bodyPr>
            <a:lstStyle/>
            <a:p>
              <a:r>
                <a:rPr lang="en-US" dirty="0"/>
                <a:t>HTTP Response</a:t>
              </a:r>
            </a:p>
          </p:txBody>
        </p:sp>
      </p:grpSp>
      <p:sp>
        <p:nvSpPr>
          <p:cNvPr id="14" name="Rectangle 13"/>
          <p:cNvSpPr/>
          <p:nvPr/>
        </p:nvSpPr>
        <p:spPr>
          <a:xfrm>
            <a:off x="1550585" y="1535668"/>
            <a:ext cx="660228" cy="266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a:t>
            </a:r>
          </a:p>
        </p:txBody>
      </p:sp>
      <p:cxnSp>
        <p:nvCxnSpPr>
          <p:cNvPr id="20" name="Straight Connector 19"/>
          <p:cNvCxnSpPr/>
          <p:nvPr/>
        </p:nvCxnSpPr>
        <p:spPr>
          <a:xfrm flipV="1">
            <a:off x="1179200" y="5407012"/>
            <a:ext cx="1796006"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880699" y="1906095"/>
            <a:ext cx="964949" cy="719389"/>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5" name="Rectangle 24"/>
          <p:cNvSpPr/>
          <p:nvPr/>
        </p:nvSpPr>
        <p:spPr>
          <a:xfrm>
            <a:off x="5976469" y="3239638"/>
            <a:ext cx="4627036" cy="1569660"/>
          </a:xfrm>
          <a:prstGeom prst="rect">
            <a:avLst/>
          </a:prstGeom>
        </p:spPr>
        <p:txBody>
          <a:bodyPr wrap="none">
            <a:spAutoFit/>
          </a:bodyPr>
          <a:lstStyle/>
          <a:p>
            <a:pPr lvl="1"/>
            <a:r>
              <a:rPr lang="en-US" sz="2400" b="1" dirty="0"/>
              <a:t>Third Architecture; </a:t>
            </a:r>
          </a:p>
          <a:p>
            <a:pPr lvl="1"/>
            <a:r>
              <a:rPr lang="en-US" sz="2400" b="1" dirty="0"/>
              <a:t>Application Programming Infra </a:t>
            </a:r>
          </a:p>
          <a:p>
            <a:pPr lvl="1"/>
            <a:r>
              <a:rPr lang="en-US" sz="2400" b="1" dirty="0"/>
              <a:t>with </a:t>
            </a:r>
            <a:r>
              <a:rPr lang="en-US" sz="2400" b="1" dirty="0">
                <a:solidFill>
                  <a:srgbClr val="FF0000"/>
                </a:solidFill>
              </a:rPr>
              <a:t>Dynamic Content(DHTML)</a:t>
            </a:r>
          </a:p>
          <a:p>
            <a:pPr lvl="1"/>
            <a:r>
              <a:rPr lang="en-US" sz="2400" b="1" dirty="0">
                <a:solidFill>
                  <a:srgbClr val="FF0000"/>
                </a:solidFill>
              </a:rPr>
              <a:t>D=</a:t>
            </a:r>
            <a:r>
              <a:rPr lang="en-US" sz="2400" b="1" dirty="0" err="1">
                <a:solidFill>
                  <a:srgbClr val="FF0000"/>
                </a:solidFill>
              </a:rPr>
              <a:t>DOM+</a:t>
            </a:r>
            <a:r>
              <a:rPr lang="en-US" sz="2400" dirty="0" err="1"/>
              <a:t>CSS+</a:t>
            </a:r>
            <a:r>
              <a:rPr lang="en-US" sz="2400" b="1" dirty="0" err="1">
                <a:solidFill>
                  <a:srgbClr val="FF0000"/>
                </a:solidFill>
              </a:rPr>
              <a:t>Javascript</a:t>
            </a:r>
            <a:endParaRPr lang="en-US" sz="2400" b="1" dirty="0">
              <a:solidFill>
                <a:srgbClr val="FF0000"/>
              </a:solidFill>
            </a:endParaRPr>
          </a:p>
        </p:txBody>
      </p:sp>
      <p:sp>
        <p:nvSpPr>
          <p:cNvPr id="3" name="TextBox 2"/>
          <p:cNvSpPr txBox="1"/>
          <p:nvPr/>
        </p:nvSpPr>
        <p:spPr>
          <a:xfrm>
            <a:off x="5900814" y="4963070"/>
            <a:ext cx="6078492" cy="1200329"/>
          </a:xfrm>
          <a:prstGeom prst="rect">
            <a:avLst/>
          </a:prstGeom>
          <a:noFill/>
        </p:spPr>
        <p:txBody>
          <a:bodyPr wrap="square" rtlCol="0">
            <a:spAutoFit/>
          </a:bodyPr>
          <a:lstStyle/>
          <a:p>
            <a:r>
              <a:rPr lang="en-US" dirty="0"/>
              <a:t>1. Interpret and generate DOM</a:t>
            </a:r>
          </a:p>
          <a:p>
            <a:r>
              <a:rPr lang="en-US" dirty="0"/>
              <a:t>2. Render based on DOM</a:t>
            </a:r>
          </a:p>
          <a:p>
            <a:r>
              <a:rPr lang="en-US" dirty="0"/>
              <a:t>3.Any Changes to the DOM is actively listened by the browser and rendered</a:t>
            </a:r>
          </a:p>
        </p:txBody>
      </p:sp>
      <p:sp>
        <p:nvSpPr>
          <p:cNvPr id="7" name="Rectangle 6"/>
          <p:cNvSpPr/>
          <p:nvPr/>
        </p:nvSpPr>
        <p:spPr>
          <a:xfrm>
            <a:off x="9244781" y="1802369"/>
            <a:ext cx="2292739" cy="923330"/>
          </a:xfrm>
          <a:prstGeom prst="rect">
            <a:avLst/>
          </a:prstGeom>
        </p:spPr>
        <p:txBody>
          <a:bodyPr wrap="square">
            <a:spAutoFit/>
          </a:bodyPr>
          <a:lstStyle/>
          <a:p>
            <a:pPr marL="285750" indent="-285750">
              <a:buFont typeface="Arial" panose="020B0604020202020204" pitchFamily="34" charset="0"/>
              <a:buChar char="•"/>
            </a:pPr>
            <a:r>
              <a:rPr lang="en-US" dirty="0">
                <a:solidFill>
                  <a:prstClr val="black"/>
                </a:solidFill>
              </a:rPr>
              <a:t>BL</a:t>
            </a:r>
          </a:p>
          <a:p>
            <a:pPr marL="285750" indent="-285750">
              <a:buFont typeface="Arial" panose="020B0604020202020204" pitchFamily="34" charset="0"/>
              <a:buChar char="•"/>
            </a:pPr>
            <a:r>
              <a:rPr lang="en-US" dirty="0">
                <a:solidFill>
                  <a:prstClr val="black"/>
                </a:solidFill>
              </a:rPr>
              <a:t>DL</a:t>
            </a:r>
          </a:p>
          <a:p>
            <a:pPr marL="285750" indent="-285750">
              <a:buFont typeface="Arial" panose="020B0604020202020204" pitchFamily="34" charset="0"/>
              <a:buChar char="•"/>
            </a:pPr>
            <a:r>
              <a:rPr lang="en-US" dirty="0">
                <a:solidFill>
                  <a:srgbClr val="FF0000"/>
                </a:solidFill>
              </a:rPr>
              <a:t>Dynamic Page</a:t>
            </a:r>
          </a:p>
        </p:txBody>
      </p:sp>
      <p:sp>
        <p:nvSpPr>
          <p:cNvPr id="27" name="TextBox 26"/>
          <p:cNvSpPr txBox="1"/>
          <p:nvPr/>
        </p:nvSpPr>
        <p:spPr>
          <a:xfrm>
            <a:off x="143018" y="-5053"/>
            <a:ext cx="3314173" cy="646331"/>
          </a:xfrm>
          <a:prstGeom prst="rect">
            <a:avLst/>
          </a:prstGeom>
          <a:noFill/>
        </p:spPr>
        <p:txBody>
          <a:bodyPr wrap="square" rtlCol="0">
            <a:spAutoFit/>
          </a:bodyPr>
          <a:lstStyle/>
          <a:p>
            <a:pPr marL="285750" indent="-285750">
              <a:buFont typeface="Arial" panose="020B0604020202020204" pitchFamily="34" charset="0"/>
              <a:buChar char="•"/>
            </a:pPr>
            <a:r>
              <a:rPr lang="en-US" dirty="0"/>
              <a:t>PL(UI through HTML)</a:t>
            </a:r>
          </a:p>
          <a:p>
            <a:pPr marL="285750" indent="-285750">
              <a:buFont typeface="Arial" panose="020B0604020202020204" pitchFamily="34" charset="0"/>
              <a:buChar char="•"/>
            </a:pPr>
            <a:endParaRPr lang="en-US" dirty="0"/>
          </a:p>
        </p:txBody>
      </p:sp>
      <p:grpSp>
        <p:nvGrpSpPr>
          <p:cNvPr id="2" name="Group 1"/>
          <p:cNvGrpSpPr/>
          <p:nvPr/>
        </p:nvGrpSpPr>
        <p:grpSpPr>
          <a:xfrm>
            <a:off x="453659" y="3449919"/>
            <a:ext cx="4661071" cy="3230526"/>
            <a:chOff x="176759" y="3234806"/>
            <a:chExt cx="3496714" cy="3230526"/>
          </a:xfrm>
        </p:grpSpPr>
        <p:sp>
          <p:nvSpPr>
            <p:cNvPr id="16" name="Rectangle 15"/>
            <p:cNvSpPr/>
            <p:nvPr/>
          </p:nvSpPr>
          <p:spPr>
            <a:xfrm>
              <a:off x="176759" y="3994666"/>
              <a:ext cx="2723729" cy="1981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47547" y="4147066"/>
              <a:ext cx="2419140" cy="1676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4" name="TextBox 23"/>
            <p:cNvSpPr txBox="1"/>
            <p:nvPr/>
          </p:nvSpPr>
          <p:spPr>
            <a:xfrm>
              <a:off x="2429994" y="6096000"/>
              <a:ext cx="858247" cy="369332"/>
            </a:xfrm>
            <a:prstGeom prst="rect">
              <a:avLst/>
            </a:prstGeom>
            <a:noFill/>
          </p:spPr>
          <p:txBody>
            <a:bodyPr wrap="none" rtlCol="0">
              <a:spAutoFit/>
            </a:bodyPr>
            <a:lstStyle/>
            <a:p>
              <a:r>
                <a:rPr lang="en-US" dirty="0"/>
                <a:t>Rendering</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000" y="4426803"/>
              <a:ext cx="1860233"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TextBox 31"/>
            <p:cNvSpPr txBox="1"/>
            <p:nvPr/>
          </p:nvSpPr>
          <p:spPr>
            <a:xfrm>
              <a:off x="1964291" y="3234806"/>
              <a:ext cx="1709182" cy="369332"/>
            </a:xfrm>
            <a:prstGeom prst="rect">
              <a:avLst/>
            </a:prstGeom>
            <a:noFill/>
          </p:spPr>
          <p:txBody>
            <a:bodyPr wrap="none" rtlCol="0">
              <a:spAutoFit/>
            </a:bodyPr>
            <a:lstStyle/>
            <a:p>
              <a:r>
                <a:rPr lang="en-US" dirty="0"/>
                <a:t>Rendering / Re-render</a:t>
              </a:r>
            </a:p>
          </p:txBody>
        </p:sp>
      </p:grpSp>
      <p:pic>
        <p:nvPicPr>
          <p:cNvPr id="3074" name="Picture 2" descr="DOM-model.sv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744" y="2181642"/>
            <a:ext cx="2314960" cy="179753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352109" y="2114141"/>
            <a:ext cx="2663072" cy="369332"/>
          </a:xfrm>
          <a:prstGeom prst="rect">
            <a:avLst/>
          </a:prstGeom>
          <a:noFill/>
        </p:spPr>
        <p:txBody>
          <a:bodyPr wrap="square" rtlCol="0">
            <a:spAutoFit/>
          </a:bodyPr>
          <a:lstStyle/>
          <a:p>
            <a:r>
              <a:rPr lang="en-US" dirty="0"/>
              <a:t>Create Object Model</a:t>
            </a:r>
          </a:p>
        </p:txBody>
      </p:sp>
      <p:cxnSp>
        <p:nvCxnSpPr>
          <p:cNvPr id="29" name="Straight Arrow Connector 28"/>
          <p:cNvCxnSpPr/>
          <p:nvPr/>
        </p:nvCxnSpPr>
        <p:spPr>
          <a:xfrm>
            <a:off x="2210814" y="3225647"/>
            <a:ext cx="939555" cy="984133"/>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pic>
        <p:nvPicPr>
          <p:cNvPr id="3076" name="Picture 4" descr="Image result for javascript code white background">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74490" y="2361390"/>
            <a:ext cx="2038997" cy="86243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6516713" y="2680316"/>
            <a:ext cx="1272913" cy="369332"/>
          </a:xfrm>
          <a:prstGeom prst="rect">
            <a:avLst/>
          </a:prstGeom>
          <a:noFill/>
        </p:spPr>
        <p:txBody>
          <a:bodyPr wrap="none" rtlCol="0">
            <a:spAutoFit/>
          </a:bodyPr>
          <a:lstStyle/>
          <a:p>
            <a:r>
              <a:rPr lang="en-US" dirty="0"/>
              <a:t>JAVASCRIPT</a:t>
            </a:r>
          </a:p>
        </p:txBody>
      </p:sp>
      <p:cxnSp>
        <p:nvCxnSpPr>
          <p:cNvPr id="33" name="Straight Arrow Connector 32"/>
          <p:cNvCxnSpPr/>
          <p:nvPr/>
        </p:nvCxnSpPr>
        <p:spPr>
          <a:xfrm flipH="1">
            <a:off x="2363173" y="2877754"/>
            <a:ext cx="3720258" cy="131926"/>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34" name="TextBox 33"/>
          <p:cNvSpPr txBox="1"/>
          <p:nvPr/>
        </p:nvSpPr>
        <p:spPr>
          <a:xfrm>
            <a:off x="3952518" y="3009680"/>
            <a:ext cx="1399294" cy="369332"/>
          </a:xfrm>
          <a:prstGeom prst="rect">
            <a:avLst/>
          </a:prstGeom>
          <a:noFill/>
        </p:spPr>
        <p:txBody>
          <a:bodyPr wrap="none" rtlCol="0">
            <a:spAutoFit/>
          </a:bodyPr>
          <a:lstStyle/>
          <a:p>
            <a:r>
              <a:rPr lang="en-US" dirty="0"/>
              <a:t>Modify DOM</a:t>
            </a:r>
          </a:p>
        </p:txBody>
      </p:sp>
    </p:spTree>
    <p:extLst>
      <p:ext uri="{BB962C8B-B14F-4D97-AF65-F5344CB8AC3E}">
        <p14:creationId xmlns:p14="http://schemas.microsoft.com/office/powerpoint/2010/main" val="353641638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51EA3F0-6935-4E44-8533-49A2142E956E}"/>
              </a:ext>
            </a:extLst>
          </p:cNvPr>
          <p:cNvGrpSpPr/>
          <p:nvPr/>
        </p:nvGrpSpPr>
        <p:grpSpPr>
          <a:xfrm>
            <a:off x="611030" y="328136"/>
            <a:ext cx="10969943" cy="1843564"/>
            <a:chOff x="457200" y="1840468"/>
            <a:chExt cx="8229600" cy="1843564"/>
          </a:xfrm>
        </p:grpSpPr>
        <p:sp>
          <p:nvSpPr>
            <p:cNvPr id="5" name="Rectangle 4">
              <a:extLst>
                <a:ext uri="{FF2B5EF4-FFF2-40B4-BE49-F238E27FC236}">
                  <a16:creationId xmlns:a16="http://schemas.microsoft.com/office/drawing/2014/main" id="{35237D7E-8C37-42A4-9469-268EDC7A446E}"/>
                </a:ext>
              </a:extLst>
            </p:cNvPr>
            <p:cNvSpPr/>
            <p:nvPr/>
          </p:nvSpPr>
          <p:spPr>
            <a:xfrm>
              <a:off x="457200" y="2209800"/>
              <a:ext cx="19050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Browser</a:t>
              </a:r>
            </a:p>
          </p:txBody>
        </p:sp>
        <p:sp>
          <p:nvSpPr>
            <p:cNvPr id="6" name="Rectangle 5">
              <a:extLst>
                <a:ext uri="{FF2B5EF4-FFF2-40B4-BE49-F238E27FC236}">
                  <a16:creationId xmlns:a16="http://schemas.microsoft.com/office/drawing/2014/main" id="{B7D88CF6-D258-4BA5-A9C5-5C9352A75AD1}"/>
                </a:ext>
              </a:extLst>
            </p:cNvPr>
            <p:cNvSpPr/>
            <p:nvPr/>
          </p:nvSpPr>
          <p:spPr>
            <a:xfrm>
              <a:off x="6781800" y="2171700"/>
              <a:ext cx="19050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Server(IIS)</a:t>
              </a:r>
            </a:p>
          </p:txBody>
        </p:sp>
        <p:cxnSp>
          <p:nvCxnSpPr>
            <p:cNvPr id="7" name="Straight Arrow Connector 6">
              <a:extLst>
                <a:ext uri="{FF2B5EF4-FFF2-40B4-BE49-F238E27FC236}">
                  <a16:creationId xmlns:a16="http://schemas.microsoft.com/office/drawing/2014/main" id="{EEF88E6A-0AEE-4421-82D8-5D1B3C57A2E7}"/>
                </a:ext>
              </a:extLst>
            </p:cNvPr>
            <p:cNvCxnSpPr/>
            <p:nvPr/>
          </p:nvCxnSpPr>
          <p:spPr>
            <a:xfrm flipV="1">
              <a:off x="2514600" y="2438400"/>
              <a:ext cx="4191000" cy="762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26C3B9E1-189D-4262-9949-91CA3C3530BA}"/>
                </a:ext>
              </a:extLst>
            </p:cNvPr>
            <p:cNvSpPr txBox="1"/>
            <p:nvPr/>
          </p:nvSpPr>
          <p:spPr>
            <a:xfrm>
              <a:off x="3404755" y="1840468"/>
              <a:ext cx="1562661" cy="369332"/>
            </a:xfrm>
            <a:prstGeom prst="rect">
              <a:avLst/>
            </a:prstGeom>
            <a:noFill/>
          </p:spPr>
          <p:txBody>
            <a:bodyPr wrap="none" rtlCol="0">
              <a:spAutoFit/>
            </a:bodyPr>
            <a:lstStyle/>
            <a:p>
              <a:r>
                <a:rPr lang="en-US" dirty="0"/>
                <a:t>HTTP Async Request</a:t>
              </a:r>
            </a:p>
          </p:txBody>
        </p:sp>
        <p:cxnSp>
          <p:nvCxnSpPr>
            <p:cNvPr id="9" name="Straight Arrow Connector 8">
              <a:extLst>
                <a:ext uri="{FF2B5EF4-FFF2-40B4-BE49-F238E27FC236}">
                  <a16:creationId xmlns:a16="http://schemas.microsoft.com/office/drawing/2014/main" id="{41E24640-AE69-417A-93BD-15D3D4FC737E}"/>
                </a:ext>
              </a:extLst>
            </p:cNvPr>
            <p:cNvCxnSpPr/>
            <p:nvPr/>
          </p:nvCxnSpPr>
          <p:spPr>
            <a:xfrm flipH="1">
              <a:off x="2590800" y="2971800"/>
              <a:ext cx="4114800"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0" name="Cloud 9">
              <a:extLst>
                <a:ext uri="{FF2B5EF4-FFF2-40B4-BE49-F238E27FC236}">
                  <a16:creationId xmlns:a16="http://schemas.microsoft.com/office/drawing/2014/main" id="{D89915E6-FBF8-4941-973F-092F28D6899B}"/>
                </a:ext>
              </a:extLst>
            </p:cNvPr>
            <p:cNvSpPr/>
            <p:nvPr/>
          </p:nvSpPr>
          <p:spPr>
            <a:xfrm>
              <a:off x="3352799" y="2324100"/>
              <a:ext cx="1676824" cy="914400"/>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Internet</a:t>
              </a:r>
            </a:p>
          </p:txBody>
        </p:sp>
        <p:sp>
          <p:nvSpPr>
            <p:cNvPr id="11" name="TextBox 10">
              <a:extLst>
                <a:ext uri="{FF2B5EF4-FFF2-40B4-BE49-F238E27FC236}">
                  <a16:creationId xmlns:a16="http://schemas.microsoft.com/office/drawing/2014/main" id="{021B5C09-E6D3-42EF-AFAE-45F4B63E860F}"/>
                </a:ext>
              </a:extLst>
            </p:cNvPr>
            <p:cNvSpPr txBox="1"/>
            <p:nvPr/>
          </p:nvSpPr>
          <p:spPr>
            <a:xfrm>
              <a:off x="3404755" y="3314700"/>
              <a:ext cx="1218968" cy="369332"/>
            </a:xfrm>
            <a:prstGeom prst="rect">
              <a:avLst/>
            </a:prstGeom>
            <a:noFill/>
          </p:spPr>
          <p:txBody>
            <a:bodyPr wrap="none" rtlCol="0">
              <a:spAutoFit/>
            </a:bodyPr>
            <a:lstStyle/>
            <a:p>
              <a:r>
                <a:rPr lang="en-US" dirty="0"/>
                <a:t>HTTP Response</a:t>
              </a:r>
            </a:p>
          </p:txBody>
        </p:sp>
      </p:grpSp>
      <p:sp>
        <p:nvSpPr>
          <p:cNvPr id="12" name="Rectangle 11">
            <a:extLst>
              <a:ext uri="{FF2B5EF4-FFF2-40B4-BE49-F238E27FC236}">
                <a16:creationId xmlns:a16="http://schemas.microsoft.com/office/drawing/2014/main" id="{C75E7BE1-6F0A-45AD-9CB7-92FB110C956A}"/>
              </a:ext>
            </a:extLst>
          </p:cNvPr>
          <p:cNvSpPr/>
          <p:nvPr/>
        </p:nvSpPr>
        <p:spPr>
          <a:xfrm>
            <a:off x="1550585" y="1535668"/>
            <a:ext cx="660228" cy="266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a:t>
            </a:r>
          </a:p>
        </p:txBody>
      </p:sp>
      <p:cxnSp>
        <p:nvCxnSpPr>
          <p:cNvPr id="13" name="Straight Connector 12">
            <a:extLst>
              <a:ext uri="{FF2B5EF4-FFF2-40B4-BE49-F238E27FC236}">
                <a16:creationId xmlns:a16="http://schemas.microsoft.com/office/drawing/2014/main" id="{4E3559E8-1518-499B-847F-FB8F71201CC9}"/>
              </a:ext>
            </a:extLst>
          </p:cNvPr>
          <p:cNvCxnSpPr/>
          <p:nvPr/>
        </p:nvCxnSpPr>
        <p:spPr>
          <a:xfrm flipV="1">
            <a:off x="1179200" y="5407012"/>
            <a:ext cx="1796006"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1579D81-EEE1-4E3D-B96B-5E0DFCD448CE}"/>
              </a:ext>
            </a:extLst>
          </p:cNvPr>
          <p:cNvCxnSpPr/>
          <p:nvPr/>
        </p:nvCxnSpPr>
        <p:spPr>
          <a:xfrm flipH="1">
            <a:off x="1880699" y="1906095"/>
            <a:ext cx="964949" cy="719389"/>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15" name="Rectangle 14">
            <a:extLst>
              <a:ext uri="{FF2B5EF4-FFF2-40B4-BE49-F238E27FC236}">
                <a16:creationId xmlns:a16="http://schemas.microsoft.com/office/drawing/2014/main" id="{1ED931B0-40A7-4EA1-87A7-0BA9C74F300E}"/>
              </a:ext>
            </a:extLst>
          </p:cNvPr>
          <p:cNvSpPr/>
          <p:nvPr/>
        </p:nvSpPr>
        <p:spPr>
          <a:xfrm>
            <a:off x="6066551" y="3946681"/>
            <a:ext cx="3298339" cy="830997"/>
          </a:xfrm>
          <a:prstGeom prst="rect">
            <a:avLst/>
          </a:prstGeom>
        </p:spPr>
        <p:txBody>
          <a:bodyPr wrap="none">
            <a:spAutoFit/>
          </a:bodyPr>
          <a:lstStyle/>
          <a:p>
            <a:pPr lvl="1"/>
            <a:r>
              <a:rPr lang="en-US" sz="2400" b="1" dirty="0"/>
              <a:t>Fourth Architecture; </a:t>
            </a:r>
          </a:p>
          <a:p>
            <a:pPr lvl="1"/>
            <a:r>
              <a:rPr lang="en-US" sz="2400" b="1" dirty="0"/>
              <a:t>AJAX</a:t>
            </a:r>
          </a:p>
        </p:txBody>
      </p:sp>
      <p:sp>
        <p:nvSpPr>
          <p:cNvPr id="17" name="Rectangle 16">
            <a:extLst>
              <a:ext uri="{FF2B5EF4-FFF2-40B4-BE49-F238E27FC236}">
                <a16:creationId xmlns:a16="http://schemas.microsoft.com/office/drawing/2014/main" id="{B3C22E39-7312-4006-9337-0C4E3DCE3899}"/>
              </a:ext>
            </a:extLst>
          </p:cNvPr>
          <p:cNvSpPr/>
          <p:nvPr/>
        </p:nvSpPr>
        <p:spPr>
          <a:xfrm>
            <a:off x="9244781" y="1802369"/>
            <a:ext cx="2292739" cy="923330"/>
          </a:xfrm>
          <a:prstGeom prst="rect">
            <a:avLst/>
          </a:prstGeom>
        </p:spPr>
        <p:txBody>
          <a:bodyPr wrap="square">
            <a:spAutoFit/>
          </a:bodyPr>
          <a:lstStyle/>
          <a:p>
            <a:pPr marL="285750" indent="-285750">
              <a:buFont typeface="Arial" panose="020B0604020202020204" pitchFamily="34" charset="0"/>
              <a:buChar char="•"/>
            </a:pPr>
            <a:r>
              <a:rPr lang="en-US" dirty="0">
                <a:solidFill>
                  <a:prstClr val="black"/>
                </a:solidFill>
              </a:rPr>
              <a:t>BL</a:t>
            </a:r>
          </a:p>
          <a:p>
            <a:pPr marL="285750" indent="-285750">
              <a:buFont typeface="Arial" panose="020B0604020202020204" pitchFamily="34" charset="0"/>
              <a:buChar char="•"/>
            </a:pPr>
            <a:r>
              <a:rPr lang="en-US" dirty="0">
                <a:solidFill>
                  <a:prstClr val="black"/>
                </a:solidFill>
              </a:rPr>
              <a:t>DL</a:t>
            </a:r>
          </a:p>
          <a:p>
            <a:pPr marL="285750" indent="-285750">
              <a:buFont typeface="Arial" panose="020B0604020202020204" pitchFamily="34" charset="0"/>
              <a:buChar char="•"/>
            </a:pPr>
            <a:r>
              <a:rPr lang="en-US" dirty="0">
                <a:solidFill>
                  <a:srgbClr val="FF0000"/>
                </a:solidFill>
              </a:rPr>
              <a:t>Dynamic Page</a:t>
            </a:r>
          </a:p>
        </p:txBody>
      </p:sp>
      <p:sp>
        <p:nvSpPr>
          <p:cNvPr id="18" name="TextBox 17">
            <a:extLst>
              <a:ext uri="{FF2B5EF4-FFF2-40B4-BE49-F238E27FC236}">
                <a16:creationId xmlns:a16="http://schemas.microsoft.com/office/drawing/2014/main" id="{38E062FD-742D-4F44-A516-AB96466E5FC8}"/>
              </a:ext>
            </a:extLst>
          </p:cNvPr>
          <p:cNvSpPr txBox="1"/>
          <p:nvPr/>
        </p:nvSpPr>
        <p:spPr>
          <a:xfrm>
            <a:off x="143018" y="-5053"/>
            <a:ext cx="3314173" cy="646331"/>
          </a:xfrm>
          <a:prstGeom prst="rect">
            <a:avLst/>
          </a:prstGeom>
          <a:noFill/>
        </p:spPr>
        <p:txBody>
          <a:bodyPr wrap="square" rtlCol="0">
            <a:spAutoFit/>
          </a:bodyPr>
          <a:lstStyle/>
          <a:p>
            <a:pPr marL="285750" indent="-285750">
              <a:buFont typeface="Arial" panose="020B0604020202020204" pitchFamily="34" charset="0"/>
              <a:buChar char="•"/>
            </a:pPr>
            <a:r>
              <a:rPr lang="en-US" dirty="0"/>
              <a:t>PL(UI through HTML)</a:t>
            </a:r>
          </a:p>
          <a:p>
            <a:pPr marL="285750" indent="-285750">
              <a:buFont typeface="Arial" panose="020B0604020202020204" pitchFamily="34" charset="0"/>
              <a:buChar char="•"/>
            </a:pPr>
            <a:endParaRPr lang="en-US" dirty="0"/>
          </a:p>
        </p:txBody>
      </p:sp>
      <p:grpSp>
        <p:nvGrpSpPr>
          <p:cNvPr id="19" name="Group 18">
            <a:extLst>
              <a:ext uri="{FF2B5EF4-FFF2-40B4-BE49-F238E27FC236}">
                <a16:creationId xmlns:a16="http://schemas.microsoft.com/office/drawing/2014/main" id="{19AAC48B-669A-437C-BEB0-820932095BE7}"/>
              </a:ext>
            </a:extLst>
          </p:cNvPr>
          <p:cNvGrpSpPr/>
          <p:nvPr/>
        </p:nvGrpSpPr>
        <p:grpSpPr>
          <a:xfrm>
            <a:off x="453659" y="3449919"/>
            <a:ext cx="4661071" cy="3230526"/>
            <a:chOff x="176759" y="3234806"/>
            <a:chExt cx="3496714" cy="3230526"/>
          </a:xfrm>
        </p:grpSpPr>
        <p:sp>
          <p:nvSpPr>
            <p:cNvPr id="20" name="Rectangle 19">
              <a:extLst>
                <a:ext uri="{FF2B5EF4-FFF2-40B4-BE49-F238E27FC236}">
                  <a16:creationId xmlns:a16="http://schemas.microsoft.com/office/drawing/2014/main" id="{A6EF4D36-5886-4D82-ABC5-D445C81BBD93}"/>
                </a:ext>
              </a:extLst>
            </p:cNvPr>
            <p:cNvSpPr/>
            <p:nvPr/>
          </p:nvSpPr>
          <p:spPr>
            <a:xfrm>
              <a:off x="176759" y="3994666"/>
              <a:ext cx="2723729" cy="1981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0B55B75-4C43-4957-A1D6-2F5A522E6445}"/>
                </a:ext>
              </a:extLst>
            </p:cNvPr>
            <p:cNvSpPr/>
            <p:nvPr/>
          </p:nvSpPr>
          <p:spPr>
            <a:xfrm>
              <a:off x="347547" y="4147066"/>
              <a:ext cx="2419140" cy="1676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 name="TextBox 21">
              <a:extLst>
                <a:ext uri="{FF2B5EF4-FFF2-40B4-BE49-F238E27FC236}">
                  <a16:creationId xmlns:a16="http://schemas.microsoft.com/office/drawing/2014/main" id="{26F8DB27-572A-4DE4-9AFA-0753283CC509}"/>
                </a:ext>
              </a:extLst>
            </p:cNvPr>
            <p:cNvSpPr txBox="1"/>
            <p:nvPr/>
          </p:nvSpPr>
          <p:spPr>
            <a:xfrm>
              <a:off x="2429994" y="6096000"/>
              <a:ext cx="858247" cy="369332"/>
            </a:xfrm>
            <a:prstGeom prst="rect">
              <a:avLst/>
            </a:prstGeom>
            <a:noFill/>
          </p:spPr>
          <p:txBody>
            <a:bodyPr wrap="none" rtlCol="0">
              <a:spAutoFit/>
            </a:bodyPr>
            <a:lstStyle/>
            <a:p>
              <a:r>
                <a:rPr lang="en-US" dirty="0"/>
                <a:t>Rendering</a:t>
              </a:r>
            </a:p>
          </p:txBody>
        </p:sp>
        <p:pic>
          <p:nvPicPr>
            <p:cNvPr id="23" name="Picture 2">
              <a:extLst>
                <a:ext uri="{FF2B5EF4-FFF2-40B4-BE49-F238E27FC236}">
                  <a16:creationId xmlns:a16="http://schemas.microsoft.com/office/drawing/2014/main" id="{E4ADC5AF-5C07-4FF7-AFC4-EA0921A96C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000" y="4426803"/>
              <a:ext cx="1860233"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TextBox 23">
              <a:extLst>
                <a:ext uri="{FF2B5EF4-FFF2-40B4-BE49-F238E27FC236}">
                  <a16:creationId xmlns:a16="http://schemas.microsoft.com/office/drawing/2014/main" id="{FD5BE28F-38E1-4E59-9D9E-5A223769CFD6}"/>
                </a:ext>
              </a:extLst>
            </p:cNvPr>
            <p:cNvSpPr txBox="1"/>
            <p:nvPr/>
          </p:nvSpPr>
          <p:spPr>
            <a:xfrm>
              <a:off x="1964291" y="3234806"/>
              <a:ext cx="1709182" cy="369332"/>
            </a:xfrm>
            <a:prstGeom prst="rect">
              <a:avLst/>
            </a:prstGeom>
            <a:noFill/>
          </p:spPr>
          <p:txBody>
            <a:bodyPr wrap="none" rtlCol="0">
              <a:spAutoFit/>
            </a:bodyPr>
            <a:lstStyle/>
            <a:p>
              <a:r>
                <a:rPr lang="en-US" dirty="0"/>
                <a:t>Rendering / Re-render</a:t>
              </a:r>
            </a:p>
          </p:txBody>
        </p:sp>
      </p:grpSp>
      <p:pic>
        <p:nvPicPr>
          <p:cNvPr id="25" name="Picture 2" descr="DOM-model.svg">
            <a:extLst>
              <a:ext uri="{FF2B5EF4-FFF2-40B4-BE49-F238E27FC236}">
                <a16:creationId xmlns:a16="http://schemas.microsoft.com/office/drawing/2014/main" id="{313E8884-7006-425E-BF9D-74A9BBA3F1E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744" y="2181642"/>
            <a:ext cx="2314960" cy="1797537"/>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80A4C309-C98C-4701-9788-A630D89951A4}"/>
              </a:ext>
            </a:extLst>
          </p:cNvPr>
          <p:cNvSpPr txBox="1"/>
          <p:nvPr/>
        </p:nvSpPr>
        <p:spPr>
          <a:xfrm>
            <a:off x="2352109" y="2114141"/>
            <a:ext cx="2663072" cy="369332"/>
          </a:xfrm>
          <a:prstGeom prst="rect">
            <a:avLst/>
          </a:prstGeom>
          <a:noFill/>
        </p:spPr>
        <p:txBody>
          <a:bodyPr wrap="square" rtlCol="0">
            <a:spAutoFit/>
          </a:bodyPr>
          <a:lstStyle/>
          <a:p>
            <a:r>
              <a:rPr lang="en-US" dirty="0"/>
              <a:t>Create Object Model</a:t>
            </a:r>
          </a:p>
        </p:txBody>
      </p:sp>
      <p:cxnSp>
        <p:nvCxnSpPr>
          <p:cNvPr id="27" name="Straight Arrow Connector 26">
            <a:extLst>
              <a:ext uri="{FF2B5EF4-FFF2-40B4-BE49-F238E27FC236}">
                <a16:creationId xmlns:a16="http://schemas.microsoft.com/office/drawing/2014/main" id="{1393516F-7071-4BEE-96C6-64A9B775596C}"/>
              </a:ext>
            </a:extLst>
          </p:cNvPr>
          <p:cNvCxnSpPr/>
          <p:nvPr/>
        </p:nvCxnSpPr>
        <p:spPr>
          <a:xfrm>
            <a:off x="2210814" y="3225647"/>
            <a:ext cx="939555" cy="984133"/>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pic>
        <p:nvPicPr>
          <p:cNvPr id="28" name="Picture 4" descr="Image result for javascript code white background">
            <a:hlinkClick r:id="rId4"/>
            <a:extLst>
              <a:ext uri="{FF2B5EF4-FFF2-40B4-BE49-F238E27FC236}">
                <a16:creationId xmlns:a16="http://schemas.microsoft.com/office/drawing/2014/main" id="{15621B55-0C6E-48D5-AB1D-52AF44ABE6D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74490" y="2361390"/>
            <a:ext cx="2038997" cy="862434"/>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A5A3A9ED-B86E-42D2-8312-BC94719AE141}"/>
              </a:ext>
            </a:extLst>
          </p:cNvPr>
          <p:cNvSpPr txBox="1"/>
          <p:nvPr/>
        </p:nvSpPr>
        <p:spPr>
          <a:xfrm>
            <a:off x="6516713" y="2680316"/>
            <a:ext cx="1272913" cy="369332"/>
          </a:xfrm>
          <a:prstGeom prst="rect">
            <a:avLst/>
          </a:prstGeom>
          <a:noFill/>
        </p:spPr>
        <p:txBody>
          <a:bodyPr wrap="none" rtlCol="0">
            <a:spAutoFit/>
          </a:bodyPr>
          <a:lstStyle/>
          <a:p>
            <a:r>
              <a:rPr lang="en-US" dirty="0"/>
              <a:t>JAVASCRIPT</a:t>
            </a:r>
          </a:p>
        </p:txBody>
      </p:sp>
      <p:cxnSp>
        <p:nvCxnSpPr>
          <p:cNvPr id="30" name="Straight Arrow Connector 29">
            <a:extLst>
              <a:ext uri="{FF2B5EF4-FFF2-40B4-BE49-F238E27FC236}">
                <a16:creationId xmlns:a16="http://schemas.microsoft.com/office/drawing/2014/main" id="{BAAD387B-7578-4822-A6FE-59CEEB4609C7}"/>
              </a:ext>
            </a:extLst>
          </p:cNvPr>
          <p:cNvCxnSpPr/>
          <p:nvPr/>
        </p:nvCxnSpPr>
        <p:spPr>
          <a:xfrm flipH="1">
            <a:off x="2363173" y="2877754"/>
            <a:ext cx="3720258" cy="131926"/>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31" name="TextBox 30">
            <a:extLst>
              <a:ext uri="{FF2B5EF4-FFF2-40B4-BE49-F238E27FC236}">
                <a16:creationId xmlns:a16="http://schemas.microsoft.com/office/drawing/2014/main" id="{F5749393-F8B7-4306-9EC2-F7E7DC3D1A8D}"/>
              </a:ext>
            </a:extLst>
          </p:cNvPr>
          <p:cNvSpPr txBox="1"/>
          <p:nvPr/>
        </p:nvSpPr>
        <p:spPr>
          <a:xfrm>
            <a:off x="3952518" y="3009680"/>
            <a:ext cx="1399294" cy="369332"/>
          </a:xfrm>
          <a:prstGeom prst="rect">
            <a:avLst/>
          </a:prstGeom>
          <a:noFill/>
        </p:spPr>
        <p:txBody>
          <a:bodyPr wrap="none" rtlCol="0">
            <a:spAutoFit/>
          </a:bodyPr>
          <a:lstStyle/>
          <a:p>
            <a:r>
              <a:rPr lang="en-US" dirty="0"/>
              <a:t>Modify DOM</a:t>
            </a:r>
          </a:p>
        </p:txBody>
      </p:sp>
    </p:spTree>
    <p:extLst>
      <p:ext uri="{BB962C8B-B14F-4D97-AF65-F5344CB8AC3E}">
        <p14:creationId xmlns:p14="http://schemas.microsoft.com/office/powerpoint/2010/main" val="9020359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7BFF6-671F-EF25-B1A7-00C89BDDB807}"/>
              </a:ext>
            </a:extLst>
          </p:cNvPr>
          <p:cNvSpPr>
            <a:spLocks noGrp="1"/>
          </p:cNvSpPr>
          <p:nvPr>
            <p:ph type="title"/>
          </p:nvPr>
        </p:nvSpPr>
        <p:spPr/>
        <p:txBody>
          <a:bodyPr/>
          <a:lstStyle/>
          <a:p>
            <a:r>
              <a:rPr lang="en-US" dirty="0"/>
              <a:t>WEB API</a:t>
            </a:r>
            <a:endParaRPr lang="en-IN" dirty="0"/>
          </a:p>
        </p:txBody>
      </p:sp>
      <p:sp>
        <p:nvSpPr>
          <p:cNvPr id="3" name="Content Placeholder 2">
            <a:extLst>
              <a:ext uri="{FF2B5EF4-FFF2-40B4-BE49-F238E27FC236}">
                <a16:creationId xmlns:a16="http://schemas.microsoft.com/office/drawing/2014/main" id="{884071EB-D3A5-8E66-5E93-C73E8F36ABAE}"/>
              </a:ext>
            </a:extLst>
          </p:cNvPr>
          <p:cNvSpPr>
            <a:spLocks noGrp="1"/>
          </p:cNvSpPr>
          <p:nvPr>
            <p:ph idx="1"/>
          </p:nvPr>
        </p:nvSpPr>
        <p:spPr/>
        <p:txBody>
          <a:bodyPr/>
          <a:lstStyle/>
          <a:p>
            <a:r>
              <a:rPr lang="en-US" dirty="0"/>
              <a:t>REST Ful Service</a:t>
            </a:r>
          </a:p>
          <a:p>
            <a:pPr lvl="1"/>
            <a:r>
              <a:rPr lang="en-US" dirty="0"/>
              <a:t>URL=&gt; NOUN</a:t>
            </a:r>
          </a:p>
          <a:p>
            <a:pPr lvl="1"/>
            <a:r>
              <a:rPr lang="en-US" dirty="0"/>
              <a:t>HTTP =&gt; </a:t>
            </a:r>
          </a:p>
          <a:p>
            <a:pPr lvl="2"/>
            <a:r>
              <a:rPr lang="en-US" dirty="0"/>
              <a:t>Status Code </a:t>
            </a:r>
          </a:p>
          <a:p>
            <a:pPr lvl="1"/>
            <a:r>
              <a:rPr lang="en-US" dirty="0"/>
              <a:t>Hyper Link(Hyper Text)</a:t>
            </a:r>
          </a:p>
          <a:p>
            <a:r>
              <a:rPr lang="en-IN" dirty="0"/>
              <a:t>REST Ful API</a:t>
            </a:r>
          </a:p>
        </p:txBody>
      </p:sp>
    </p:spTree>
    <p:extLst>
      <p:ext uri="{BB962C8B-B14F-4D97-AF65-F5344CB8AC3E}">
        <p14:creationId xmlns:p14="http://schemas.microsoft.com/office/powerpoint/2010/main" val="37115868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F559613-A022-A4A7-A033-EA51D25F7C5F}"/>
              </a:ext>
            </a:extLst>
          </p:cNvPr>
          <p:cNvSpPr/>
          <p:nvPr/>
        </p:nvSpPr>
        <p:spPr>
          <a:xfrm>
            <a:off x="-31811" y="1136016"/>
            <a:ext cx="9463596" cy="197851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FFD6FC97-5428-E35F-C7E6-33861247BFC0}"/>
              </a:ext>
            </a:extLst>
          </p:cNvPr>
          <p:cNvSpPr>
            <a:spLocks noGrp="1"/>
          </p:cNvSpPr>
          <p:nvPr>
            <p:ph type="title"/>
          </p:nvPr>
        </p:nvSpPr>
        <p:spPr>
          <a:xfrm>
            <a:off x="179771" y="72132"/>
            <a:ext cx="10515600" cy="975434"/>
          </a:xfrm>
        </p:spPr>
        <p:txBody>
          <a:bodyPr/>
          <a:lstStyle/>
          <a:p>
            <a:r>
              <a:rPr lang="en-US" dirty="0"/>
              <a:t>Complier</a:t>
            </a:r>
            <a:endParaRPr lang="en-IN" dirty="0"/>
          </a:p>
        </p:txBody>
      </p:sp>
      <p:sp>
        <p:nvSpPr>
          <p:cNvPr id="4" name="Rectangle 3">
            <a:extLst>
              <a:ext uri="{FF2B5EF4-FFF2-40B4-BE49-F238E27FC236}">
                <a16:creationId xmlns:a16="http://schemas.microsoft.com/office/drawing/2014/main" id="{DA703750-EB2F-CDB7-6D97-AF97459D56C9}"/>
              </a:ext>
            </a:extLst>
          </p:cNvPr>
          <p:cNvSpPr/>
          <p:nvPr/>
        </p:nvSpPr>
        <p:spPr>
          <a:xfrm>
            <a:off x="314417" y="1315789"/>
            <a:ext cx="3764133" cy="66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Step 1: Check for Syntax &amp; Semantics </a:t>
            </a:r>
            <a:endParaRPr lang="en-IN" dirty="0"/>
          </a:p>
        </p:txBody>
      </p:sp>
      <p:sp>
        <p:nvSpPr>
          <p:cNvPr id="5" name="Arrow: Right 4">
            <a:extLst>
              <a:ext uri="{FF2B5EF4-FFF2-40B4-BE49-F238E27FC236}">
                <a16:creationId xmlns:a16="http://schemas.microsoft.com/office/drawing/2014/main" id="{D412B0A5-9F27-27DD-C276-9F93C333F21E}"/>
              </a:ext>
            </a:extLst>
          </p:cNvPr>
          <p:cNvSpPr/>
          <p:nvPr/>
        </p:nvSpPr>
        <p:spPr>
          <a:xfrm>
            <a:off x="5099483" y="1404565"/>
            <a:ext cx="2530135" cy="488271"/>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App Logic(Your Code)</a:t>
            </a:r>
            <a:endParaRPr lang="en-IN" dirty="0"/>
          </a:p>
        </p:txBody>
      </p:sp>
      <p:sp>
        <p:nvSpPr>
          <p:cNvPr id="6" name="Oval 5">
            <a:extLst>
              <a:ext uri="{FF2B5EF4-FFF2-40B4-BE49-F238E27FC236}">
                <a16:creationId xmlns:a16="http://schemas.microsoft.com/office/drawing/2014/main" id="{1C74DC38-6182-C017-537A-63C2FD264781}"/>
              </a:ext>
            </a:extLst>
          </p:cNvPr>
          <p:cNvSpPr/>
          <p:nvPr/>
        </p:nvSpPr>
        <p:spPr>
          <a:xfrm>
            <a:off x="7638497" y="1565980"/>
            <a:ext cx="1322773" cy="1118587"/>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a:t>.OBJ</a:t>
            </a:r>
            <a:endParaRPr lang="en-IN" dirty="0"/>
          </a:p>
        </p:txBody>
      </p:sp>
      <p:sp>
        <p:nvSpPr>
          <p:cNvPr id="7" name="Rectangle 6">
            <a:extLst>
              <a:ext uri="{FF2B5EF4-FFF2-40B4-BE49-F238E27FC236}">
                <a16:creationId xmlns:a16="http://schemas.microsoft.com/office/drawing/2014/main" id="{45FE84D1-3ED9-AB41-DBF9-751370FA2F47}"/>
              </a:ext>
            </a:extLst>
          </p:cNvPr>
          <p:cNvSpPr/>
          <p:nvPr/>
        </p:nvSpPr>
        <p:spPr>
          <a:xfrm>
            <a:off x="314416" y="2245725"/>
            <a:ext cx="3764133" cy="66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Step 2: Linking(</a:t>
            </a:r>
            <a:r>
              <a:rPr lang="en-US" dirty="0">
                <a:solidFill>
                  <a:srgbClr val="FFFF00"/>
                </a:solidFill>
              </a:rPr>
              <a:t>Embedded - </a:t>
            </a:r>
            <a:r>
              <a:rPr lang="en-US" dirty="0"/>
              <a:t>)</a:t>
            </a:r>
            <a:endParaRPr lang="en-IN" dirty="0"/>
          </a:p>
        </p:txBody>
      </p:sp>
      <p:sp>
        <p:nvSpPr>
          <p:cNvPr id="8" name="Rectangle 7">
            <a:extLst>
              <a:ext uri="{FF2B5EF4-FFF2-40B4-BE49-F238E27FC236}">
                <a16:creationId xmlns:a16="http://schemas.microsoft.com/office/drawing/2014/main" id="{2848F5F0-D323-B6BD-8BDA-C76A515FDF46}"/>
              </a:ext>
            </a:extLst>
          </p:cNvPr>
          <p:cNvSpPr/>
          <p:nvPr/>
        </p:nvSpPr>
        <p:spPr>
          <a:xfrm>
            <a:off x="3284738" y="-50526"/>
            <a:ext cx="2876365" cy="8528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Program </a:t>
            </a:r>
            <a:endParaRPr lang="en-IN" sz="1200" dirty="0"/>
          </a:p>
        </p:txBody>
      </p:sp>
      <p:sp>
        <p:nvSpPr>
          <p:cNvPr id="9" name="Rectangle 8">
            <a:extLst>
              <a:ext uri="{FF2B5EF4-FFF2-40B4-BE49-F238E27FC236}">
                <a16:creationId xmlns:a16="http://schemas.microsoft.com/office/drawing/2014/main" id="{2EAE10C4-8785-4517-D4C9-33C8E6184BD7}"/>
              </a:ext>
            </a:extLst>
          </p:cNvPr>
          <p:cNvSpPr/>
          <p:nvPr/>
        </p:nvSpPr>
        <p:spPr>
          <a:xfrm>
            <a:off x="4428452" y="31788"/>
            <a:ext cx="1500375" cy="29130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APP Logic</a:t>
            </a:r>
            <a:endParaRPr lang="en-IN" sz="1200" dirty="0"/>
          </a:p>
        </p:txBody>
      </p:sp>
      <p:sp>
        <p:nvSpPr>
          <p:cNvPr id="10" name="Rectangle 9">
            <a:extLst>
              <a:ext uri="{FF2B5EF4-FFF2-40B4-BE49-F238E27FC236}">
                <a16:creationId xmlns:a16="http://schemas.microsoft.com/office/drawing/2014/main" id="{E6D7B208-BB6F-C7D5-8742-86A6142446CD}"/>
              </a:ext>
            </a:extLst>
          </p:cNvPr>
          <p:cNvSpPr/>
          <p:nvPr/>
        </p:nvSpPr>
        <p:spPr>
          <a:xfrm>
            <a:off x="4492103" y="441889"/>
            <a:ext cx="1500375" cy="29130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APP Infra Logic</a:t>
            </a:r>
            <a:endParaRPr lang="en-IN" sz="1200" dirty="0"/>
          </a:p>
        </p:txBody>
      </p:sp>
      <p:sp>
        <p:nvSpPr>
          <p:cNvPr id="11" name="Rectangle 10">
            <a:extLst>
              <a:ext uri="{FF2B5EF4-FFF2-40B4-BE49-F238E27FC236}">
                <a16:creationId xmlns:a16="http://schemas.microsoft.com/office/drawing/2014/main" id="{81530170-51CB-51B4-CCDF-8EAF6884E660}"/>
              </a:ext>
            </a:extLst>
          </p:cNvPr>
          <p:cNvSpPr/>
          <p:nvPr/>
        </p:nvSpPr>
        <p:spPr>
          <a:xfrm>
            <a:off x="4460292" y="1386811"/>
            <a:ext cx="319596" cy="58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endParaRPr lang="en-IN" dirty="0"/>
          </a:p>
        </p:txBody>
      </p:sp>
      <p:sp>
        <p:nvSpPr>
          <p:cNvPr id="12" name="Rectangle 11">
            <a:extLst>
              <a:ext uri="{FF2B5EF4-FFF2-40B4-BE49-F238E27FC236}">
                <a16:creationId xmlns:a16="http://schemas.microsoft.com/office/drawing/2014/main" id="{D100663C-9275-02AB-C3BF-D25D5582585C}"/>
              </a:ext>
            </a:extLst>
          </p:cNvPr>
          <p:cNvSpPr/>
          <p:nvPr/>
        </p:nvSpPr>
        <p:spPr>
          <a:xfrm>
            <a:off x="4341921" y="2245725"/>
            <a:ext cx="621437" cy="66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a:t>
            </a:r>
            <a:endParaRPr lang="en-IN" dirty="0"/>
          </a:p>
        </p:txBody>
      </p:sp>
      <p:sp>
        <p:nvSpPr>
          <p:cNvPr id="13" name="Arrow: Right 12">
            <a:extLst>
              <a:ext uri="{FF2B5EF4-FFF2-40B4-BE49-F238E27FC236}">
                <a16:creationId xmlns:a16="http://schemas.microsoft.com/office/drawing/2014/main" id="{2F7DF783-8BDD-672A-5541-07D81FCDE880}"/>
              </a:ext>
            </a:extLst>
          </p:cNvPr>
          <p:cNvSpPr/>
          <p:nvPr/>
        </p:nvSpPr>
        <p:spPr>
          <a:xfrm>
            <a:off x="5099483" y="2295661"/>
            <a:ext cx="2530135" cy="5659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(AIL) Updates </a:t>
            </a:r>
            <a:r>
              <a:rPr lang="en-US" dirty="0"/>
              <a:t>Code</a:t>
            </a:r>
            <a:endParaRPr lang="en-IN" dirty="0"/>
          </a:p>
        </p:txBody>
      </p:sp>
      <p:sp>
        <p:nvSpPr>
          <p:cNvPr id="14" name="Rectangle 13">
            <a:extLst>
              <a:ext uri="{FF2B5EF4-FFF2-40B4-BE49-F238E27FC236}">
                <a16:creationId xmlns:a16="http://schemas.microsoft.com/office/drawing/2014/main" id="{4AC07868-E653-B026-050D-9BFAC255DAC8}"/>
              </a:ext>
            </a:extLst>
          </p:cNvPr>
          <p:cNvSpPr/>
          <p:nvPr/>
        </p:nvSpPr>
        <p:spPr>
          <a:xfrm>
            <a:off x="9431785" y="594804"/>
            <a:ext cx="2580444" cy="8528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Step 3: System Call Mapping( OS Spec Binding)</a:t>
            </a:r>
            <a:endParaRPr lang="en-IN" dirty="0"/>
          </a:p>
        </p:txBody>
      </p:sp>
      <p:sp>
        <p:nvSpPr>
          <p:cNvPr id="21" name="Arrow: Right 20">
            <a:extLst>
              <a:ext uri="{FF2B5EF4-FFF2-40B4-BE49-F238E27FC236}">
                <a16:creationId xmlns:a16="http://schemas.microsoft.com/office/drawing/2014/main" id="{A7426DD7-2B69-DA06-00A0-5660721DF798}"/>
              </a:ext>
            </a:extLst>
          </p:cNvPr>
          <p:cNvSpPr/>
          <p:nvPr/>
        </p:nvSpPr>
        <p:spPr>
          <a:xfrm>
            <a:off x="9578267" y="1704185"/>
            <a:ext cx="1723007" cy="5659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Native Code</a:t>
            </a:r>
            <a:endParaRPr lang="en-IN" dirty="0"/>
          </a:p>
        </p:txBody>
      </p:sp>
      <p:sp>
        <p:nvSpPr>
          <p:cNvPr id="22" name="Oval 21">
            <a:extLst>
              <a:ext uri="{FF2B5EF4-FFF2-40B4-BE49-F238E27FC236}">
                <a16:creationId xmlns:a16="http://schemas.microsoft.com/office/drawing/2014/main" id="{C2BF3735-4D45-0955-BF98-F9535EC31805}"/>
              </a:ext>
            </a:extLst>
          </p:cNvPr>
          <p:cNvSpPr/>
          <p:nvPr/>
        </p:nvSpPr>
        <p:spPr>
          <a:xfrm>
            <a:off x="10107968" y="2192460"/>
            <a:ext cx="1825104" cy="922074"/>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.EXE(Static)</a:t>
            </a:r>
            <a:endParaRPr lang="en-IN" dirty="0"/>
          </a:p>
        </p:txBody>
      </p:sp>
      <p:sp>
        <p:nvSpPr>
          <p:cNvPr id="23" name="Rectangle 22">
            <a:extLst>
              <a:ext uri="{FF2B5EF4-FFF2-40B4-BE49-F238E27FC236}">
                <a16:creationId xmlns:a16="http://schemas.microsoft.com/office/drawing/2014/main" id="{583A88B0-2095-2C05-B5B3-7E197DF28039}"/>
              </a:ext>
            </a:extLst>
          </p:cNvPr>
          <p:cNvSpPr/>
          <p:nvPr/>
        </p:nvSpPr>
        <p:spPr>
          <a:xfrm>
            <a:off x="-31811" y="3544497"/>
            <a:ext cx="9463596" cy="1978517"/>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A7BB08A3-9A9D-5C7B-3568-4B92A14DF336}"/>
              </a:ext>
            </a:extLst>
          </p:cNvPr>
          <p:cNvSpPr/>
          <p:nvPr/>
        </p:nvSpPr>
        <p:spPr>
          <a:xfrm>
            <a:off x="314417" y="3724270"/>
            <a:ext cx="3764133" cy="66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Step 1: Check for Syntax &amp; Semantics </a:t>
            </a:r>
            <a:endParaRPr lang="en-IN" dirty="0"/>
          </a:p>
        </p:txBody>
      </p:sp>
      <p:sp>
        <p:nvSpPr>
          <p:cNvPr id="25" name="Arrow: Right 24">
            <a:extLst>
              <a:ext uri="{FF2B5EF4-FFF2-40B4-BE49-F238E27FC236}">
                <a16:creationId xmlns:a16="http://schemas.microsoft.com/office/drawing/2014/main" id="{36FF8403-BB43-6518-1C66-BBF5E58297DE}"/>
              </a:ext>
            </a:extLst>
          </p:cNvPr>
          <p:cNvSpPr/>
          <p:nvPr/>
        </p:nvSpPr>
        <p:spPr>
          <a:xfrm>
            <a:off x="5099483" y="3813046"/>
            <a:ext cx="2530135" cy="488271"/>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App Logic(Your Code)</a:t>
            </a:r>
            <a:endParaRPr lang="en-IN" dirty="0"/>
          </a:p>
        </p:txBody>
      </p:sp>
      <p:sp>
        <p:nvSpPr>
          <p:cNvPr id="26" name="Oval 25">
            <a:extLst>
              <a:ext uri="{FF2B5EF4-FFF2-40B4-BE49-F238E27FC236}">
                <a16:creationId xmlns:a16="http://schemas.microsoft.com/office/drawing/2014/main" id="{C440CB1E-8E36-6964-0186-667BB465C08A}"/>
              </a:ext>
            </a:extLst>
          </p:cNvPr>
          <p:cNvSpPr/>
          <p:nvPr/>
        </p:nvSpPr>
        <p:spPr>
          <a:xfrm>
            <a:off x="7638497" y="3974461"/>
            <a:ext cx="1322773" cy="1118587"/>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a:t>.OBJ</a:t>
            </a:r>
            <a:endParaRPr lang="en-IN" dirty="0"/>
          </a:p>
        </p:txBody>
      </p:sp>
      <p:sp>
        <p:nvSpPr>
          <p:cNvPr id="27" name="Rectangle 26">
            <a:extLst>
              <a:ext uri="{FF2B5EF4-FFF2-40B4-BE49-F238E27FC236}">
                <a16:creationId xmlns:a16="http://schemas.microsoft.com/office/drawing/2014/main" id="{2B6B21BF-3237-EAB2-87A1-5D757FB33B4D}"/>
              </a:ext>
            </a:extLst>
          </p:cNvPr>
          <p:cNvSpPr/>
          <p:nvPr/>
        </p:nvSpPr>
        <p:spPr>
          <a:xfrm>
            <a:off x="314416" y="4654206"/>
            <a:ext cx="3764133" cy="66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Step 2: Linking(</a:t>
            </a:r>
            <a:r>
              <a:rPr lang="en-US" dirty="0">
                <a:solidFill>
                  <a:srgbClr val="FFFF00"/>
                </a:solidFill>
              </a:rPr>
              <a:t>Truly Linking- Holds Reference to DLL</a:t>
            </a:r>
            <a:r>
              <a:rPr lang="en-US" dirty="0"/>
              <a:t>)</a:t>
            </a:r>
            <a:endParaRPr lang="en-IN" dirty="0"/>
          </a:p>
        </p:txBody>
      </p:sp>
      <p:sp>
        <p:nvSpPr>
          <p:cNvPr id="28" name="Rectangle 27">
            <a:extLst>
              <a:ext uri="{FF2B5EF4-FFF2-40B4-BE49-F238E27FC236}">
                <a16:creationId xmlns:a16="http://schemas.microsoft.com/office/drawing/2014/main" id="{2AAA5313-31EE-0708-0B90-D76D86C69A6F}"/>
              </a:ext>
            </a:extLst>
          </p:cNvPr>
          <p:cNvSpPr/>
          <p:nvPr/>
        </p:nvSpPr>
        <p:spPr>
          <a:xfrm>
            <a:off x="4460292" y="3795292"/>
            <a:ext cx="319596" cy="58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endParaRPr lang="en-IN" dirty="0"/>
          </a:p>
        </p:txBody>
      </p:sp>
      <p:sp>
        <p:nvSpPr>
          <p:cNvPr id="29" name="Rectangle 28">
            <a:extLst>
              <a:ext uri="{FF2B5EF4-FFF2-40B4-BE49-F238E27FC236}">
                <a16:creationId xmlns:a16="http://schemas.microsoft.com/office/drawing/2014/main" id="{A7A3C4A3-B4A0-5BBC-3B3F-879B374D20F7}"/>
              </a:ext>
            </a:extLst>
          </p:cNvPr>
          <p:cNvSpPr/>
          <p:nvPr/>
        </p:nvSpPr>
        <p:spPr>
          <a:xfrm>
            <a:off x="4341921" y="4654206"/>
            <a:ext cx="621437" cy="66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Ref</a:t>
            </a:r>
            <a:endParaRPr lang="en-IN" dirty="0"/>
          </a:p>
        </p:txBody>
      </p:sp>
      <p:sp>
        <p:nvSpPr>
          <p:cNvPr id="30" name="Arrow: Right 29">
            <a:extLst>
              <a:ext uri="{FF2B5EF4-FFF2-40B4-BE49-F238E27FC236}">
                <a16:creationId xmlns:a16="http://schemas.microsoft.com/office/drawing/2014/main" id="{27F37D98-CD90-1D09-F238-0DFA12DEA71A}"/>
              </a:ext>
            </a:extLst>
          </p:cNvPr>
          <p:cNvSpPr/>
          <p:nvPr/>
        </p:nvSpPr>
        <p:spPr>
          <a:xfrm>
            <a:off x="5099483" y="4704142"/>
            <a:ext cx="2530135" cy="5659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Reference</a:t>
            </a:r>
            <a:endParaRPr lang="en-IN" dirty="0"/>
          </a:p>
        </p:txBody>
      </p:sp>
      <p:sp>
        <p:nvSpPr>
          <p:cNvPr id="31" name="Arrow: Right 30">
            <a:extLst>
              <a:ext uri="{FF2B5EF4-FFF2-40B4-BE49-F238E27FC236}">
                <a16:creationId xmlns:a16="http://schemas.microsoft.com/office/drawing/2014/main" id="{D28002A9-ADE0-9BCC-BF59-79B8667A12CA}"/>
              </a:ext>
            </a:extLst>
          </p:cNvPr>
          <p:cNvSpPr/>
          <p:nvPr/>
        </p:nvSpPr>
        <p:spPr>
          <a:xfrm>
            <a:off x="9446581" y="4473711"/>
            <a:ext cx="1322773" cy="5659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MLC</a:t>
            </a:r>
            <a:endParaRPr lang="en-IN" dirty="0"/>
          </a:p>
        </p:txBody>
      </p:sp>
      <p:sp>
        <p:nvSpPr>
          <p:cNvPr id="32" name="Oval 31">
            <a:extLst>
              <a:ext uri="{FF2B5EF4-FFF2-40B4-BE49-F238E27FC236}">
                <a16:creationId xmlns:a16="http://schemas.microsoft.com/office/drawing/2014/main" id="{7318DE61-EA1E-0F67-35FC-3CDD935E840A}"/>
              </a:ext>
            </a:extLst>
          </p:cNvPr>
          <p:cNvSpPr/>
          <p:nvPr/>
        </p:nvSpPr>
        <p:spPr>
          <a:xfrm>
            <a:off x="9695157" y="5153815"/>
            <a:ext cx="2058877" cy="565951"/>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InvApp.EXE</a:t>
            </a:r>
            <a:endParaRPr lang="en-IN" dirty="0"/>
          </a:p>
        </p:txBody>
      </p:sp>
      <p:sp>
        <p:nvSpPr>
          <p:cNvPr id="33" name="Rectangle 32">
            <a:extLst>
              <a:ext uri="{FF2B5EF4-FFF2-40B4-BE49-F238E27FC236}">
                <a16:creationId xmlns:a16="http://schemas.microsoft.com/office/drawing/2014/main" id="{C1166438-EB72-7D86-E89B-8C00A9ECA167}"/>
              </a:ext>
            </a:extLst>
          </p:cNvPr>
          <p:cNvSpPr/>
          <p:nvPr/>
        </p:nvSpPr>
        <p:spPr>
          <a:xfrm>
            <a:off x="9730298" y="3367695"/>
            <a:ext cx="2580444" cy="8528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Step 3: System Call Mapping( OS Spec Binding)</a:t>
            </a:r>
            <a:endParaRPr lang="en-IN" dirty="0"/>
          </a:p>
        </p:txBody>
      </p:sp>
      <p:sp>
        <p:nvSpPr>
          <p:cNvPr id="34" name="Oval 33">
            <a:extLst>
              <a:ext uri="{FF2B5EF4-FFF2-40B4-BE49-F238E27FC236}">
                <a16:creationId xmlns:a16="http://schemas.microsoft.com/office/drawing/2014/main" id="{A8D9EDF2-DD4D-CA39-0746-96EDC1EB5704}"/>
              </a:ext>
            </a:extLst>
          </p:cNvPr>
          <p:cNvSpPr/>
          <p:nvPr/>
        </p:nvSpPr>
        <p:spPr>
          <a:xfrm>
            <a:off x="9737327" y="5935926"/>
            <a:ext cx="2260107" cy="488199"/>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Invoice.DLL</a:t>
            </a:r>
            <a:endParaRPr lang="en-IN" dirty="0"/>
          </a:p>
        </p:txBody>
      </p:sp>
      <p:sp>
        <p:nvSpPr>
          <p:cNvPr id="35" name="Oval 34">
            <a:extLst>
              <a:ext uri="{FF2B5EF4-FFF2-40B4-BE49-F238E27FC236}">
                <a16:creationId xmlns:a16="http://schemas.microsoft.com/office/drawing/2014/main" id="{1A826637-BE1E-76F5-A3F9-A8E5D7302653}"/>
              </a:ext>
            </a:extLst>
          </p:cNvPr>
          <p:cNvSpPr/>
          <p:nvPr/>
        </p:nvSpPr>
        <p:spPr>
          <a:xfrm>
            <a:off x="7420256" y="5921430"/>
            <a:ext cx="2260107" cy="488199"/>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Runtime</a:t>
            </a:r>
            <a:endParaRPr lang="en-IN" dirty="0"/>
          </a:p>
        </p:txBody>
      </p:sp>
    </p:spTree>
    <p:extLst>
      <p:ext uri="{BB962C8B-B14F-4D97-AF65-F5344CB8AC3E}">
        <p14:creationId xmlns:p14="http://schemas.microsoft.com/office/powerpoint/2010/main" val="4269541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JavaScript Overview</a:t>
            </a:r>
            <a:br>
              <a:rPr lang="en-US" dirty="0"/>
            </a:b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2455482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B7A32E-04FA-49B3-B2CC-52442D6B4D33}"/>
              </a:ext>
            </a:extLst>
          </p:cNvPr>
          <p:cNvSpPr>
            <a:spLocks noGrp="1"/>
          </p:cNvSpPr>
          <p:nvPr>
            <p:ph type="title"/>
          </p:nvPr>
        </p:nvSpPr>
        <p:spPr/>
        <p:txBody>
          <a:bodyPr/>
          <a:lstStyle/>
          <a:p>
            <a:r>
              <a:rPr lang="en-US" dirty="0"/>
              <a:t>Type Inference</a:t>
            </a:r>
            <a:endParaRPr lang="en-IN" dirty="0"/>
          </a:p>
        </p:txBody>
      </p:sp>
      <p:sp>
        <p:nvSpPr>
          <p:cNvPr id="5" name="Content Placeholder 4">
            <a:extLst>
              <a:ext uri="{FF2B5EF4-FFF2-40B4-BE49-F238E27FC236}">
                <a16:creationId xmlns:a16="http://schemas.microsoft.com/office/drawing/2014/main" id="{7357F417-9DFE-483A-AB09-F14BACB0BD20}"/>
              </a:ext>
            </a:extLst>
          </p:cNvPr>
          <p:cNvSpPr>
            <a:spLocks noGrp="1"/>
          </p:cNvSpPr>
          <p:nvPr>
            <p:ph idx="1"/>
          </p:nvPr>
        </p:nvSpPr>
        <p:spPr/>
        <p:txBody>
          <a:bodyPr/>
          <a:lstStyle/>
          <a:p>
            <a:r>
              <a:rPr lang="en-US" dirty="0"/>
              <a:t>Static </a:t>
            </a:r>
          </a:p>
          <a:p>
            <a:r>
              <a:rPr lang="en-US" dirty="0">
                <a:solidFill>
                  <a:srgbClr val="FF0000"/>
                </a:solidFill>
              </a:rPr>
              <a:t>Dynamic</a:t>
            </a:r>
            <a:endParaRPr lang="en-IN" dirty="0">
              <a:solidFill>
                <a:srgbClr val="FF0000"/>
              </a:solidFill>
            </a:endParaRPr>
          </a:p>
        </p:txBody>
      </p:sp>
    </p:spTree>
    <p:extLst>
      <p:ext uri="{BB962C8B-B14F-4D97-AF65-F5344CB8AC3E}">
        <p14:creationId xmlns:p14="http://schemas.microsoft.com/office/powerpoint/2010/main" val="24079670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Lesson </a:t>
            </a:r>
          </a:p>
        </p:txBody>
      </p:sp>
      <p:sp>
        <p:nvSpPr>
          <p:cNvPr id="5" name="Content Placeholder 4"/>
          <p:cNvSpPr>
            <a:spLocks noGrp="1"/>
          </p:cNvSpPr>
          <p:nvPr>
            <p:ph idx="1"/>
          </p:nvPr>
        </p:nvSpPr>
        <p:spPr/>
        <p:txBody>
          <a:bodyPr/>
          <a:lstStyle/>
          <a:p>
            <a:r>
              <a:rPr lang="en-US" dirty="0"/>
              <a:t>Object oriented programming in JavaScript</a:t>
            </a:r>
          </a:p>
          <a:p>
            <a:r>
              <a:rPr lang="en-US" dirty="0"/>
              <a:t>Events </a:t>
            </a:r>
          </a:p>
          <a:p>
            <a:r>
              <a:rPr lang="en-US" dirty="0"/>
              <a:t>JSON </a:t>
            </a:r>
          </a:p>
          <a:p>
            <a:r>
              <a:rPr lang="en-US" dirty="0"/>
              <a:t>AJAX </a:t>
            </a:r>
          </a:p>
        </p:txBody>
      </p:sp>
    </p:spTree>
    <p:extLst>
      <p:ext uri="{BB962C8B-B14F-4D97-AF65-F5344CB8AC3E}">
        <p14:creationId xmlns:p14="http://schemas.microsoft.com/office/powerpoint/2010/main" val="338884939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JavaScript types </a:t>
            </a:r>
          </a:p>
        </p:txBody>
      </p:sp>
      <p:sp>
        <p:nvSpPr>
          <p:cNvPr id="3" name="Content Placeholder 2"/>
          <p:cNvSpPr>
            <a:spLocks noGrp="1"/>
          </p:cNvSpPr>
          <p:nvPr>
            <p:ph idx="1"/>
          </p:nvPr>
        </p:nvSpPr>
        <p:spPr/>
        <p:txBody>
          <a:bodyPr>
            <a:normAutofit/>
          </a:bodyPr>
          <a:lstStyle/>
          <a:p>
            <a:r>
              <a:rPr lang="en-US" sz="3600" dirty="0"/>
              <a:t>Although JavaScript has no concept of classes, it still uses two kinds of types: </a:t>
            </a:r>
          </a:p>
          <a:p>
            <a:pPr lvl="1"/>
            <a:r>
              <a:rPr lang="en-US" sz="2800" dirty="0"/>
              <a:t>Primitive  </a:t>
            </a:r>
          </a:p>
          <a:p>
            <a:pPr lvl="2"/>
            <a:r>
              <a:rPr lang="en-US" sz="2400" dirty="0"/>
              <a:t>Primitive types are stored as simple data types. </a:t>
            </a:r>
          </a:p>
          <a:p>
            <a:pPr lvl="1"/>
            <a:r>
              <a:rPr lang="en-US" sz="2800" dirty="0"/>
              <a:t>Reference </a:t>
            </a:r>
          </a:p>
          <a:p>
            <a:pPr lvl="2"/>
            <a:r>
              <a:rPr lang="en-US" sz="2400" dirty="0"/>
              <a:t>Reference types are stored as objects, which are really just references to locations in memory.</a:t>
            </a:r>
          </a:p>
        </p:txBody>
      </p:sp>
    </p:spTree>
    <p:extLst>
      <p:ext uri="{BB962C8B-B14F-4D97-AF65-F5344CB8AC3E}">
        <p14:creationId xmlns:p14="http://schemas.microsoft.com/office/powerpoint/2010/main" val="306356966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09600"/>
            <a:ext cx="11506200" cy="762000"/>
          </a:xfrm>
        </p:spPr>
        <p:txBody>
          <a:bodyPr/>
          <a:lstStyle/>
          <a:p>
            <a:r>
              <a:rPr lang="en-US" dirty="0"/>
              <a:t>Primitive types  </a:t>
            </a:r>
          </a:p>
        </p:txBody>
      </p:sp>
      <p:sp>
        <p:nvSpPr>
          <p:cNvPr id="3" name="Content Placeholder 2"/>
          <p:cNvSpPr>
            <a:spLocks noGrp="1"/>
          </p:cNvSpPr>
          <p:nvPr>
            <p:ph idx="1"/>
          </p:nvPr>
        </p:nvSpPr>
        <p:spPr>
          <a:xfrm>
            <a:off x="304800" y="1371600"/>
            <a:ext cx="11506200" cy="5257800"/>
          </a:xfrm>
        </p:spPr>
        <p:txBody>
          <a:bodyPr>
            <a:noAutofit/>
          </a:bodyPr>
          <a:lstStyle/>
          <a:p>
            <a:r>
              <a:rPr lang="en-US" dirty="0"/>
              <a:t>There are five primitive types in JavaScript</a:t>
            </a:r>
          </a:p>
          <a:p>
            <a:pPr lvl="1"/>
            <a:r>
              <a:rPr lang="en-US" sz="2000" b="1" dirty="0"/>
              <a:t>Boolean </a:t>
            </a:r>
          </a:p>
          <a:p>
            <a:pPr lvl="2"/>
            <a:r>
              <a:rPr lang="en-US" sz="1800" dirty="0"/>
              <a:t>true or false</a:t>
            </a:r>
          </a:p>
          <a:p>
            <a:pPr lvl="1"/>
            <a:r>
              <a:rPr lang="en-US" sz="2000" b="1" dirty="0"/>
              <a:t>Number </a:t>
            </a:r>
          </a:p>
          <a:p>
            <a:pPr lvl="2"/>
            <a:r>
              <a:rPr lang="en-US" sz="1800" dirty="0"/>
              <a:t>Any integer or floating-point numeric value</a:t>
            </a:r>
          </a:p>
          <a:p>
            <a:pPr lvl="1"/>
            <a:r>
              <a:rPr lang="en-US" sz="2000" b="1" dirty="0"/>
              <a:t>String</a:t>
            </a:r>
          </a:p>
          <a:p>
            <a:pPr lvl="2"/>
            <a:r>
              <a:rPr lang="en-US" sz="1800" b="1" dirty="0"/>
              <a:t> </a:t>
            </a:r>
            <a:r>
              <a:rPr lang="en-US" sz="1800" dirty="0"/>
              <a:t>A character or sequence of characters delimited by either single or double quotes (JavaScript has no separate character type)</a:t>
            </a:r>
          </a:p>
          <a:p>
            <a:pPr lvl="1"/>
            <a:r>
              <a:rPr lang="en-US" sz="2000" b="1" dirty="0"/>
              <a:t>Null </a:t>
            </a:r>
          </a:p>
          <a:p>
            <a:pPr lvl="2"/>
            <a:r>
              <a:rPr lang="en-US" sz="1800" dirty="0"/>
              <a:t>A primitive type that has only one value, null</a:t>
            </a:r>
          </a:p>
          <a:p>
            <a:pPr lvl="1"/>
            <a:r>
              <a:rPr lang="en-US" sz="2000" b="1" dirty="0"/>
              <a:t>Undefined</a:t>
            </a:r>
          </a:p>
          <a:p>
            <a:pPr lvl="2"/>
            <a:r>
              <a:rPr lang="en-US" sz="1800" b="1" dirty="0"/>
              <a:t> </a:t>
            </a:r>
            <a:r>
              <a:rPr lang="en-US" sz="1800" dirty="0"/>
              <a:t>A primitive type that has only one value, undefined (undefined is the value assigned to a variable that is not initialized)</a:t>
            </a:r>
          </a:p>
          <a:p>
            <a:endParaRPr lang="en-US" dirty="0"/>
          </a:p>
        </p:txBody>
      </p:sp>
    </p:spTree>
    <p:extLst>
      <p:ext uri="{BB962C8B-B14F-4D97-AF65-F5344CB8AC3E}">
        <p14:creationId xmlns:p14="http://schemas.microsoft.com/office/powerpoint/2010/main" val="3919567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Essential Recap</a:t>
            </a:r>
          </a:p>
        </p:txBody>
      </p:sp>
      <p:sp>
        <p:nvSpPr>
          <p:cNvPr id="3" name="Content Placeholder 2"/>
          <p:cNvSpPr>
            <a:spLocks noGrp="1"/>
          </p:cNvSpPr>
          <p:nvPr>
            <p:ph idx="1"/>
          </p:nvPr>
        </p:nvSpPr>
        <p:spPr/>
        <p:txBody>
          <a:bodyPr>
            <a:normAutofit/>
          </a:bodyPr>
          <a:lstStyle/>
          <a:p>
            <a:r>
              <a:rPr lang="en-US" dirty="0"/>
              <a:t>identity operator  === and !==</a:t>
            </a:r>
          </a:p>
          <a:p>
            <a:pPr lvl="1"/>
            <a:r>
              <a:rPr lang="en-US" dirty="0"/>
              <a:t>does not do type coercion</a:t>
            </a:r>
          </a:p>
          <a:p>
            <a:pPr lvl="1"/>
            <a:r>
              <a:rPr lang="en-US" dirty="0"/>
              <a:t>If the two operands are of the same type and have the same value, then === produces true and !== produces false.</a:t>
            </a:r>
          </a:p>
          <a:p>
            <a:r>
              <a:rPr lang="en-US" dirty="0"/>
              <a:t>equality  Operator == and !=. </a:t>
            </a:r>
          </a:p>
          <a:p>
            <a:pPr lvl="1"/>
            <a:r>
              <a:rPr lang="en-US" dirty="0"/>
              <a:t>does type coercion( meaning that the interpreter implicitly tries to convert the values before comparing)</a:t>
            </a:r>
          </a:p>
          <a:p>
            <a:pPr lvl="1"/>
            <a:r>
              <a:rPr lang="en-US" dirty="0"/>
              <a:t>Does same as above if the operands are of the same type, but if they are of different types, they attempt to coerce the values. </a:t>
            </a:r>
          </a:p>
        </p:txBody>
      </p:sp>
    </p:spTree>
    <p:extLst>
      <p:ext uri="{BB962C8B-B14F-4D97-AF65-F5344CB8AC3E}">
        <p14:creationId xmlns:p14="http://schemas.microsoft.com/office/powerpoint/2010/main" val="246963669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Types</a:t>
            </a:r>
          </a:p>
        </p:txBody>
      </p:sp>
      <p:sp>
        <p:nvSpPr>
          <p:cNvPr id="3" name="Content Placeholder 2"/>
          <p:cNvSpPr>
            <a:spLocks noGrp="1"/>
          </p:cNvSpPr>
          <p:nvPr>
            <p:ph idx="1"/>
          </p:nvPr>
        </p:nvSpPr>
        <p:spPr/>
        <p:txBody>
          <a:bodyPr/>
          <a:lstStyle/>
          <a:p>
            <a:r>
              <a:rPr lang="en-US" dirty="0"/>
              <a:t>Reference types represent objects in JavaScript and are the closest things to classes that you will find in the language.</a:t>
            </a:r>
          </a:p>
          <a:p>
            <a:endParaRPr lang="en-US" dirty="0"/>
          </a:p>
        </p:txBody>
      </p:sp>
      <p:pic>
        <p:nvPicPr>
          <p:cNvPr id="1027" name="Picture 3"/>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143001" y="2895600"/>
            <a:ext cx="2920239"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1" y="3886200"/>
            <a:ext cx="723582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555631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built-in Reference types </a:t>
            </a:r>
          </a:p>
        </p:txBody>
      </p:sp>
      <p:sp>
        <p:nvSpPr>
          <p:cNvPr id="3" name="Content Placeholder 2"/>
          <p:cNvSpPr>
            <a:spLocks noGrp="1"/>
          </p:cNvSpPr>
          <p:nvPr>
            <p:ph idx="1"/>
          </p:nvPr>
        </p:nvSpPr>
        <p:spPr/>
        <p:txBody>
          <a:bodyPr>
            <a:normAutofit fontScale="92500" lnSpcReduction="20000"/>
          </a:bodyPr>
          <a:lstStyle/>
          <a:p>
            <a:r>
              <a:rPr lang="en-US" b="1" dirty="0"/>
              <a:t>Object</a:t>
            </a:r>
          </a:p>
          <a:p>
            <a:pPr lvl="1"/>
            <a:r>
              <a:rPr lang="en-US" dirty="0"/>
              <a:t>A generic object</a:t>
            </a:r>
          </a:p>
          <a:p>
            <a:r>
              <a:rPr lang="en-US" b="1" dirty="0"/>
              <a:t>Array </a:t>
            </a:r>
          </a:p>
          <a:p>
            <a:pPr lvl="1"/>
            <a:r>
              <a:rPr lang="en-US" dirty="0"/>
              <a:t>An ordered list of numerically indexed values</a:t>
            </a:r>
          </a:p>
          <a:p>
            <a:r>
              <a:rPr lang="en-US" b="1" dirty="0"/>
              <a:t>Date </a:t>
            </a:r>
          </a:p>
          <a:p>
            <a:pPr lvl="1"/>
            <a:r>
              <a:rPr lang="en-US" dirty="0"/>
              <a:t>A date and time</a:t>
            </a:r>
          </a:p>
          <a:p>
            <a:r>
              <a:rPr lang="en-US" b="1" dirty="0"/>
              <a:t>Error </a:t>
            </a:r>
          </a:p>
          <a:p>
            <a:pPr lvl="1"/>
            <a:r>
              <a:rPr lang="en-US" dirty="0"/>
              <a:t>A runtime error (there are also several more specific error subtypes)</a:t>
            </a:r>
          </a:p>
          <a:p>
            <a:r>
              <a:rPr lang="en-US" b="1" dirty="0"/>
              <a:t>Function </a:t>
            </a:r>
          </a:p>
          <a:p>
            <a:pPr lvl="1"/>
            <a:r>
              <a:rPr lang="en-US" dirty="0"/>
              <a:t>A function</a:t>
            </a:r>
          </a:p>
          <a:p>
            <a:r>
              <a:rPr lang="en-US" b="1" dirty="0" err="1"/>
              <a:t>RegExp</a:t>
            </a:r>
            <a:r>
              <a:rPr lang="en-US" b="1" dirty="0"/>
              <a:t> </a:t>
            </a:r>
          </a:p>
          <a:p>
            <a:pPr lvl="1"/>
            <a:r>
              <a:rPr lang="en-US" dirty="0"/>
              <a:t>A regular expression</a:t>
            </a:r>
          </a:p>
        </p:txBody>
      </p:sp>
    </p:spTree>
    <p:extLst>
      <p:ext uri="{BB962C8B-B14F-4D97-AF65-F5344CB8AC3E}">
        <p14:creationId xmlns:p14="http://schemas.microsoft.com/office/powerpoint/2010/main" val="40184156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Primitive Wrapper Types</a:t>
            </a:r>
          </a:p>
        </p:txBody>
      </p:sp>
      <p:sp>
        <p:nvSpPr>
          <p:cNvPr id="3" name="Content Placeholder 2"/>
          <p:cNvSpPr>
            <a:spLocks noGrp="1"/>
          </p:cNvSpPr>
          <p:nvPr>
            <p:ph idx="1"/>
          </p:nvPr>
        </p:nvSpPr>
        <p:spPr/>
        <p:txBody>
          <a:bodyPr>
            <a:normAutofit lnSpcReduction="10000"/>
          </a:bodyPr>
          <a:lstStyle/>
          <a:p>
            <a:r>
              <a:rPr lang="en-US" dirty="0"/>
              <a:t>There are three primitive wrapper types </a:t>
            </a:r>
          </a:p>
          <a:p>
            <a:pPr lvl="1"/>
            <a:r>
              <a:rPr lang="en-US" dirty="0"/>
              <a:t>String</a:t>
            </a:r>
          </a:p>
          <a:p>
            <a:pPr lvl="1"/>
            <a:r>
              <a:rPr lang="en-US" dirty="0"/>
              <a:t>Number</a:t>
            </a:r>
          </a:p>
          <a:p>
            <a:pPr lvl="1"/>
            <a:r>
              <a:rPr lang="en-US" dirty="0"/>
              <a:t>Boolean</a:t>
            </a:r>
          </a:p>
          <a:p>
            <a:r>
              <a:rPr lang="en-US" dirty="0"/>
              <a:t>These special reference types exist to make working with primitive values as easy as working with objects. </a:t>
            </a:r>
          </a:p>
          <a:p>
            <a:pPr lvl="1"/>
            <a:r>
              <a:rPr lang="en-US" dirty="0"/>
              <a:t>(It would be very confusing if you had to use a different syntax or switch to a procedural style just to get a substring of text.)</a:t>
            </a:r>
          </a:p>
          <a:p>
            <a:r>
              <a:rPr lang="en-US" dirty="0"/>
              <a:t>The primitive wrapper types are reference types that are automatically created behind the scenes whenever strings, numbers, or Booleans are read.</a:t>
            </a:r>
          </a:p>
        </p:txBody>
      </p:sp>
    </p:spTree>
    <p:extLst>
      <p:ext uri="{BB962C8B-B14F-4D97-AF65-F5344CB8AC3E}">
        <p14:creationId xmlns:p14="http://schemas.microsoft.com/office/powerpoint/2010/main" val="38745263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Events</a:t>
            </a:r>
          </a:p>
        </p:txBody>
      </p:sp>
      <p:sp>
        <p:nvSpPr>
          <p:cNvPr id="3" name="Content Placeholder 2"/>
          <p:cNvSpPr>
            <a:spLocks noGrp="1"/>
          </p:cNvSpPr>
          <p:nvPr>
            <p:ph idx="1"/>
          </p:nvPr>
        </p:nvSpPr>
        <p:spPr>
          <a:xfrm>
            <a:off x="228601" y="1676400"/>
            <a:ext cx="5984731" cy="4800600"/>
          </a:xfrm>
        </p:spPr>
        <p:txBody>
          <a:bodyPr>
            <a:normAutofit/>
          </a:bodyPr>
          <a:lstStyle/>
          <a:p>
            <a:r>
              <a:rPr lang="en-US" dirty="0"/>
              <a:t>An event is a signal from the browser that something has happened.</a:t>
            </a:r>
          </a:p>
          <a:p>
            <a:r>
              <a:rPr lang="en-US" dirty="0"/>
              <a:t>JavaScript-applications perform actions as a response to events. </a:t>
            </a:r>
          </a:p>
          <a:p>
            <a:r>
              <a:rPr lang="en-US" dirty="0"/>
              <a:t>JavaScript's interaction with HTML is handled through events that occur when the user or the browser manipulates a page.</a:t>
            </a:r>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3331" y="1905001"/>
            <a:ext cx="5954712" cy="416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3131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E721E-3C74-97D5-E0E5-3FD4E3F08811}"/>
              </a:ext>
            </a:extLst>
          </p:cNvPr>
          <p:cNvSpPr>
            <a:spLocks noGrp="1"/>
          </p:cNvSpPr>
          <p:nvPr>
            <p:ph type="title"/>
          </p:nvPr>
        </p:nvSpPr>
        <p:spPr/>
        <p:txBody>
          <a:bodyPr/>
          <a:lstStyle/>
          <a:p>
            <a:r>
              <a:rPr lang="en-US" dirty="0"/>
              <a:t>DC</a:t>
            </a:r>
            <a:endParaRPr lang="en-IN" dirty="0"/>
          </a:p>
        </p:txBody>
      </p:sp>
      <p:sp>
        <p:nvSpPr>
          <p:cNvPr id="3" name="Content Placeholder 2">
            <a:extLst>
              <a:ext uri="{FF2B5EF4-FFF2-40B4-BE49-F238E27FC236}">
                <a16:creationId xmlns:a16="http://schemas.microsoft.com/office/drawing/2014/main" id="{E85DC607-69A3-F41A-8B61-20BE33616BE7}"/>
              </a:ext>
            </a:extLst>
          </p:cNvPr>
          <p:cNvSpPr>
            <a:spLocks noGrp="1"/>
          </p:cNvSpPr>
          <p:nvPr>
            <p:ph idx="1"/>
          </p:nvPr>
        </p:nvSpPr>
        <p:spPr/>
        <p:txBody>
          <a:bodyPr/>
          <a:lstStyle/>
          <a:p>
            <a:r>
              <a:rPr lang="en-US" dirty="0"/>
              <a:t>Inter-process C (IPC)</a:t>
            </a:r>
          </a:p>
          <a:p>
            <a:pPr lvl="1"/>
            <a:r>
              <a:rPr lang="en-US" dirty="0"/>
              <a:t>DCOM</a:t>
            </a:r>
          </a:p>
          <a:p>
            <a:pPr lvl="1"/>
            <a:r>
              <a:rPr lang="en-US" dirty="0"/>
              <a:t>REMOTING(=&gt;.NET)</a:t>
            </a:r>
          </a:p>
          <a:p>
            <a:r>
              <a:rPr lang="en-US" dirty="0"/>
              <a:t>RPC</a:t>
            </a:r>
          </a:p>
          <a:p>
            <a:pPr lvl="1"/>
            <a:r>
              <a:rPr lang="en-US" dirty="0"/>
              <a:t>Intranet</a:t>
            </a:r>
          </a:p>
          <a:p>
            <a:pPr lvl="2"/>
            <a:r>
              <a:rPr lang="en-US" dirty="0"/>
              <a:t>DCOM</a:t>
            </a:r>
          </a:p>
          <a:p>
            <a:pPr lvl="2"/>
            <a:r>
              <a:rPr lang="en-US" dirty="0"/>
              <a:t>REMOTING</a:t>
            </a:r>
          </a:p>
          <a:p>
            <a:pPr lvl="2"/>
            <a:r>
              <a:rPr lang="en-US" dirty="0"/>
              <a:t>MSMQ</a:t>
            </a:r>
          </a:p>
          <a:p>
            <a:pPr lvl="1"/>
            <a:r>
              <a:rPr lang="en-US" dirty="0"/>
              <a:t>Internet</a:t>
            </a:r>
          </a:p>
          <a:p>
            <a:pPr lvl="2"/>
            <a:r>
              <a:rPr lang="en-US" dirty="0"/>
              <a:t>WEB Service</a:t>
            </a:r>
          </a:p>
          <a:p>
            <a:pPr lvl="2"/>
            <a:endParaRPr lang="en-IN" dirty="0"/>
          </a:p>
        </p:txBody>
      </p:sp>
    </p:spTree>
    <p:extLst>
      <p:ext uri="{BB962C8B-B14F-4D97-AF65-F5344CB8AC3E}">
        <p14:creationId xmlns:p14="http://schemas.microsoft.com/office/powerpoint/2010/main" val="147507598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AJAX </a:t>
            </a:r>
          </a:p>
        </p:txBody>
      </p:sp>
      <p:sp>
        <p:nvSpPr>
          <p:cNvPr id="3" name="Content Placeholder 2"/>
          <p:cNvSpPr>
            <a:spLocks noGrp="1"/>
          </p:cNvSpPr>
          <p:nvPr>
            <p:ph idx="1"/>
          </p:nvPr>
        </p:nvSpPr>
        <p:spPr/>
        <p:txBody>
          <a:bodyPr/>
          <a:lstStyle/>
          <a:p>
            <a:r>
              <a:rPr lang="en-US" b="1" dirty="0"/>
              <a:t>AJAX</a:t>
            </a:r>
            <a:r>
              <a:rPr lang="en-US" dirty="0"/>
              <a:t> stands for Asynchronous JavaScript and XML. </a:t>
            </a:r>
          </a:p>
          <a:p>
            <a:r>
              <a:rPr lang="en-US" dirty="0"/>
              <a:t>it is the amendment  of the XMLHttpRequest to the DOM</a:t>
            </a:r>
          </a:p>
          <a:p>
            <a:pPr lvl="1"/>
            <a:r>
              <a:rPr lang="en-US" dirty="0"/>
              <a:t>It can send as well as receive information in a variety of formats, including JSON, XML, HTML, and even text files.</a:t>
            </a:r>
          </a:p>
        </p:txBody>
      </p:sp>
    </p:spTree>
    <p:extLst>
      <p:ext uri="{BB962C8B-B14F-4D97-AF65-F5344CB8AC3E}">
        <p14:creationId xmlns:p14="http://schemas.microsoft.com/office/powerpoint/2010/main" val="412076313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JSON</a:t>
            </a:r>
          </a:p>
        </p:txBody>
      </p:sp>
      <p:sp>
        <p:nvSpPr>
          <p:cNvPr id="3" name="Content Placeholder 2"/>
          <p:cNvSpPr>
            <a:spLocks noGrp="1"/>
          </p:cNvSpPr>
          <p:nvPr>
            <p:ph idx="1"/>
          </p:nvPr>
        </p:nvSpPr>
        <p:spPr/>
        <p:txBody>
          <a:bodyPr>
            <a:normAutofit fontScale="92500"/>
          </a:bodyPr>
          <a:lstStyle/>
          <a:p>
            <a:r>
              <a:rPr lang="en-US" b="1" dirty="0"/>
              <a:t>JSON</a:t>
            </a:r>
            <a:r>
              <a:rPr lang="en-US" dirty="0"/>
              <a:t> (JavaScript Object Notation) is a lightweight data-interchange format. </a:t>
            </a:r>
          </a:p>
          <a:p>
            <a:pPr lvl="1"/>
            <a:r>
              <a:rPr lang="en-US" dirty="0"/>
              <a:t>It is easy for humans to read and write. </a:t>
            </a:r>
          </a:p>
          <a:p>
            <a:pPr lvl="1"/>
            <a:r>
              <a:rPr lang="en-US" dirty="0"/>
              <a:t>It is easy for machines to parse and generate. </a:t>
            </a:r>
          </a:p>
          <a:p>
            <a:pPr lvl="1"/>
            <a:r>
              <a:rPr lang="en-US" dirty="0"/>
              <a:t>It is based on a subset of the JavaScript Programming Language, Standard ECMA-262 3rd Edition - December 1999.</a:t>
            </a:r>
          </a:p>
          <a:p>
            <a:r>
              <a:rPr lang="en-US" dirty="0"/>
              <a:t>JSON is built on two structures:</a:t>
            </a:r>
          </a:p>
          <a:p>
            <a:pPr lvl="1"/>
            <a:r>
              <a:rPr lang="en-US" dirty="0"/>
              <a:t>A collection of name/value pairs. In various languages, this is realized as an </a:t>
            </a:r>
            <a:r>
              <a:rPr lang="en-US" i="1" dirty="0"/>
              <a:t>object</a:t>
            </a:r>
            <a:r>
              <a:rPr lang="en-US" dirty="0"/>
              <a:t>, record, struct, dictionary, hash table, keyed list, or associative array.</a:t>
            </a:r>
          </a:p>
          <a:p>
            <a:pPr lvl="1"/>
            <a:r>
              <a:rPr lang="en-US" dirty="0"/>
              <a:t>An ordered list of values. In most languages, this is realized as an </a:t>
            </a:r>
            <a:r>
              <a:rPr lang="en-US" i="1" dirty="0"/>
              <a:t>array</a:t>
            </a:r>
            <a:r>
              <a:rPr lang="en-US" dirty="0"/>
              <a:t>, vector, list, or sequence.</a:t>
            </a:r>
          </a:p>
          <a:p>
            <a:r>
              <a:rPr lang="en-US" dirty="0"/>
              <a:t>http://www.json.org/</a:t>
            </a:r>
          </a:p>
        </p:txBody>
      </p:sp>
    </p:spTree>
    <p:extLst>
      <p:ext uri="{BB962C8B-B14F-4D97-AF65-F5344CB8AC3E}">
        <p14:creationId xmlns:p14="http://schemas.microsoft.com/office/powerpoint/2010/main" val="4081169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HTML 5</a:t>
            </a:r>
          </a:p>
        </p:txBody>
      </p:sp>
      <p:sp>
        <p:nvSpPr>
          <p:cNvPr id="3" name="Subtitle 2"/>
          <p:cNvSpPr>
            <a:spLocks noGrp="1"/>
          </p:cNvSpPr>
          <p:nvPr>
            <p:ph type="subTitle" idx="1"/>
          </p:nvPr>
        </p:nvSpPr>
        <p:spPr>
          <a:xfrm>
            <a:off x="611030" y="2667000"/>
            <a:ext cx="9040045" cy="762000"/>
          </a:xfrm>
        </p:spPr>
        <p:txBody>
          <a:bodyPr/>
          <a:lstStyle/>
          <a:p>
            <a:pPr algn="r"/>
            <a:endParaRPr lang="en-US" dirty="0"/>
          </a:p>
        </p:txBody>
      </p:sp>
    </p:spTree>
    <p:extLst>
      <p:ext uri="{BB962C8B-B14F-4D97-AF65-F5344CB8AC3E}">
        <p14:creationId xmlns:p14="http://schemas.microsoft.com/office/powerpoint/2010/main" val="186021180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HTML</a:t>
            </a:r>
          </a:p>
        </p:txBody>
      </p:sp>
      <p:pic>
        <p:nvPicPr>
          <p:cNvPr id="3074" name="Picture 2"/>
          <p:cNvPicPr>
            <a:picLocks noGrp="1" noChangeAspect="1" noChangeArrowheads="1"/>
          </p:cNvPicPr>
          <p:nvPr>
            <p:ph idx="1"/>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295400" y="1440174"/>
            <a:ext cx="9296400" cy="5120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10331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XHTML?</a:t>
            </a:r>
          </a:p>
        </p:txBody>
      </p:sp>
      <p:sp>
        <p:nvSpPr>
          <p:cNvPr id="3" name="Content Placeholder 2"/>
          <p:cNvSpPr>
            <a:spLocks noGrp="1"/>
          </p:cNvSpPr>
          <p:nvPr>
            <p:ph idx="1"/>
          </p:nvPr>
        </p:nvSpPr>
        <p:spPr/>
        <p:txBody>
          <a:bodyPr/>
          <a:lstStyle/>
          <a:p>
            <a:r>
              <a:rPr lang="en-US" dirty="0"/>
              <a:t>stands for </a:t>
            </a:r>
            <a:r>
              <a:rPr lang="en-US" dirty="0" err="1"/>
              <a:t>EXtensible</a:t>
            </a:r>
            <a:r>
              <a:rPr lang="en-US" dirty="0"/>
              <a:t> </a:t>
            </a:r>
            <a:r>
              <a:rPr lang="en-US" dirty="0" err="1"/>
              <a:t>HyperText</a:t>
            </a:r>
            <a:r>
              <a:rPr lang="en-US" dirty="0"/>
              <a:t> Markup Language</a:t>
            </a:r>
          </a:p>
          <a:p>
            <a:r>
              <a:rPr lang="en-US" dirty="0"/>
              <a:t>is almost identical to HTML</a:t>
            </a:r>
          </a:p>
          <a:p>
            <a:r>
              <a:rPr lang="en-US" dirty="0"/>
              <a:t>is stricter than HTML</a:t>
            </a:r>
          </a:p>
          <a:p>
            <a:r>
              <a:rPr lang="en-US" dirty="0"/>
              <a:t>is HTML defined as an XML restricted</a:t>
            </a:r>
          </a:p>
          <a:p>
            <a:r>
              <a:rPr lang="en-US" dirty="0"/>
              <a:t>is supported by all major browsers</a:t>
            </a:r>
          </a:p>
          <a:p>
            <a:endParaRPr lang="en-US" dirty="0"/>
          </a:p>
        </p:txBody>
      </p:sp>
    </p:spTree>
    <p:extLst>
      <p:ext uri="{BB962C8B-B14F-4D97-AF65-F5344CB8AC3E}">
        <p14:creationId xmlns:p14="http://schemas.microsoft.com/office/powerpoint/2010/main" val="279341126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XHTML?</a:t>
            </a:r>
            <a:br>
              <a:rPr lang="en-US" dirty="0"/>
            </a:br>
            <a:endParaRPr lang="en-US" dirty="0"/>
          </a:p>
        </p:txBody>
      </p:sp>
      <p:sp>
        <p:nvSpPr>
          <p:cNvPr id="3" name="Content Placeholder 2"/>
          <p:cNvSpPr>
            <a:spLocks noGrp="1"/>
          </p:cNvSpPr>
          <p:nvPr>
            <p:ph idx="1"/>
          </p:nvPr>
        </p:nvSpPr>
        <p:spPr>
          <a:xfrm>
            <a:off x="228601" y="1676400"/>
            <a:ext cx="7239000" cy="4800600"/>
          </a:xfrm>
        </p:spPr>
        <p:txBody>
          <a:bodyPr>
            <a:normAutofit fontScale="92500"/>
          </a:bodyPr>
          <a:lstStyle/>
          <a:p>
            <a:r>
              <a:rPr lang="en-US" dirty="0"/>
              <a:t>Many pages on the internet contain "bad" HTML.</a:t>
            </a:r>
          </a:p>
          <a:p>
            <a:r>
              <a:rPr lang="en-US" dirty="0"/>
              <a:t>This HTML code works fine in most browsers (even if it does not follow the HTML rules):</a:t>
            </a:r>
          </a:p>
          <a:p>
            <a:r>
              <a:rPr lang="en-US" dirty="0"/>
              <a:t>Today's market consists of different browser technologies. Some browsers run on computers, and some browsers run on mobile phones or other small devices. Smaller devices often lack the resources or power to interpret "bad" markup.</a:t>
            </a:r>
          </a:p>
          <a:p>
            <a:r>
              <a:rPr lang="en-US" dirty="0"/>
              <a:t>XML is a markup language where documents must be marked up correctly (be "well-formed").</a:t>
            </a:r>
          </a:p>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0" y="2774203"/>
            <a:ext cx="3962400" cy="2403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70870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Most Important Differences from HTML</a:t>
            </a:r>
          </a:p>
        </p:txBody>
      </p:sp>
      <p:sp>
        <p:nvSpPr>
          <p:cNvPr id="3" name="Content Placeholder 2"/>
          <p:cNvSpPr>
            <a:spLocks noGrp="1"/>
          </p:cNvSpPr>
          <p:nvPr>
            <p:ph idx="1"/>
          </p:nvPr>
        </p:nvSpPr>
        <p:spPr>
          <a:xfrm>
            <a:off x="228601" y="1447800"/>
            <a:ext cx="11707879" cy="5029200"/>
          </a:xfrm>
        </p:spPr>
        <p:txBody>
          <a:bodyPr>
            <a:noAutofit/>
          </a:bodyPr>
          <a:lstStyle/>
          <a:p>
            <a:r>
              <a:rPr lang="en-US" sz="2400" dirty="0"/>
              <a:t>Document Structure</a:t>
            </a:r>
          </a:p>
          <a:p>
            <a:pPr lvl="1"/>
            <a:r>
              <a:rPr lang="en-US" sz="1600" dirty="0"/>
              <a:t>XHTML DOCTYPE is mandatory</a:t>
            </a:r>
          </a:p>
          <a:p>
            <a:pPr lvl="1"/>
            <a:r>
              <a:rPr lang="en-US" sz="1600" dirty="0"/>
              <a:t>The </a:t>
            </a:r>
            <a:r>
              <a:rPr lang="en-US" sz="1600" dirty="0" err="1"/>
              <a:t>xmlns</a:t>
            </a:r>
            <a:r>
              <a:rPr lang="en-US" sz="1600" dirty="0"/>
              <a:t> attribute in &lt;html&gt; is mandatory</a:t>
            </a:r>
          </a:p>
          <a:p>
            <a:pPr lvl="1"/>
            <a:r>
              <a:rPr lang="en-US" sz="1600" dirty="0"/>
              <a:t>&lt;html&gt;, &lt;head&gt;, &lt;title&gt;, and &lt;body&gt; are mandatory</a:t>
            </a:r>
          </a:p>
          <a:p>
            <a:r>
              <a:rPr lang="en-US" sz="2400" dirty="0"/>
              <a:t>XHTML Elements</a:t>
            </a:r>
          </a:p>
          <a:p>
            <a:pPr lvl="1"/>
            <a:r>
              <a:rPr lang="en-US" sz="1600" dirty="0"/>
              <a:t>XHTML elements must be  properly nested</a:t>
            </a:r>
          </a:p>
          <a:p>
            <a:pPr lvl="1"/>
            <a:r>
              <a:rPr lang="en-US" sz="1600" dirty="0"/>
              <a:t>XHTML elements must always be closed</a:t>
            </a:r>
          </a:p>
          <a:p>
            <a:pPr lvl="1"/>
            <a:r>
              <a:rPr lang="en-US" sz="1600" dirty="0"/>
              <a:t>XHTML elements must be in lowercase</a:t>
            </a:r>
          </a:p>
          <a:p>
            <a:pPr lvl="1"/>
            <a:r>
              <a:rPr lang="en-US" sz="1600" dirty="0"/>
              <a:t>XHTML documents must have one root element</a:t>
            </a:r>
          </a:p>
          <a:p>
            <a:r>
              <a:rPr lang="en-US" sz="2400" dirty="0"/>
              <a:t>XHTML Attributes</a:t>
            </a:r>
          </a:p>
          <a:p>
            <a:pPr lvl="1"/>
            <a:r>
              <a:rPr lang="en-US" sz="1600" dirty="0"/>
              <a:t>Attribute names must be in lower case</a:t>
            </a:r>
          </a:p>
          <a:p>
            <a:pPr lvl="1"/>
            <a:r>
              <a:rPr lang="en-US" sz="1600" dirty="0"/>
              <a:t>Attribute values must be quoted</a:t>
            </a:r>
          </a:p>
          <a:p>
            <a:pPr lvl="1"/>
            <a:r>
              <a:rPr lang="en-US" sz="1600" dirty="0"/>
              <a:t>Attribute minimization is forbidden</a:t>
            </a:r>
          </a:p>
          <a:p>
            <a:endParaRPr lang="en-US" sz="2400" dirty="0"/>
          </a:p>
        </p:txBody>
      </p:sp>
    </p:spTree>
    <p:extLst>
      <p:ext uri="{BB962C8B-B14F-4D97-AF65-F5344CB8AC3E}">
        <p14:creationId xmlns:p14="http://schemas.microsoft.com/office/powerpoint/2010/main" val="289746292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Is Developing HTML5?</a:t>
            </a:r>
          </a:p>
        </p:txBody>
      </p:sp>
      <p:sp>
        <p:nvSpPr>
          <p:cNvPr id="3" name="Content Placeholder 2"/>
          <p:cNvSpPr>
            <a:spLocks noGrp="1"/>
          </p:cNvSpPr>
          <p:nvPr>
            <p:ph idx="1"/>
          </p:nvPr>
        </p:nvSpPr>
        <p:spPr/>
        <p:txBody>
          <a:bodyPr>
            <a:normAutofit lnSpcReduction="10000"/>
          </a:bodyPr>
          <a:lstStyle/>
          <a:p>
            <a:r>
              <a:rPr lang="en-US" dirty="0"/>
              <a:t>Web Hypertext Application Technology Working Group (WHATWG): </a:t>
            </a:r>
          </a:p>
          <a:p>
            <a:pPr lvl="1"/>
            <a:r>
              <a:rPr lang="en-US" dirty="0"/>
              <a:t>Founded in 2004 by individuals working for browser vendors Apple, Mozilla, Google, and Opera, WHATWG develops HTML and APIs for web application development and provides open collaboration of browser vendors and other interested parties.</a:t>
            </a:r>
          </a:p>
          <a:p>
            <a:r>
              <a:rPr lang="en-US" dirty="0"/>
              <a:t>World Wide Web Consortium (W3C): </a:t>
            </a:r>
          </a:p>
          <a:p>
            <a:pPr lvl="1"/>
            <a:r>
              <a:rPr lang="en-US" dirty="0"/>
              <a:t>The W3C contains the HTML working group that is currently charged with delivering the HTML5 specification.</a:t>
            </a:r>
          </a:p>
          <a:p>
            <a:r>
              <a:rPr lang="en-US" dirty="0"/>
              <a:t> Internet Engineering Task Force (IETF): </a:t>
            </a:r>
          </a:p>
          <a:p>
            <a:pPr lvl="1"/>
            <a:r>
              <a:rPr lang="en-US" dirty="0"/>
              <a:t>This task force contains the groups responsible for Internet protocols such as HTTP. HTML5 defines a new WebSocket API that relies on a new WebSocket protocol, which is under development in an IETF working group.</a:t>
            </a:r>
          </a:p>
        </p:txBody>
      </p:sp>
    </p:spTree>
    <p:extLst>
      <p:ext uri="{BB962C8B-B14F-4D97-AF65-F5344CB8AC3E}">
        <p14:creationId xmlns:p14="http://schemas.microsoft.com/office/powerpoint/2010/main" val="91762478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11030" y="457200"/>
            <a:ext cx="10969943" cy="914400"/>
          </a:xfrm>
        </p:spPr>
        <p:txBody>
          <a:bodyPr/>
          <a:lstStyle/>
          <a:p>
            <a:pPr algn="ctr"/>
            <a:r>
              <a:rPr lang="en-US" sz="4000" dirty="0"/>
              <a:t>What is HTML5?</a:t>
            </a:r>
          </a:p>
        </p:txBody>
      </p:sp>
      <p:sp>
        <p:nvSpPr>
          <p:cNvPr id="4099" name="Rectangle 3"/>
          <p:cNvSpPr>
            <a:spLocks noGrp="1" noChangeArrowheads="1"/>
          </p:cNvSpPr>
          <p:nvPr>
            <p:ph idx="1"/>
          </p:nvPr>
        </p:nvSpPr>
        <p:spPr>
          <a:xfrm>
            <a:off x="611030" y="1752600"/>
            <a:ext cx="10969943" cy="4191000"/>
          </a:xfrm>
        </p:spPr>
        <p:txBody>
          <a:bodyPr/>
          <a:lstStyle/>
          <a:p>
            <a:pPr>
              <a:lnSpc>
                <a:spcPts val="3000"/>
              </a:lnSpc>
            </a:pPr>
            <a:r>
              <a:rPr lang="en-US" sz="2400" dirty="0"/>
              <a:t>HTML5 is the newest version of HTML, only recently gaining partial support by the makers of web browsers.</a:t>
            </a:r>
          </a:p>
          <a:p>
            <a:pPr>
              <a:lnSpc>
                <a:spcPts val="3000"/>
              </a:lnSpc>
            </a:pPr>
            <a:r>
              <a:rPr lang="en-US" sz="2400" dirty="0"/>
              <a:t>It incorporates all features from earlier versions of HTML, including the stricter XHTML.</a:t>
            </a:r>
          </a:p>
          <a:p>
            <a:pPr>
              <a:lnSpc>
                <a:spcPts val="3000"/>
              </a:lnSpc>
            </a:pPr>
            <a:r>
              <a:rPr lang="en-US" sz="2400" dirty="0"/>
              <a:t>It adds a diverse set of new tools for the web developer to use.</a:t>
            </a:r>
          </a:p>
          <a:p>
            <a:pPr>
              <a:lnSpc>
                <a:spcPts val="3000"/>
              </a:lnSpc>
            </a:pPr>
            <a:r>
              <a:rPr lang="en-US" sz="2400" dirty="0"/>
              <a:t>It is still a work in progress.  No browsers have full HTML5 support.  It will be many years – perhaps not until 2018 or later - before being fully defined and supported.</a:t>
            </a:r>
          </a:p>
        </p:txBody>
      </p:sp>
    </p:spTree>
    <p:extLst>
      <p:ext uri="{BB962C8B-B14F-4D97-AF65-F5344CB8AC3E}">
        <p14:creationId xmlns:p14="http://schemas.microsoft.com/office/powerpoint/2010/main" val="323539604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algn="ctr"/>
            <a:r>
              <a:rPr lang="en-US" sz="4000"/>
              <a:t>Goals of HTML5</a:t>
            </a:r>
          </a:p>
        </p:txBody>
      </p:sp>
      <p:sp>
        <p:nvSpPr>
          <p:cNvPr id="38915" name="Rectangle 3"/>
          <p:cNvSpPr>
            <a:spLocks noGrp="1" noChangeArrowheads="1"/>
          </p:cNvSpPr>
          <p:nvPr>
            <p:ph idx="1"/>
          </p:nvPr>
        </p:nvSpPr>
        <p:spPr/>
        <p:txBody>
          <a:bodyPr/>
          <a:lstStyle/>
          <a:p>
            <a:pPr>
              <a:lnSpc>
                <a:spcPts val="3000"/>
              </a:lnSpc>
            </a:pPr>
            <a:r>
              <a:rPr lang="en-US" sz="2400"/>
              <a:t>Support all existing web pages.  With HTML5, there is no requirement to go back and revise older websites.</a:t>
            </a:r>
          </a:p>
          <a:p>
            <a:pPr>
              <a:lnSpc>
                <a:spcPts val="3000"/>
              </a:lnSpc>
            </a:pPr>
            <a:r>
              <a:rPr lang="en-US" sz="2400"/>
              <a:t>Reduce the need for external plugins and scripts to show website content.</a:t>
            </a:r>
          </a:p>
          <a:p>
            <a:pPr>
              <a:lnSpc>
                <a:spcPts val="3000"/>
              </a:lnSpc>
            </a:pPr>
            <a:r>
              <a:rPr lang="en-US" sz="2400"/>
              <a:t>Improve the semantic definition (i.e. meaning and purpose) of page elements.</a:t>
            </a:r>
          </a:p>
          <a:p>
            <a:pPr>
              <a:lnSpc>
                <a:spcPts val="3000"/>
              </a:lnSpc>
            </a:pPr>
            <a:r>
              <a:rPr lang="en-US" sz="2400"/>
              <a:t>Make the rendering of web content universal and independent of the device being used.</a:t>
            </a:r>
          </a:p>
          <a:p>
            <a:pPr>
              <a:lnSpc>
                <a:spcPts val="3000"/>
              </a:lnSpc>
            </a:pPr>
            <a:r>
              <a:rPr lang="en-US" sz="2400"/>
              <a:t>Handle web documents errors in a better and more consistent fashion.</a:t>
            </a:r>
          </a:p>
        </p:txBody>
      </p:sp>
    </p:spTree>
    <p:extLst>
      <p:ext uri="{BB962C8B-B14F-4D97-AF65-F5344CB8AC3E}">
        <p14:creationId xmlns:p14="http://schemas.microsoft.com/office/powerpoint/2010/main" val="1322581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2932E-AF9B-BF10-2A94-A45103D2BEF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C32486C-5E48-47DC-56EB-EDB764AD3E8D}"/>
              </a:ext>
            </a:extLst>
          </p:cNvPr>
          <p:cNvSpPr>
            <a:spLocks noGrp="1"/>
          </p:cNvSpPr>
          <p:nvPr>
            <p:ph idx="1"/>
          </p:nvPr>
        </p:nvSpPr>
        <p:spPr/>
        <p:txBody>
          <a:bodyPr/>
          <a:lstStyle/>
          <a:p>
            <a:r>
              <a:rPr lang="en-US" dirty="0"/>
              <a:t>Internet &amp; Intranet Framework</a:t>
            </a:r>
          </a:p>
          <a:p>
            <a:r>
              <a:rPr lang="en-US" dirty="0"/>
              <a:t>.NET F/W</a:t>
            </a:r>
          </a:p>
          <a:p>
            <a:endParaRPr lang="en-IN" dirty="0"/>
          </a:p>
        </p:txBody>
      </p:sp>
      <p:sp>
        <p:nvSpPr>
          <p:cNvPr id="4" name="Rectangle 3">
            <a:extLst>
              <a:ext uri="{FF2B5EF4-FFF2-40B4-BE49-F238E27FC236}">
                <a16:creationId xmlns:a16="http://schemas.microsoft.com/office/drawing/2014/main" id="{B047DC78-6905-4087-585D-B2A7475C8BFF}"/>
              </a:ext>
            </a:extLst>
          </p:cNvPr>
          <p:cNvSpPr/>
          <p:nvPr/>
        </p:nvSpPr>
        <p:spPr>
          <a:xfrm>
            <a:off x="838202" y="5448994"/>
            <a:ext cx="2139519"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H/W</a:t>
            </a:r>
            <a:endParaRPr lang="en-IN" dirty="0"/>
          </a:p>
        </p:txBody>
      </p:sp>
      <p:sp>
        <p:nvSpPr>
          <p:cNvPr id="5" name="Rectangle 4">
            <a:extLst>
              <a:ext uri="{FF2B5EF4-FFF2-40B4-BE49-F238E27FC236}">
                <a16:creationId xmlns:a16="http://schemas.microsoft.com/office/drawing/2014/main" id="{93BA43B2-08B7-5CB4-91E6-086BA6290D89}"/>
              </a:ext>
            </a:extLst>
          </p:cNvPr>
          <p:cNvSpPr/>
          <p:nvPr/>
        </p:nvSpPr>
        <p:spPr>
          <a:xfrm>
            <a:off x="838201" y="4507961"/>
            <a:ext cx="2139519"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endParaRPr lang="en-IN" dirty="0"/>
          </a:p>
        </p:txBody>
      </p:sp>
      <p:sp>
        <p:nvSpPr>
          <p:cNvPr id="6" name="Rectangle 5">
            <a:extLst>
              <a:ext uri="{FF2B5EF4-FFF2-40B4-BE49-F238E27FC236}">
                <a16:creationId xmlns:a16="http://schemas.microsoft.com/office/drawing/2014/main" id="{88E48515-2ECB-8B89-86DF-A4F0BB680DA1}"/>
              </a:ext>
            </a:extLst>
          </p:cNvPr>
          <p:cNvSpPr/>
          <p:nvPr/>
        </p:nvSpPr>
        <p:spPr>
          <a:xfrm>
            <a:off x="838200" y="3566928"/>
            <a:ext cx="2139519"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endParaRPr lang="en-IN" dirty="0"/>
          </a:p>
        </p:txBody>
      </p:sp>
      <p:sp>
        <p:nvSpPr>
          <p:cNvPr id="7" name="Rectangle 6">
            <a:extLst>
              <a:ext uri="{FF2B5EF4-FFF2-40B4-BE49-F238E27FC236}">
                <a16:creationId xmlns:a16="http://schemas.microsoft.com/office/drawing/2014/main" id="{0251CE34-75D8-5BDD-D36C-E0D34AA12667}"/>
              </a:ext>
            </a:extLst>
          </p:cNvPr>
          <p:cNvSpPr/>
          <p:nvPr/>
        </p:nvSpPr>
        <p:spPr>
          <a:xfrm>
            <a:off x="3865487" y="5448994"/>
            <a:ext cx="2139519"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H/W</a:t>
            </a:r>
            <a:endParaRPr lang="en-IN" dirty="0"/>
          </a:p>
        </p:txBody>
      </p:sp>
      <p:sp>
        <p:nvSpPr>
          <p:cNvPr id="8" name="Rectangle 7">
            <a:extLst>
              <a:ext uri="{FF2B5EF4-FFF2-40B4-BE49-F238E27FC236}">
                <a16:creationId xmlns:a16="http://schemas.microsoft.com/office/drawing/2014/main" id="{27D7F684-8C6E-7132-9331-92BD85D730AC}"/>
              </a:ext>
            </a:extLst>
          </p:cNvPr>
          <p:cNvSpPr/>
          <p:nvPr/>
        </p:nvSpPr>
        <p:spPr>
          <a:xfrm>
            <a:off x="3865486" y="4507961"/>
            <a:ext cx="2139519"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endParaRPr lang="en-IN" dirty="0"/>
          </a:p>
        </p:txBody>
      </p:sp>
      <p:sp>
        <p:nvSpPr>
          <p:cNvPr id="9" name="Rectangle 8">
            <a:extLst>
              <a:ext uri="{FF2B5EF4-FFF2-40B4-BE49-F238E27FC236}">
                <a16:creationId xmlns:a16="http://schemas.microsoft.com/office/drawing/2014/main" id="{1A352338-8AB6-C52A-189E-AFF58E0093B1}"/>
              </a:ext>
            </a:extLst>
          </p:cNvPr>
          <p:cNvSpPr/>
          <p:nvPr/>
        </p:nvSpPr>
        <p:spPr>
          <a:xfrm>
            <a:off x="3858090" y="3123050"/>
            <a:ext cx="2139519"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endParaRPr lang="en-IN" dirty="0"/>
          </a:p>
        </p:txBody>
      </p:sp>
      <p:sp>
        <p:nvSpPr>
          <p:cNvPr id="10" name="Rectangle 9">
            <a:extLst>
              <a:ext uri="{FF2B5EF4-FFF2-40B4-BE49-F238E27FC236}">
                <a16:creationId xmlns:a16="http://schemas.microsoft.com/office/drawing/2014/main" id="{C087BE17-540E-1984-ACC2-D272040682D4}"/>
              </a:ext>
            </a:extLst>
          </p:cNvPr>
          <p:cNvSpPr/>
          <p:nvPr/>
        </p:nvSpPr>
        <p:spPr>
          <a:xfrm>
            <a:off x="3865485" y="4003829"/>
            <a:ext cx="2139519" cy="433111"/>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 Framework</a:t>
            </a:r>
            <a:endParaRPr lang="en-IN" dirty="0"/>
          </a:p>
        </p:txBody>
      </p:sp>
    </p:spTree>
    <p:extLst>
      <p:ext uri="{BB962C8B-B14F-4D97-AF65-F5344CB8AC3E}">
        <p14:creationId xmlns:p14="http://schemas.microsoft.com/office/powerpoint/2010/main" val="142825399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algn="ctr"/>
            <a:r>
              <a:rPr lang="en-US" sz="4000"/>
              <a:t>New Elements in HTML5</a:t>
            </a:r>
          </a:p>
        </p:txBody>
      </p:sp>
      <p:sp>
        <p:nvSpPr>
          <p:cNvPr id="40965" name="Text Box 5"/>
          <p:cNvSpPr txBox="1">
            <a:spLocks noChangeArrowheads="1"/>
          </p:cNvSpPr>
          <p:nvPr/>
        </p:nvSpPr>
        <p:spPr bwMode="auto">
          <a:xfrm>
            <a:off x="4775545" y="1985964"/>
            <a:ext cx="2640912"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&lt;figcaption&gt;</a:t>
            </a:r>
          </a:p>
          <a:p>
            <a:r>
              <a:rPr lang="en-US" sz="2400"/>
              <a:t>&lt;footer&gt;</a:t>
            </a:r>
          </a:p>
          <a:p>
            <a:r>
              <a:rPr lang="en-US" sz="2400"/>
              <a:t>&lt;header&gt;</a:t>
            </a:r>
          </a:p>
          <a:p>
            <a:r>
              <a:rPr lang="en-US" sz="2400"/>
              <a:t>&lt;hgroup&gt;</a:t>
            </a:r>
          </a:p>
          <a:p>
            <a:r>
              <a:rPr lang="en-US" sz="2400"/>
              <a:t>&lt;mark&gt;</a:t>
            </a:r>
            <a:endParaRPr lang="en-US" sz="2400">
              <a:solidFill>
                <a:srgbClr val="FF3300"/>
              </a:solidFill>
            </a:endParaRPr>
          </a:p>
          <a:p>
            <a:r>
              <a:rPr lang="en-US" sz="2400"/>
              <a:t>&lt;nav&gt;</a:t>
            </a:r>
          </a:p>
        </p:txBody>
      </p:sp>
      <p:sp>
        <p:nvSpPr>
          <p:cNvPr id="40966" name="Text Box 6"/>
          <p:cNvSpPr txBox="1">
            <a:spLocks noChangeArrowheads="1"/>
          </p:cNvSpPr>
          <p:nvPr/>
        </p:nvSpPr>
        <p:spPr bwMode="auto">
          <a:xfrm>
            <a:off x="7721177" y="1985964"/>
            <a:ext cx="2640912"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&lt;progress&gt;</a:t>
            </a:r>
          </a:p>
          <a:p>
            <a:r>
              <a:rPr lang="en-US" sz="2400"/>
              <a:t>&lt;section&gt;</a:t>
            </a:r>
          </a:p>
          <a:p>
            <a:r>
              <a:rPr lang="en-US" sz="2400"/>
              <a:t>&lt;source&gt;</a:t>
            </a:r>
          </a:p>
          <a:p>
            <a:r>
              <a:rPr lang="en-US" sz="2400"/>
              <a:t>&lt;svg&gt;</a:t>
            </a:r>
          </a:p>
          <a:p>
            <a:r>
              <a:rPr lang="en-US" sz="2400"/>
              <a:t>&lt;time&gt;</a:t>
            </a:r>
          </a:p>
          <a:p>
            <a:r>
              <a:rPr lang="en-US" sz="2400"/>
              <a:t>&lt;video&gt;</a:t>
            </a:r>
          </a:p>
        </p:txBody>
      </p:sp>
      <p:sp>
        <p:nvSpPr>
          <p:cNvPr id="40967" name="Text Box 7"/>
          <p:cNvSpPr txBox="1">
            <a:spLocks noChangeArrowheads="1"/>
          </p:cNvSpPr>
          <p:nvPr/>
        </p:nvSpPr>
        <p:spPr bwMode="auto">
          <a:xfrm>
            <a:off x="1423619" y="5276850"/>
            <a:ext cx="9547913" cy="666750"/>
          </a:xfrm>
          <a:prstGeom prst="rect">
            <a:avLst/>
          </a:prstGeom>
          <a:solidFill>
            <a:srgbClr val="99CC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ts val="600"/>
              </a:spcBef>
              <a:spcAft>
                <a:spcPts val="600"/>
              </a:spcAft>
            </a:pPr>
            <a:r>
              <a:rPr lang="en-US"/>
              <a:t>These are just some of the new elements introduced in HTML5.  We will be exploring each of these during this course.</a:t>
            </a:r>
            <a:endParaRPr lang="en-IN"/>
          </a:p>
        </p:txBody>
      </p:sp>
      <p:sp>
        <p:nvSpPr>
          <p:cNvPr id="40968" name="Text Box 8"/>
          <p:cNvSpPr txBox="1">
            <a:spLocks noChangeArrowheads="1"/>
          </p:cNvSpPr>
          <p:nvPr/>
        </p:nvSpPr>
        <p:spPr bwMode="auto">
          <a:xfrm>
            <a:off x="1931485" y="1985964"/>
            <a:ext cx="2640912"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&lt;article&gt;</a:t>
            </a:r>
          </a:p>
          <a:p>
            <a:r>
              <a:rPr lang="en-US" sz="2400"/>
              <a:t>&lt;aside&gt;</a:t>
            </a:r>
          </a:p>
          <a:p>
            <a:r>
              <a:rPr lang="en-US" sz="2400"/>
              <a:t>&lt;audio&gt;</a:t>
            </a:r>
          </a:p>
          <a:p>
            <a:r>
              <a:rPr lang="en-US" sz="2400"/>
              <a:t>&lt;canvas&gt;</a:t>
            </a:r>
          </a:p>
          <a:p>
            <a:r>
              <a:rPr lang="en-US" sz="2400"/>
              <a:t>&lt;datalist&gt;</a:t>
            </a:r>
          </a:p>
          <a:p>
            <a:r>
              <a:rPr lang="en-US" sz="2400"/>
              <a:t>&lt;figure&gt;</a:t>
            </a:r>
          </a:p>
        </p:txBody>
      </p:sp>
    </p:spTree>
    <p:extLst>
      <p:ext uri="{BB962C8B-B14F-4D97-AF65-F5344CB8AC3E}">
        <p14:creationId xmlns:p14="http://schemas.microsoft.com/office/powerpoint/2010/main" val="37381362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algn="ctr"/>
            <a:r>
              <a:rPr lang="en-US" sz="4000"/>
              <a:t>Other New Features in HTML5</a:t>
            </a:r>
          </a:p>
        </p:txBody>
      </p:sp>
      <p:sp>
        <p:nvSpPr>
          <p:cNvPr id="2" name="Content Placeholder 1"/>
          <p:cNvSpPr>
            <a:spLocks noGrp="1"/>
          </p:cNvSpPr>
          <p:nvPr>
            <p:ph idx="1"/>
          </p:nvPr>
        </p:nvSpPr>
        <p:spPr/>
        <p:txBody>
          <a:bodyPr/>
          <a:lstStyle/>
          <a:p>
            <a:r>
              <a:rPr lang="en-US" dirty="0"/>
              <a:t>Built-in audio and video support (without plugins)</a:t>
            </a:r>
          </a:p>
          <a:p>
            <a:r>
              <a:rPr lang="en-US" dirty="0"/>
              <a:t>Enhanced form controls and attributes</a:t>
            </a:r>
          </a:p>
          <a:p>
            <a:r>
              <a:rPr lang="en-US" dirty="0"/>
              <a:t>The Canvas (a way to draw directly on a web page)</a:t>
            </a:r>
          </a:p>
          <a:p>
            <a:r>
              <a:rPr lang="en-US" dirty="0"/>
              <a:t>Drag and Drop functionality</a:t>
            </a:r>
          </a:p>
          <a:p>
            <a:r>
              <a:rPr lang="en-US" dirty="0"/>
              <a:t>Support for CSS3 (the newer and more powerful version of CSS)</a:t>
            </a:r>
          </a:p>
          <a:p>
            <a:r>
              <a:rPr lang="en-US" dirty="0"/>
              <a:t>More advanced features for web developers, such as data storage and offline applications.</a:t>
            </a:r>
          </a:p>
          <a:p>
            <a:endParaRPr lang="en-US" dirty="0"/>
          </a:p>
        </p:txBody>
      </p:sp>
    </p:spTree>
    <p:extLst>
      <p:ext uri="{BB962C8B-B14F-4D97-AF65-F5344CB8AC3E}">
        <p14:creationId xmlns:p14="http://schemas.microsoft.com/office/powerpoint/2010/main" val="36743999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algn="ctr"/>
            <a:r>
              <a:rPr lang="en-US" sz="4000"/>
              <a:t>First Look at HTML5</a:t>
            </a:r>
          </a:p>
        </p:txBody>
      </p:sp>
      <p:sp>
        <p:nvSpPr>
          <p:cNvPr id="45061" name="Text Box 5"/>
          <p:cNvSpPr txBox="1">
            <a:spLocks noChangeArrowheads="1"/>
          </p:cNvSpPr>
          <p:nvPr/>
        </p:nvSpPr>
        <p:spPr bwMode="auto">
          <a:xfrm>
            <a:off x="509457" y="1752601"/>
            <a:ext cx="49641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Remember the DOCTYPE declaration from XHTML?</a:t>
            </a:r>
          </a:p>
        </p:txBody>
      </p:sp>
      <p:sp>
        <p:nvSpPr>
          <p:cNvPr id="45062" name="Rectangle 3"/>
          <p:cNvSpPr>
            <a:spLocks noChangeArrowheads="1"/>
          </p:cNvSpPr>
          <p:nvPr/>
        </p:nvSpPr>
        <p:spPr bwMode="auto">
          <a:xfrm>
            <a:off x="611030" y="2362200"/>
            <a:ext cx="10766795" cy="685800"/>
          </a:xfrm>
          <a:prstGeom prst="rect">
            <a:avLst/>
          </a:prstGeom>
          <a:solidFill>
            <a:srgbClr val="00B0F0"/>
          </a:solidFill>
          <a:ln w="9525">
            <a:solidFill>
              <a:schemeClr val="tx1"/>
            </a:solidFill>
            <a:miter lim="800000"/>
            <a:headEnd/>
            <a:tailEnd/>
          </a:ln>
        </p:spPr>
        <p:txBody>
          <a:bodyPr/>
          <a:lstStyle/>
          <a:p>
            <a:pPr marL="342900" indent="-342900">
              <a:spcBef>
                <a:spcPct val="20000"/>
              </a:spcBef>
              <a:buClr>
                <a:schemeClr val="bg2"/>
              </a:buClr>
              <a:buSzPct val="75000"/>
            </a:pPr>
            <a:r>
              <a:rPr lang="en-US" sz="1600" b="1">
                <a:latin typeface="Courier New" pitchFamily="49" charset="0"/>
              </a:rPr>
              <a:t>&lt;!DOCTYPE html PUBLIC "-//W3C//DTD XHTML 1.0 Transitional//EN"</a:t>
            </a:r>
          </a:p>
          <a:p>
            <a:pPr marL="342900" indent="-342900">
              <a:spcBef>
                <a:spcPct val="20000"/>
              </a:spcBef>
              <a:buClr>
                <a:schemeClr val="bg2"/>
              </a:buClr>
              <a:buSzPct val="75000"/>
            </a:pPr>
            <a:r>
              <a:rPr lang="en-US" sz="1600" b="1">
                <a:latin typeface="Courier New" pitchFamily="49" charset="0"/>
              </a:rPr>
              <a:t>   "http://www.w3.org/TR/xhtml1/DTD/xhtml1-transitional.dtd"&gt;</a:t>
            </a:r>
          </a:p>
        </p:txBody>
      </p:sp>
      <p:sp>
        <p:nvSpPr>
          <p:cNvPr id="45063" name="Text Box 7"/>
          <p:cNvSpPr txBox="1">
            <a:spLocks noChangeArrowheads="1"/>
          </p:cNvSpPr>
          <p:nvPr/>
        </p:nvSpPr>
        <p:spPr bwMode="auto">
          <a:xfrm>
            <a:off x="509457" y="3352801"/>
            <a:ext cx="71576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In HTML5, there is just one possible DOCTYPE declaration and it is simpler:</a:t>
            </a:r>
          </a:p>
        </p:txBody>
      </p:sp>
      <p:sp>
        <p:nvSpPr>
          <p:cNvPr id="45064" name="Rectangle 3"/>
          <p:cNvSpPr>
            <a:spLocks noChangeArrowheads="1"/>
          </p:cNvSpPr>
          <p:nvPr/>
        </p:nvSpPr>
        <p:spPr bwMode="auto">
          <a:xfrm>
            <a:off x="611030" y="3962400"/>
            <a:ext cx="10766795" cy="381000"/>
          </a:xfrm>
          <a:prstGeom prst="rect">
            <a:avLst/>
          </a:prstGeom>
          <a:solidFill>
            <a:srgbClr val="00B0F0"/>
          </a:solidFill>
          <a:ln w="9525">
            <a:solidFill>
              <a:schemeClr val="tx1"/>
            </a:solidFill>
            <a:miter lim="800000"/>
            <a:headEnd/>
            <a:tailEnd/>
          </a:ln>
        </p:spPr>
        <p:txBody>
          <a:bodyPr/>
          <a:lstStyle/>
          <a:p>
            <a:pPr marL="342900" indent="-342900">
              <a:spcBef>
                <a:spcPct val="20000"/>
              </a:spcBef>
              <a:buClr>
                <a:schemeClr val="bg2"/>
              </a:buClr>
              <a:buSzPct val="75000"/>
            </a:pPr>
            <a:r>
              <a:rPr lang="en-US" sz="1600" b="1">
                <a:latin typeface="Courier New" pitchFamily="49" charset="0"/>
              </a:rPr>
              <a:t>&lt;!DOCTYPE html&gt;</a:t>
            </a:r>
          </a:p>
        </p:txBody>
      </p:sp>
      <p:sp>
        <p:nvSpPr>
          <p:cNvPr id="45065" name="Text Box 9"/>
          <p:cNvSpPr txBox="1">
            <a:spLocks noChangeArrowheads="1"/>
          </p:cNvSpPr>
          <p:nvPr/>
        </p:nvSpPr>
        <p:spPr bwMode="auto">
          <a:xfrm>
            <a:off x="611030" y="4876800"/>
            <a:ext cx="3250353" cy="338554"/>
          </a:xfrm>
          <a:prstGeom prst="rect">
            <a:avLst/>
          </a:prstGeom>
          <a:solidFill>
            <a:srgbClr val="CCFF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ts val="600"/>
              </a:spcBef>
              <a:spcAft>
                <a:spcPts val="600"/>
              </a:spcAft>
            </a:pPr>
            <a:r>
              <a:rPr lang="en-US" sz="1600"/>
              <a:t>Just 15 characters!</a:t>
            </a:r>
            <a:endParaRPr lang="en-IN" sz="1600"/>
          </a:p>
        </p:txBody>
      </p:sp>
      <p:sp>
        <p:nvSpPr>
          <p:cNvPr id="45066" name="Line 10"/>
          <p:cNvSpPr>
            <a:spLocks noChangeShapeType="1"/>
          </p:cNvSpPr>
          <p:nvPr/>
        </p:nvSpPr>
        <p:spPr bwMode="auto">
          <a:xfrm flipH="1" flipV="1">
            <a:off x="2033059" y="4343400"/>
            <a:ext cx="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067" name="Text Box 11"/>
          <p:cNvSpPr txBox="1">
            <a:spLocks noChangeArrowheads="1"/>
          </p:cNvSpPr>
          <p:nvPr/>
        </p:nvSpPr>
        <p:spPr bwMode="auto">
          <a:xfrm>
            <a:off x="611029" y="5410201"/>
            <a:ext cx="10665222" cy="646331"/>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ts val="600"/>
              </a:spcBef>
              <a:spcAft>
                <a:spcPts val="600"/>
              </a:spcAft>
            </a:pPr>
            <a:r>
              <a:rPr lang="en-US"/>
              <a:t>The DOCTYPE tells the browser which type and version of document to expect.  This should be the last time the DOCTYPE is ever changed.  From now on, all future versions of HTML will use this same simplified declaration.</a:t>
            </a:r>
            <a:endParaRPr lang="en-IN"/>
          </a:p>
        </p:txBody>
      </p:sp>
    </p:spTree>
    <p:extLst>
      <p:ext uri="{BB962C8B-B14F-4D97-AF65-F5344CB8AC3E}">
        <p14:creationId xmlns:p14="http://schemas.microsoft.com/office/powerpoint/2010/main" val="400388226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algn="ctr"/>
            <a:r>
              <a:rPr lang="en-US" sz="4000"/>
              <a:t>The &lt;html&gt; Element</a:t>
            </a:r>
          </a:p>
        </p:txBody>
      </p:sp>
      <p:sp>
        <p:nvSpPr>
          <p:cNvPr id="47108" name="Text Box 4"/>
          <p:cNvSpPr txBox="1">
            <a:spLocks noChangeArrowheads="1"/>
          </p:cNvSpPr>
          <p:nvPr/>
        </p:nvSpPr>
        <p:spPr bwMode="auto">
          <a:xfrm>
            <a:off x="509457" y="1752601"/>
            <a:ext cx="52690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This is what the &lt;html&gt; element looked like in XHTML:</a:t>
            </a:r>
          </a:p>
        </p:txBody>
      </p:sp>
      <p:sp>
        <p:nvSpPr>
          <p:cNvPr id="47109" name="Rectangle 3"/>
          <p:cNvSpPr>
            <a:spLocks noChangeArrowheads="1"/>
          </p:cNvSpPr>
          <p:nvPr/>
        </p:nvSpPr>
        <p:spPr bwMode="auto">
          <a:xfrm>
            <a:off x="611030" y="2362200"/>
            <a:ext cx="10766795" cy="685800"/>
          </a:xfrm>
          <a:prstGeom prst="rect">
            <a:avLst/>
          </a:prstGeom>
          <a:solidFill>
            <a:srgbClr val="00B0F0"/>
          </a:solidFill>
          <a:ln w="9525">
            <a:solidFill>
              <a:schemeClr val="tx1"/>
            </a:solidFill>
            <a:miter lim="800000"/>
            <a:headEnd/>
            <a:tailEnd/>
          </a:ln>
        </p:spPr>
        <p:txBody>
          <a:bodyPr/>
          <a:lstStyle/>
          <a:p>
            <a:pPr marL="342900" indent="-342900">
              <a:spcBef>
                <a:spcPct val="20000"/>
              </a:spcBef>
              <a:buClr>
                <a:schemeClr val="bg2"/>
              </a:buClr>
              <a:buSzPct val="75000"/>
            </a:pPr>
            <a:r>
              <a:rPr lang="en-US" sz="1600" b="1">
                <a:latin typeface="Courier New" pitchFamily="49" charset="0"/>
              </a:rPr>
              <a:t>&lt;html xmlns="http://www.w3.org/1999/xhtml" xml:lang="en" lang="en"&gt;</a:t>
            </a:r>
          </a:p>
        </p:txBody>
      </p:sp>
      <p:sp>
        <p:nvSpPr>
          <p:cNvPr id="47110" name="Text Box 6"/>
          <p:cNvSpPr txBox="1">
            <a:spLocks noChangeArrowheads="1"/>
          </p:cNvSpPr>
          <p:nvPr/>
        </p:nvSpPr>
        <p:spPr bwMode="auto">
          <a:xfrm>
            <a:off x="509457" y="3352801"/>
            <a:ext cx="32757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Again, HTML5 simplifies this line:</a:t>
            </a:r>
          </a:p>
        </p:txBody>
      </p:sp>
      <p:sp>
        <p:nvSpPr>
          <p:cNvPr id="47111" name="Rectangle 3"/>
          <p:cNvSpPr>
            <a:spLocks noChangeArrowheads="1"/>
          </p:cNvSpPr>
          <p:nvPr/>
        </p:nvSpPr>
        <p:spPr bwMode="auto">
          <a:xfrm>
            <a:off x="611030" y="3962400"/>
            <a:ext cx="10766795" cy="381000"/>
          </a:xfrm>
          <a:prstGeom prst="rect">
            <a:avLst/>
          </a:prstGeom>
          <a:solidFill>
            <a:srgbClr val="00B0F0"/>
          </a:solidFill>
          <a:ln w="9525">
            <a:solidFill>
              <a:schemeClr val="tx1"/>
            </a:solidFill>
            <a:miter lim="800000"/>
            <a:headEnd/>
            <a:tailEnd/>
          </a:ln>
        </p:spPr>
        <p:txBody>
          <a:bodyPr/>
          <a:lstStyle/>
          <a:p>
            <a:pPr marL="342900" indent="-342900">
              <a:spcBef>
                <a:spcPct val="20000"/>
              </a:spcBef>
              <a:buClr>
                <a:schemeClr val="bg2"/>
              </a:buClr>
              <a:buSzPct val="75000"/>
            </a:pPr>
            <a:r>
              <a:rPr lang="en-US" sz="1600" b="1">
                <a:latin typeface="Courier New" pitchFamily="49" charset="0"/>
              </a:rPr>
              <a:t>&lt;html lang="en"&gt;</a:t>
            </a:r>
          </a:p>
        </p:txBody>
      </p:sp>
      <p:sp>
        <p:nvSpPr>
          <p:cNvPr id="47114" name="Text Box 10"/>
          <p:cNvSpPr txBox="1">
            <a:spLocks noChangeArrowheads="1"/>
          </p:cNvSpPr>
          <p:nvPr/>
        </p:nvSpPr>
        <p:spPr bwMode="auto">
          <a:xfrm>
            <a:off x="611030" y="5943602"/>
            <a:ext cx="10766795" cy="606425"/>
          </a:xfrm>
          <a:prstGeom prst="rect">
            <a:avLst/>
          </a:prstGeom>
          <a:solidFill>
            <a:srgbClr val="CCFF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ts val="600"/>
              </a:spcBef>
              <a:spcAft>
                <a:spcPts val="600"/>
              </a:spcAft>
            </a:pPr>
            <a:r>
              <a:rPr lang="en-US" sz="1600"/>
              <a:t>Each of the world’s major languages has a two-character code, e.g. Spanish = "es", French = "fr", German = "de", Chinese = "zh", Arabic = "ar".</a:t>
            </a:r>
            <a:endParaRPr lang="en-IN" sz="1600"/>
          </a:p>
        </p:txBody>
      </p:sp>
      <p:sp>
        <p:nvSpPr>
          <p:cNvPr id="47116" name="Text Box 12"/>
          <p:cNvSpPr txBox="1">
            <a:spLocks noChangeArrowheads="1"/>
          </p:cNvSpPr>
          <p:nvPr/>
        </p:nvSpPr>
        <p:spPr bwMode="auto">
          <a:xfrm>
            <a:off x="611030" y="4724401"/>
            <a:ext cx="10766795" cy="646331"/>
          </a:xfrm>
          <a:prstGeom prst="rect">
            <a:avLst/>
          </a:prstGeom>
          <a:solidFill>
            <a:srgbClr val="99CC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ts val="600"/>
              </a:spcBef>
              <a:spcAft>
                <a:spcPts val="600"/>
              </a:spcAft>
            </a:pPr>
            <a:r>
              <a:rPr lang="en-US"/>
              <a:t>The </a:t>
            </a:r>
            <a:r>
              <a:rPr lang="en-US" b="1"/>
              <a:t>lang</a:t>
            </a:r>
            <a:r>
              <a:rPr lang="en-US"/>
              <a:t> attribute in the &lt;html&gt; element declares which language the page content is in.  Though not strictly required, it should always be specified, as it can assist search engines and screen readers.</a:t>
            </a:r>
            <a:endParaRPr lang="en-IN"/>
          </a:p>
        </p:txBody>
      </p:sp>
    </p:spTree>
    <p:extLst>
      <p:ext uri="{BB962C8B-B14F-4D97-AF65-F5344CB8AC3E}">
        <p14:creationId xmlns:p14="http://schemas.microsoft.com/office/powerpoint/2010/main" val="307879931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algn="ctr"/>
            <a:r>
              <a:rPr lang="en-US" sz="4000"/>
              <a:t>The &lt;head&gt; Section</a:t>
            </a:r>
          </a:p>
        </p:txBody>
      </p:sp>
      <p:cxnSp>
        <p:nvCxnSpPr>
          <p:cNvPr id="5" name="Straight Connector 4"/>
          <p:cNvCxnSpPr/>
          <p:nvPr/>
        </p:nvCxnSpPr>
        <p:spPr bwMode="auto">
          <a:xfrm>
            <a:off x="1589" y="1371600"/>
            <a:ext cx="12188825" cy="0"/>
          </a:xfrm>
          <a:prstGeom prst="line">
            <a:avLst/>
          </a:prstGeom>
          <a:solidFill>
            <a:schemeClr val="accent1"/>
          </a:solidFill>
          <a:ln w="15875" cap="flat" cmpd="sng" algn="ctr">
            <a:solidFill>
              <a:schemeClr val="accent6">
                <a:lumMod val="25000"/>
              </a:schemeClr>
            </a:solidFill>
            <a:prstDash val="solid"/>
            <a:round/>
            <a:headEnd type="none" w="med" len="med"/>
            <a:tailEnd type="none" w="med" len="med"/>
          </a:ln>
          <a:effectLst/>
        </p:spPr>
      </p:cxnSp>
      <p:sp>
        <p:nvSpPr>
          <p:cNvPr id="49156" name="Text Box 4"/>
          <p:cNvSpPr txBox="1">
            <a:spLocks noChangeArrowheads="1"/>
          </p:cNvSpPr>
          <p:nvPr/>
        </p:nvSpPr>
        <p:spPr bwMode="auto">
          <a:xfrm>
            <a:off x="509456" y="1524001"/>
            <a:ext cx="39339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Here is a typical XHTML &lt;head&gt; section:</a:t>
            </a:r>
          </a:p>
        </p:txBody>
      </p:sp>
      <p:sp>
        <p:nvSpPr>
          <p:cNvPr id="49157" name="Rectangle 3"/>
          <p:cNvSpPr>
            <a:spLocks noChangeArrowheads="1"/>
          </p:cNvSpPr>
          <p:nvPr/>
        </p:nvSpPr>
        <p:spPr bwMode="auto">
          <a:xfrm>
            <a:off x="611030" y="1981200"/>
            <a:ext cx="10766795" cy="1371600"/>
          </a:xfrm>
          <a:prstGeom prst="rect">
            <a:avLst/>
          </a:prstGeom>
          <a:solidFill>
            <a:srgbClr val="00B0F0"/>
          </a:solidFill>
          <a:ln w="9525">
            <a:solidFill>
              <a:schemeClr val="tx1"/>
            </a:solidFill>
            <a:miter lim="800000"/>
            <a:headEnd/>
            <a:tailEnd/>
          </a:ln>
        </p:spPr>
        <p:txBody>
          <a:bodyPr/>
          <a:lstStyle/>
          <a:p>
            <a:pPr marL="342900" indent="-342900">
              <a:spcBef>
                <a:spcPct val="20000"/>
              </a:spcBef>
              <a:buClr>
                <a:schemeClr val="bg2"/>
              </a:buClr>
              <a:buSzPct val="75000"/>
            </a:pPr>
            <a:r>
              <a:rPr lang="en-US" sz="1400" b="1">
                <a:latin typeface="Courier New" pitchFamily="49" charset="0"/>
              </a:rPr>
              <a:t>&lt;head&gt;</a:t>
            </a:r>
          </a:p>
          <a:p>
            <a:pPr marL="342900" indent="-342900">
              <a:spcBef>
                <a:spcPct val="20000"/>
              </a:spcBef>
              <a:buClr>
                <a:schemeClr val="bg2"/>
              </a:buClr>
              <a:buSzPct val="75000"/>
            </a:pPr>
            <a:r>
              <a:rPr lang="en-US" sz="1400" b="1">
                <a:latin typeface="Courier New" pitchFamily="49" charset="0"/>
              </a:rPr>
              <a:t>  &lt;meta http-equiv="Content-type" content="text/html; charset=UTF-8" /&gt;</a:t>
            </a:r>
          </a:p>
          <a:p>
            <a:pPr marL="342900" indent="-342900">
              <a:spcBef>
                <a:spcPct val="20000"/>
              </a:spcBef>
              <a:buClr>
                <a:schemeClr val="bg2"/>
              </a:buClr>
              <a:buSzPct val="75000"/>
            </a:pPr>
            <a:r>
              <a:rPr lang="en-US" sz="1400" b="1">
                <a:latin typeface="Courier New" pitchFamily="49" charset="0"/>
              </a:rPr>
              <a:t>  &lt;title&gt;My First XHTML Page&lt;/title&gt;</a:t>
            </a:r>
          </a:p>
          <a:p>
            <a:pPr marL="342900" indent="-342900">
              <a:spcBef>
                <a:spcPct val="20000"/>
              </a:spcBef>
              <a:buClr>
                <a:schemeClr val="bg2"/>
              </a:buClr>
              <a:buSzPct val="75000"/>
            </a:pPr>
            <a:r>
              <a:rPr lang="en-US" sz="1400" b="1">
                <a:latin typeface="Courier New" pitchFamily="49" charset="0"/>
              </a:rPr>
              <a:t>  &lt;link rel="stylesheet" type="text/css" href="style.css" /&gt;</a:t>
            </a:r>
          </a:p>
          <a:p>
            <a:pPr marL="342900" indent="-342900">
              <a:spcBef>
                <a:spcPct val="20000"/>
              </a:spcBef>
              <a:buClr>
                <a:schemeClr val="bg2"/>
              </a:buClr>
              <a:buSzPct val="75000"/>
            </a:pPr>
            <a:r>
              <a:rPr lang="en-US" sz="1400" b="1">
                <a:latin typeface="Courier New" pitchFamily="49" charset="0"/>
              </a:rPr>
              <a:t>&lt;/head&gt;</a:t>
            </a:r>
          </a:p>
        </p:txBody>
      </p:sp>
      <p:sp>
        <p:nvSpPr>
          <p:cNvPr id="49158" name="Text Box 6"/>
          <p:cNvSpPr txBox="1">
            <a:spLocks noChangeArrowheads="1"/>
          </p:cNvSpPr>
          <p:nvPr/>
        </p:nvSpPr>
        <p:spPr bwMode="auto">
          <a:xfrm>
            <a:off x="611030" y="3505201"/>
            <a:ext cx="244509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And the HTML5 version:</a:t>
            </a:r>
          </a:p>
        </p:txBody>
      </p:sp>
      <p:sp>
        <p:nvSpPr>
          <p:cNvPr id="49161" name="Text Box 9"/>
          <p:cNvSpPr txBox="1">
            <a:spLocks noChangeArrowheads="1"/>
          </p:cNvSpPr>
          <p:nvPr/>
        </p:nvSpPr>
        <p:spPr bwMode="auto">
          <a:xfrm>
            <a:off x="611030" y="5791200"/>
            <a:ext cx="10766795" cy="666750"/>
          </a:xfrm>
          <a:prstGeom prst="rect">
            <a:avLst/>
          </a:prstGeom>
          <a:solidFill>
            <a:srgbClr val="99CC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ts val="600"/>
              </a:spcBef>
              <a:spcAft>
                <a:spcPts val="600"/>
              </a:spcAft>
            </a:pPr>
            <a:r>
              <a:rPr lang="en-US"/>
              <a:t>Notice the simplified character set declaration, the shorter CSS stylesheet link text, and the removal of the trailing slashes for these two lines.</a:t>
            </a:r>
            <a:endParaRPr lang="en-IN"/>
          </a:p>
        </p:txBody>
      </p:sp>
      <p:sp>
        <p:nvSpPr>
          <p:cNvPr id="49162" name="Rectangle 3"/>
          <p:cNvSpPr>
            <a:spLocks noChangeArrowheads="1"/>
          </p:cNvSpPr>
          <p:nvPr/>
        </p:nvSpPr>
        <p:spPr bwMode="auto">
          <a:xfrm>
            <a:off x="611030" y="4038600"/>
            <a:ext cx="10766795" cy="1371600"/>
          </a:xfrm>
          <a:prstGeom prst="rect">
            <a:avLst/>
          </a:prstGeom>
          <a:solidFill>
            <a:srgbClr val="00B0F0"/>
          </a:solidFill>
          <a:ln w="9525">
            <a:solidFill>
              <a:schemeClr val="tx1"/>
            </a:solidFill>
            <a:miter lim="800000"/>
            <a:headEnd/>
            <a:tailEnd/>
          </a:ln>
        </p:spPr>
        <p:txBody>
          <a:bodyPr/>
          <a:lstStyle/>
          <a:p>
            <a:pPr marL="342900" indent="-342900">
              <a:spcBef>
                <a:spcPct val="20000"/>
              </a:spcBef>
              <a:buClr>
                <a:schemeClr val="bg2"/>
              </a:buClr>
              <a:buSzPct val="75000"/>
            </a:pPr>
            <a:r>
              <a:rPr lang="en-US" sz="1400" b="1">
                <a:latin typeface="Courier New" pitchFamily="49" charset="0"/>
              </a:rPr>
              <a:t>&lt;head&gt;</a:t>
            </a:r>
          </a:p>
          <a:p>
            <a:pPr marL="342900" indent="-342900">
              <a:spcBef>
                <a:spcPct val="20000"/>
              </a:spcBef>
              <a:buClr>
                <a:schemeClr val="bg2"/>
              </a:buClr>
              <a:buSzPct val="75000"/>
            </a:pPr>
            <a:r>
              <a:rPr lang="en-US" sz="1400" b="1">
                <a:latin typeface="Courier New" pitchFamily="49" charset="0"/>
              </a:rPr>
              <a:t>  &lt;meta charset="utf-8"&gt;</a:t>
            </a:r>
          </a:p>
          <a:p>
            <a:pPr marL="342900" indent="-342900">
              <a:spcBef>
                <a:spcPct val="20000"/>
              </a:spcBef>
              <a:buClr>
                <a:schemeClr val="bg2"/>
              </a:buClr>
              <a:buSzPct val="75000"/>
            </a:pPr>
            <a:r>
              <a:rPr lang="en-US" sz="1400" b="1">
                <a:latin typeface="Courier New" pitchFamily="49" charset="0"/>
              </a:rPr>
              <a:t>  &lt;title&gt;My First HTML5 Page&lt;/title&gt;</a:t>
            </a:r>
          </a:p>
          <a:p>
            <a:pPr marL="342900" indent="-342900">
              <a:spcBef>
                <a:spcPct val="20000"/>
              </a:spcBef>
              <a:buClr>
                <a:schemeClr val="bg2"/>
              </a:buClr>
              <a:buSzPct val="75000"/>
            </a:pPr>
            <a:r>
              <a:rPr lang="en-US" sz="1400" b="1">
                <a:latin typeface="Courier New" pitchFamily="49" charset="0"/>
              </a:rPr>
              <a:t>  &lt;link rel="stylesheet" href="style.css"&gt;</a:t>
            </a:r>
          </a:p>
          <a:p>
            <a:pPr marL="342900" indent="-342900">
              <a:spcBef>
                <a:spcPct val="20000"/>
              </a:spcBef>
              <a:buClr>
                <a:schemeClr val="bg2"/>
              </a:buClr>
              <a:buSzPct val="75000"/>
            </a:pPr>
            <a:r>
              <a:rPr lang="en-US" sz="1400" b="1">
                <a:latin typeface="Courier New" pitchFamily="49" charset="0"/>
              </a:rPr>
              <a:t>&lt;/head&gt;</a:t>
            </a:r>
          </a:p>
        </p:txBody>
      </p:sp>
    </p:spTree>
    <p:extLst>
      <p:ext uri="{BB962C8B-B14F-4D97-AF65-F5344CB8AC3E}">
        <p14:creationId xmlns:p14="http://schemas.microsoft.com/office/powerpoint/2010/main" val="368607027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algn="ctr"/>
            <a:r>
              <a:rPr lang="en-US" sz="4000"/>
              <a:t>Basic HTML5 Web Page</a:t>
            </a:r>
          </a:p>
        </p:txBody>
      </p:sp>
      <p:sp>
        <p:nvSpPr>
          <p:cNvPr id="51204" name="Text Box 4"/>
          <p:cNvSpPr txBox="1">
            <a:spLocks noChangeArrowheads="1"/>
          </p:cNvSpPr>
          <p:nvPr/>
        </p:nvSpPr>
        <p:spPr bwMode="auto">
          <a:xfrm>
            <a:off x="509457" y="1524000"/>
            <a:ext cx="10868369"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t>Putting the prior sections together, and now adding the &lt;body&gt; section and closing tags, we have our first complete web page in HTML5:</a:t>
            </a:r>
          </a:p>
        </p:txBody>
      </p:sp>
      <p:sp>
        <p:nvSpPr>
          <p:cNvPr id="51208" name="Rectangle 3"/>
          <p:cNvSpPr>
            <a:spLocks noChangeArrowheads="1"/>
          </p:cNvSpPr>
          <p:nvPr/>
        </p:nvSpPr>
        <p:spPr bwMode="auto">
          <a:xfrm>
            <a:off x="611030" y="2286000"/>
            <a:ext cx="10766795" cy="3276600"/>
          </a:xfrm>
          <a:prstGeom prst="rect">
            <a:avLst/>
          </a:prstGeom>
          <a:solidFill>
            <a:srgbClr val="00B0F0"/>
          </a:solidFill>
          <a:ln w="9525">
            <a:solidFill>
              <a:schemeClr val="tx1"/>
            </a:solidFill>
            <a:miter lim="800000"/>
            <a:headEnd/>
            <a:tailEnd/>
          </a:ln>
        </p:spPr>
        <p:txBody>
          <a:bodyPr/>
          <a:lstStyle/>
          <a:p>
            <a:pPr marL="342900" indent="-342900"/>
            <a:r>
              <a:rPr lang="en-US" sz="1600" b="1">
                <a:latin typeface="Courier New" pitchFamily="49" charset="0"/>
              </a:rPr>
              <a:t>&lt;!DOCTYPE html&gt;</a:t>
            </a:r>
          </a:p>
          <a:p>
            <a:pPr marL="342900" indent="-342900">
              <a:spcBef>
                <a:spcPct val="20000"/>
              </a:spcBef>
              <a:buClr>
                <a:schemeClr val="bg2"/>
              </a:buClr>
              <a:buSzPct val="75000"/>
            </a:pPr>
            <a:r>
              <a:rPr lang="en-US" sz="1600" b="1">
                <a:latin typeface="Courier New" pitchFamily="49" charset="0"/>
              </a:rPr>
              <a:t>&lt;html lang="en"&gt;</a:t>
            </a:r>
          </a:p>
          <a:p>
            <a:pPr marL="342900" indent="-342900"/>
            <a:r>
              <a:rPr lang="en-US" sz="1600" b="1">
                <a:latin typeface="Courier New" pitchFamily="49" charset="0"/>
              </a:rPr>
              <a:t>&lt;head&gt;</a:t>
            </a:r>
          </a:p>
          <a:p>
            <a:pPr marL="342900" indent="-342900">
              <a:spcBef>
                <a:spcPct val="20000"/>
              </a:spcBef>
              <a:buClr>
                <a:schemeClr val="bg2"/>
              </a:buClr>
              <a:buSzPct val="75000"/>
            </a:pPr>
            <a:r>
              <a:rPr lang="en-US" sz="1600" b="1">
                <a:latin typeface="Courier New" pitchFamily="49" charset="0"/>
              </a:rPr>
              <a:t>  &lt;meta charset="utf-8"&gt;</a:t>
            </a:r>
          </a:p>
          <a:p>
            <a:pPr marL="342900" indent="-342900">
              <a:spcBef>
                <a:spcPct val="20000"/>
              </a:spcBef>
              <a:buClr>
                <a:schemeClr val="bg2"/>
              </a:buClr>
              <a:buSzPct val="75000"/>
            </a:pPr>
            <a:r>
              <a:rPr lang="en-US" sz="1600" b="1">
                <a:latin typeface="Courier New" pitchFamily="49" charset="0"/>
              </a:rPr>
              <a:t>  &lt;title&gt;My First HTML5 Page&lt;/title&gt;</a:t>
            </a:r>
          </a:p>
          <a:p>
            <a:pPr marL="342900" indent="-342900">
              <a:spcBef>
                <a:spcPct val="20000"/>
              </a:spcBef>
              <a:buClr>
                <a:schemeClr val="bg2"/>
              </a:buClr>
              <a:buSzPct val="75000"/>
            </a:pPr>
            <a:r>
              <a:rPr lang="en-US" sz="1600" b="1">
                <a:latin typeface="Courier New" pitchFamily="49" charset="0"/>
              </a:rPr>
              <a:t>  &lt;link rel="stylesheet" href="style.css"&gt;</a:t>
            </a:r>
          </a:p>
          <a:p>
            <a:pPr marL="342900" indent="-342900">
              <a:spcBef>
                <a:spcPct val="20000"/>
              </a:spcBef>
              <a:buClr>
                <a:schemeClr val="bg2"/>
              </a:buClr>
              <a:buSzPct val="75000"/>
            </a:pPr>
            <a:r>
              <a:rPr lang="en-US" sz="1600" b="1">
                <a:latin typeface="Courier New" pitchFamily="49" charset="0"/>
              </a:rPr>
              <a:t>&lt;/head&gt;</a:t>
            </a:r>
          </a:p>
          <a:p>
            <a:pPr marL="342900" indent="-342900">
              <a:spcBef>
                <a:spcPct val="20000"/>
              </a:spcBef>
              <a:buClr>
                <a:schemeClr val="bg2"/>
              </a:buClr>
              <a:buSzPct val="75000"/>
            </a:pPr>
            <a:r>
              <a:rPr lang="en-US" sz="1600" b="1">
                <a:latin typeface="Courier New" pitchFamily="49" charset="0"/>
              </a:rPr>
              <a:t>&lt;body&gt;</a:t>
            </a:r>
          </a:p>
          <a:p>
            <a:pPr marL="342900" indent="-342900">
              <a:spcBef>
                <a:spcPct val="20000"/>
              </a:spcBef>
              <a:buClr>
                <a:schemeClr val="bg2"/>
              </a:buClr>
              <a:buSzPct val="75000"/>
            </a:pPr>
            <a:r>
              <a:rPr lang="en-US" sz="1600" b="1">
                <a:latin typeface="Courier New" pitchFamily="49" charset="0"/>
              </a:rPr>
              <a:t>  &lt;p&gt;HTML5 is fun!&lt;/p&gt;</a:t>
            </a:r>
          </a:p>
          <a:p>
            <a:pPr marL="342900" indent="-342900">
              <a:spcBef>
                <a:spcPct val="20000"/>
              </a:spcBef>
              <a:buClr>
                <a:schemeClr val="bg2"/>
              </a:buClr>
              <a:buSzPct val="75000"/>
            </a:pPr>
            <a:r>
              <a:rPr lang="en-US" sz="1600" b="1">
                <a:latin typeface="Courier New" pitchFamily="49" charset="0"/>
              </a:rPr>
              <a:t>&lt;/body&gt;</a:t>
            </a:r>
          </a:p>
          <a:p>
            <a:pPr marL="342900" indent="-342900">
              <a:spcBef>
                <a:spcPct val="20000"/>
              </a:spcBef>
              <a:buClr>
                <a:schemeClr val="bg2"/>
              </a:buClr>
              <a:buSzPct val="75000"/>
            </a:pPr>
            <a:r>
              <a:rPr lang="en-US" sz="1600" b="1">
                <a:latin typeface="Courier New" pitchFamily="49" charset="0"/>
              </a:rPr>
              <a:t>&lt;/html&gt;</a:t>
            </a:r>
          </a:p>
        </p:txBody>
      </p:sp>
      <p:sp>
        <p:nvSpPr>
          <p:cNvPr id="51209" name="Text Box 9"/>
          <p:cNvSpPr txBox="1">
            <a:spLocks noChangeArrowheads="1"/>
          </p:cNvSpPr>
          <p:nvPr/>
        </p:nvSpPr>
        <p:spPr bwMode="auto">
          <a:xfrm>
            <a:off x="611030" y="5791201"/>
            <a:ext cx="10766795" cy="369332"/>
          </a:xfrm>
          <a:prstGeom prst="rect">
            <a:avLst/>
          </a:prstGeom>
          <a:solidFill>
            <a:srgbClr val="99CC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ts val="600"/>
              </a:spcBef>
              <a:spcAft>
                <a:spcPts val="600"/>
              </a:spcAft>
            </a:pPr>
            <a:r>
              <a:rPr lang="en-US"/>
              <a:t>Let's open this page in a web browser to see how it looks…</a:t>
            </a:r>
            <a:endParaRPr lang="en-IN"/>
          </a:p>
        </p:txBody>
      </p:sp>
    </p:spTree>
    <p:extLst>
      <p:ext uri="{BB962C8B-B14F-4D97-AF65-F5344CB8AC3E}">
        <p14:creationId xmlns:p14="http://schemas.microsoft.com/office/powerpoint/2010/main" val="328189993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algn="ctr"/>
            <a:r>
              <a:rPr lang="en-US" sz="4000"/>
              <a:t>Viewing the HTML5 Web Page</a:t>
            </a:r>
          </a:p>
        </p:txBody>
      </p:sp>
      <p:sp>
        <p:nvSpPr>
          <p:cNvPr id="53254" name="Text Box 6"/>
          <p:cNvSpPr txBox="1">
            <a:spLocks noChangeArrowheads="1"/>
          </p:cNvSpPr>
          <p:nvPr/>
        </p:nvSpPr>
        <p:spPr bwMode="auto">
          <a:xfrm>
            <a:off x="712604" y="5733729"/>
            <a:ext cx="10766795" cy="646331"/>
          </a:xfrm>
          <a:prstGeom prst="rect">
            <a:avLst/>
          </a:prstGeom>
          <a:solidFill>
            <a:srgbClr val="99CC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ts val="600"/>
              </a:spcBef>
              <a:spcAft>
                <a:spcPts val="600"/>
              </a:spcAft>
            </a:pPr>
            <a:r>
              <a:rPr lang="en-US" dirty="0"/>
              <a:t>Even though we used HTML5, the page looks exactly the same in a web browser as it would in XHTML.  Without looking at the source code, web visitors will not know which version of HTML the page was created with.</a:t>
            </a:r>
            <a:endParaRPr lang="en-IN" dirty="0"/>
          </a:p>
        </p:txBody>
      </p:sp>
      <p:pic>
        <p:nvPicPr>
          <p:cNvPr id="53255" name="Picture 7" descr="Intro-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524001"/>
            <a:ext cx="7328088" cy="397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55558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Browser Support</a:t>
            </a:r>
          </a:p>
        </p:txBody>
      </p:sp>
      <p:sp>
        <p:nvSpPr>
          <p:cNvPr id="4" name="Content Placeholder 3"/>
          <p:cNvSpPr>
            <a:spLocks noGrp="1"/>
          </p:cNvSpPr>
          <p:nvPr>
            <p:ph idx="1"/>
          </p:nvPr>
        </p:nvSpPr>
        <p:spPr/>
        <p:txBody>
          <a:bodyPr/>
          <a:lstStyle/>
          <a:p>
            <a:r>
              <a:rPr lang="en-US" dirty="0">
                <a:hlinkClick r:id="rId2"/>
              </a:rPr>
              <a:t>http://html5test.com/</a:t>
            </a:r>
            <a:endParaRPr lang="en-US" dirty="0"/>
          </a:p>
          <a:p>
            <a:endParaRPr lang="en-US" dirty="0"/>
          </a:p>
        </p:txBody>
      </p:sp>
    </p:spTree>
    <p:extLst>
      <p:ext uri="{BB962C8B-B14F-4D97-AF65-F5344CB8AC3E}">
        <p14:creationId xmlns:p14="http://schemas.microsoft.com/office/powerpoint/2010/main" val="23674723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Browser Support</a:t>
            </a:r>
          </a:p>
        </p:txBody>
      </p:sp>
      <p:pic>
        <p:nvPicPr>
          <p:cNvPr id="410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1" y="1524001"/>
            <a:ext cx="10429875" cy="467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AutoShape 10" descr="Image result for ie"/>
          <p:cNvSpPr>
            <a:spLocks noChangeAspect="1" noChangeArrowheads="1"/>
          </p:cNvSpPr>
          <p:nvPr/>
        </p:nvSpPr>
        <p:spPr bwMode="auto">
          <a:xfrm>
            <a:off x="1589" y="-136525"/>
            <a:ext cx="296863" cy="2968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7"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2601" y="1752601"/>
            <a:ext cx="1296987" cy="1268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8"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7884" y="4035932"/>
            <a:ext cx="1477097" cy="1477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51965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E977E-722D-76B5-468C-533B553BFF11}"/>
              </a:ext>
            </a:extLst>
          </p:cNvPr>
          <p:cNvSpPr>
            <a:spLocks noGrp="1"/>
          </p:cNvSpPr>
          <p:nvPr>
            <p:ph type="title"/>
          </p:nvPr>
        </p:nvSpPr>
        <p:spPr/>
        <p:txBody>
          <a:bodyPr/>
          <a:lstStyle/>
          <a:p>
            <a:r>
              <a:rPr lang="en-US" dirty="0"/>
              <a:t>Web Application</a:t>
            </a:r>
            <a:endParaRPr lang="en-IN" dirty="0"/>
          </a:p>
        </p:txBody>
      </p:sp>
      <p:sp>
        <p:nvSpPr>
          <p:cNvPr id="3" name="Content Placeholder 2">
            <a:extLst>
              <a:ext uri="{FF2B5EF4-FFF2-40B4-BE49-F238E27FC236}">
                <a16:creationId xmlns:a16="http://schemas.microsoft.com/office/drawing/2014/main" id="{ADB79E7D-9D2B-A882-6E47-2C37433296B4}"/>
              </a:ext>
            </a:extLst>
          </p:cNvPr>
          <p:cNvSpPr>
            <a:spLocks noGrp="1"/>
          </p:cNvSpPr>
          <p:nvPr>
            <p:ph idx="1"/>
          </p:nvPr>
        </p:nvSpPr>
        <p:spPr/>
        <p:txBody>
          <a:bodyPr/>
          <a:lstStyle/>
          <a:p>
            <a:r>
              <a:rPr lang="en-US" dirty="0"/>
              <a:t>Server Side Web Application</a:t>
            </a:r>
          </a:p>
          <a:p>
            <a:pPr lvl="1"/>
            <a:r>
              <a:rPr lang="en-US" dirty="0"/>
              <a:t>Asp.NET , ASP.NET MVC , ASP.NET Web API</a:t>
            </a:r>
          </a:p>
          <a:p>
            <a:r>
              <a:rPr lang="en-US" dirty="0"/>
              <a:t>Client Side Web Application</a:t>
            </a:r>
          </a:p>
          <a:p>
            <a:pPr lvl="1"/>
            <a:r>
              <a:rPr lang="en-US" dirty="0"/>
              <a:t>Angular, KO JS , React, </a:t>
            </a:r>
            <a:endParaRPr lang="en-IN" dirty="0"/>
          </a:p>
        </p:txBody>
      </p:sp>
    </p:spTree>
    <p:extLst>
      <p:ext uri="{BB962C8B-B14F-4D97-AF65-F5344CB8AC3E}">
        <p14:creationId xmlns:p14="http://schemas.microsoft.com/office/powerpoint/2010/main" val="1224243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F5EC96B3-6896-5568-8DF4-F694DD1E0180}"/>
              </a:ext>
            </a:extLst>
          </p:cNvPr>
          <p:cNvSpPr>
            <a:spLocks noGrp="1" noChangeArrowheads="1"/>
          </p:cNvSpPr>
          <p:nvPr>
            <p:ph type="title"/>
          </p:nvPr>
        </p:nvSpPr>
        <p:spPr>
          <a:xfrm>
            <a:off x="1905000" y="228600"/>
            <a:ext cx="8570913" cy="1298575"/>
          </a:xfrm>
        </p:spPr>
        <p:txBody>
          <a:bodyPr>
            <a:normAutofit/>
          </a:bodyPr>
          <a:lstStyle/>
          <a:p>
            <a:pPr marL="484632" eaLnBrk="1" fontAlgn="auto" hangingPunct="1">
              <a:spcAft>
                <a:spcPts val="0"/>
              </a:spcAft>
              <a:defRPr/>
            </a:pPr>
            <a:r>
              <a:rPr lang="en-US" sz="3400">
                <a:solidFill>
                  <a:schemeClr val="accent1">
                    <a:tint val="83000"/>
                    <a:satMod val="150000"/>
                  </a:schemeClr>
                </a:solidFill>
              </a:rPr>
              <a:t>.NET Frameworks and the</a:t>
            </a:r>
            <a:br>
              <a:rPr lang="en-US" sz="3400">
                <a:solidFill>
                  <a:schemeClr val="accent1">
                    <a:tint val="83000"/>
                    <a:satMod val="150000"/>
                  </a:schemeClr>
                </a:solidFill>
              </a:rPr>
            </a:br>
            <a:r>
              <a:rPr lang="en-US" sz="3400">
                <a:solidFill>
                  <a:schemeClr val="accent1">
                    <a:tint val="83000"/>
                    <a:satMod val="150000"/>
                  </a:schemeClr>
                </a:solidFill>
              </a:rPr>
              <a:t>Common Language Runtime</a:t>
            </a:r>
          </a:p>
        </p:txBody>
      </p:sp>
      <p:sp>
        <p:nvSpPr>
          <p:cNvPr id="48131" name="Rectangle 3">
            <a:extLst>
              <a:ext uri="{FF2B5EF4-FFF2-40B4-BE49-F238E27FC236}">
                <a16:creationId xmlns:a16="http://schemas.microsoft.com/office/drawing/2014/main" id="{644A2BEF-54A7-172D-C463-BA8ABFDB9896}"/>
              </a:ext>
            </a:extLst>
          </p:cNvPr>
          <p:cNvSpPr>
            <a:spLocks noChangeArrowheads="1"/>
          </p:cNvSpPr>
          <p:nvPr/>
        </p:nvSpPr>
        <p:spPr bwMode="auto">
          <a:xfrm rot="16200000" flipH="1">
            <a:off x="3291682" y="3612356"/>
            <a:ext cx="1295400" cy="2484437"/>
          </a:xfrm>
          <a:prstGeom prst="rect">
            <a:avLst/>
          </a:prstGeom>
          <a:gradFill rotWithShape="0">
            <a:gsLst>
              <a:gs pos="0">
                <a:srgbClr val="009999">
                  <a:gamma/>
                  <a:shade val="46275"/>
                  <a:invGamma/>
                </a:srgbClr>
              </a:gs>
              <a:gs pos="100000">
                <a:srgbClr val="009999"/>
              </a:gs>
            </a:gsLst>
            <a:lin ang="2700000" scaled="1"/>
          </a:gradFill>
          <a:ln w="50800">
            <a:solidFill>
              <a:srgbClr val="FFFF00"/>
            </a:solidFill>
            <a:miter lim="800000"/>
            <a:headEnd/>
            <a:tailEnd/>
          </a:ln>
          <a:effectLst>
            <a:prstShdw prst="shdw18" dist="17961" dir="13500000">
              <a:srgbClr val="FFFF00">
                <a:gamma/>
                <a:shade val="60000"/>
                <a:invGamma/>
              </a:srgbClr>
            </a:prstShdw>
          </a:effectLst>
        </p:spPr>
        <p:txBody>
          <a:bodyPr vert="eaVert" anchor="ctr"/>
          <a:lstStyle/>
          <a:p>
            <a:pPr algn="ctr" eaLnBrk="1" hangingPunct="1">
              <a:lnSpc>
                <a:spcPct val="90000"/>
              </a:lnSpc>
              <a:defRPr/>
            </a:pPr>
            <a:r>
              <a:rPr lang="en-US" sz="2500" b="1">
                <a:solidFill>
                  <a:srgbClr val="FDFBB3"/>
                </a:solidFill>
                <a:effectLst>
                  <a:outerShdw blurRad="38100" dist="38100" dir="2700000" algn="tl">
                    <a:srgbClr val="000000"/>
                  </a:outerShdw>
                </a:effectLst>
                <a:latin typeface="Arial Narrow" pitchFamily="34" charset="0"/>
                <a:cs typeface="+mn-cs"/>
              </a:rPr>
              <a:t>.NET </a:t>
            </a:r>
            <a:br>
              <a:rPr lang="en-US" sz="2500" b="1">
                <a:solidFill>
                  <a:srgbClr val="FDFBB3"/>
                </a:solidFill>
                <a:effectLst>
                  <a:outerShdw blurRad="38100" dist="38100" dir="2700000" algn="tl">
                    <a:srgbClr val="000000"/>
                  </a:outerShdw>
                </a:effectLst>
                <a:latin typeface="Arial Narrow" pitchFamily="34" charset="0"/>
                <a:cs typeface="+mn-cs"/>
              </a:rPr>
            </a:br>
            <a:r>
              <a:rPr lang="en-US" sz="2500" b="1">
                <a:solidFill>
                  <a:srgbClr val="FDFBB3"/>
                </a:solidFill>
                <a:effectLst>
                  <a:outerShdw blurRad="38100" dist="38100" dir="2700000" algn="tl">
                    <a:srgbClr val="000000"/>
                  </a:outerShdw>
                </a:effectLst>
                <a:latin typeface="Arial Narrow" pitchFamily="34" charset="0"/>
                <a:cs typeface="+mn-cs"/>
              </a:rPr>
              <a:t>Framework</a:t>
            </a:r>
          </a:p>
        </p:txBody>
      </p:sp>
      <p:sp>
        <p:nvSpPr>
          <p:cNvPr id="48132" name="Rectangle 4">
            <a:extLst>
              <a:ext uri="{FF2B5EF4-FFF2-40B4-BE49-F238E27FC236}">
                <a16:creationId xmlns:a16="http://schemas.microsoft.com/office/drawing/2014/main" id="{53AD058F-91BA-2C9E-E822-E22CCD18D87C}"/>
              </a:ext>
            </a:extLst>
          </p:cNvPr>
          <p:cNvSpPr>
            <a:spLocks noChangeArrowheads="1"/>
          </p:cNvSpPr>
          <p:nvPr/>
        </p:nvSpPr>
        <p:spPr bwMode="auto">
          <a:xfrm rot="16200000" flipH="1">
            <a:off x="3565525" y="4694238"/>
            <a:ext cx="777875" cy="2514600"/>
          </a:xfrm>
          <a:prstGeom prst="rect">
            <a:avLst/>
          </a:prstGeom>
          <a:gradFill rotWithShape="0">
            <a:gsLst>
              <a:gs pos="0">
                <a:srgbClr val="009999">
                  <a:gamma/>
                  <a:shade val="46275"/>
                  <a:invGamma/>
                </a:srgbClr>
              </a:gs>
              <a:gs pos="100000">
                <a:srgbClr val="009999"/>
              </a:gs>
            </a:gsLst>
            <a:lin ang="2700000" scaled="1"/>
          </a:gradFill>
          <a:ln w="19050">
            <a:noFill/>
            <a:miter lim="800000"/>
            <a:headEnd/>
            <a:tailEnd/>
          </a:ln>
          <a:effectLst>
            <a:prstShdw prst="shdw18" dist="17961" dir="13500000">
              <a:srgbClr val="009999">
                <a:gamma/>
                <a:shade val="60000"/>
                <a:invGamma/>
              </a:srgbClr>
            </a:prstShdw>
          </a:effectLst>
        </p:spPr>
        <p:txBody>
          <a:bodyPr vert="eaVert" anchor="ctr"/>
          <a:lstStyle/>
          <a:p>
            <a:pPr algn="ctr" eaLnBrk="1" hangingPunct="1">
              <a:lnSpc>
                <a:spcPct val="90000"/>
              </a:lnSpc>
              <a:defRPr/>
            </a:pPr>
            <a:r>
              <a:rPr lang="en-US" sz="2500" b="1">
                <a:solidFill>
                  <a:srgbClr val="FDFBB3"/>
                </a:solidFill>
                <a:effectLst>
                  <a:outerShdw blurRad="38100" dist="38100" dir="2700000" algn="tl">
                    <a:srgbClr val="000000"/>
                  </a:outerShdw>
                </a:effectLst>
                <a:latin typeface="Arial Narrow" pitchFamily="34" charset="0"/>
                <a:cs typeface="+mn-cs"/>
              </a:rPr>
              <a:t>Windows </a:t>
            </a:r>
            <a:br>
              <a:rPr lang="en-US" sz="2500" b="1">
                <a:solidFill>
                  <a:srgbClr val="FDFBB3"/>
                </a:solidFill>
                <a:effectLst>
                  <a:outerShdw blurRad="38100" dist="38100" dir="2700000" algn="tl">
                    <a:srgbClr val="000000"/>
                  </a:outerShdw>
                </a:effectLst>
                <a:latin typeface="Arial Narrow" pitchFamily="34" charset="0"/>
                <a:cs typeface="+mn-cs"/>
              </a:rPr>
            </a:br>
            <a:r>
              <a:rPr lang="en-US" sz="2500" b="1">
                <a:solidFill>
                  <a:srgbClr val="FDFBB3"/>
                </a:solidFill>
                <a:effectLst>
                  <a:outerShdw blurRad="38100" dist="38100" dir="2700000" algn="tl">
                    <a:srgbClr val="000000"/>
                  </a:outerShdw>
                </a:effectLst>
                <a:latin typeface="Arial Narrow" pitchFamily="34" charset="0"/>
                <a:cs typeface="+mn-cs"/>
              </a:rPr>
              <a:t>CE, ME, 2000, .NET</a:t>
            </a:r>
          </a:p>
        </p:txBody>
      </p:sp>
      <p:grpSp>
        <p:nvGrpSpPr>
          <p:cNvPr id="47109" name="Group 5">
            <a:extLst>
              <a:ext uri="{FF2B5EF4-FFF2-40B4-BE49-F238E27FC236}">
                <a16:creationId xmlns:a16="http://schemas.microsoft.com/office/drawing/2014/main" id="{0FE80D30-BCC9-EDB9-5911-CF71ADE0D3A8}"/>
              </a:ext>
            </a:extLst>
          </p:cNvPr>
          <p:cNvGrpSpPr>
            <a:grpSpLocks/>
          </p:cNvGrpSpPr>
          <p:nvPr/>
        </p:nvGrpSpPr>
        <p:grpSpPr bwMode="auto">
          <a:xfrm>
            <a:off x="2667000" y="1676400"/>
            <a:ext cx="7473950" cy="3810000"/>
            <a:chOff x="720" y="1056"/>
            <a:chExt cx="4708" cy="2400"/>
          </a:xfrm>
        </p:grpSpPr>
        <p:pic>
          <p:nvPicPr>
            <p:cNvPr id="47110" name="Picture 6">
              <a:extLst>
                <a:ext uri="{FF2B5EF4-FFF2-40B4-BE49-F238E27FC236}">
                  <a16:creationId xmlns:a16="http://schemas.microsoft.com/office/drawing/2014/main" id="{8D686FDC-9C9B-5063-2364-133BAB0C2D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 y="1056"/>
              <a:ext cx="4675" cy="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pSp>
          <p:nvGrpSpPr>
            <p:cNvPr id="47111" name="Group 7">
              <a:extLst>
                <a:ext uri="{FF2B5EF4-FFF2-40B4-BE49-F238E27FC236}">
                  <a16:creationId xmlns:a16="http://schemas.microsoft.com/office/drawing/2014/main" id="{1C784A16-4F72-67D8-B78A-F86298A43140}"/>
                </a:ext>
              </a:extLst>
            </p:cNvPr>
            <p:cNvGrpSpPr>
              <a:grpSpLocks/>
            </p:cNvGrpSpPr>
            <p:nvPr/>
          </p:nvGrpSpPr>
          <p:grpSpPr bwMode="auto">
            <a:xfrm>
              <a:off x="2448" y="1056"/>
              <a:ext cx="2980" cy="1847"/>
              <a:chOff x="2448" y="768"/>
              <a:chExt cx="2980" cy="1847"/>
            </a:xfrm>
          </p:grpSpPr>
          <p:sp>
            <p:nvSpPr>
              <p:cNvPr id="48136" name="Rectangle 8">
                <a:extLst>
                  <a:ext uri="{FF2B5EF4-FFF2-40B4-BE49-F238E27FC236}">
                    <a16:creationId xmlns:a16="http://schemas.microsoft.com/office/drawing/2014/main" id="{A949660C-6F95-559B-1749-A7944A0C445D}"/>
                  </a:ext>
                </a:extLst>
              </p:cNvPr>
              <p:cNvSpPr>
                <a:spLocks noChangeArrowheads="1"/>
              </p:cNvSpPr>
              <p:nvPr/>
            </p:nvSpPr>
            <p:spPr bwMode="auto">
              <a:xfrm>
                <a:off x="2448" y="768"/>
                <a:ext cx="2980" cy="1847"/>
              </a:xfrm>
              <a:prstGeom prst="rect">
                <a:avLst/>
              </a:prstGeom>
              <a:gradFill rotWithShape="0">
                <a:gsLst>
                  <a:gs pos="0">
                    <a:schemeClr val="hlink">
                      <a:gamma/>
                      <a:shade val="46275"/>
                      <a:invGamma/>
                    </a:schemeClr>
                  </a:gs>
                  <a:gs pos="100000">
                    <a:schemeClr val="hlink"/>
                  </a:gs>
                </a:gsLst>
                <a:lin ang="5400000" scaled="1"/>
              </a:gradFill>
              <a:ln w="9525">
                <a:solidFill>
                  <a:schemeClr val="bg2"/>
                </a:solidFill>
                <a:miter lim="800000"/>
                <a:headEnd/>
                <a:tailEnd/>
              </a:ln>
              <a:effectLst>
                <a:prstShdw prst="shdw18" dist="17961" dir="13500000">
                  <a:schemeClr val="bg2">
                    <a:gamma/>
                    <a:shade val="60000"/>
                    <a:invGamma/>
                  </a:schemeClr>
                </a:prstShdw>
              </a:effectLst>
            </p:spPr>
            <p:txBody>
              <a:bodyPr wrap="none" anchor="ctr"/>
              <a:lstStyle/>
              <a:p>
                <a:pPr>
                  <a:defRPr/>
                </a:pPr>
                <a:endParaRPr lang="en-US">
                  <a:latin typeface="Arial" charset="0"/>
                  <a:cs typeface="+mn-cs"/>
                </a:endParaRPr>
              </a:p>
            </p:txBody>
          </p:sp>
          <p:sp>
            <p:nvSpPr>
              <p:cNvPr id="47113" name="Rectangle 9">
                <a:extLst>
                  <a:ext uri="{FF2B5EF4-FFF2-40B4-BE49-F238E27FC236}">
                    <a16:creationId xmlns:a16="http://schemas.microsoft.com/office/drawing/2014/main" id="{3D77CD96-09FC-E8AC-CE12-3E9D4EE23B0D}"/>
                  </a:ext>
                </a:extLst>
              </p:cNvPr>
              <p:cNvSpPr>
                <a:spLocks noChangeArrowheads="1"/>
              </p:cNvSpPr>
              <p:nvPr/>
            </p:nvSpPr>
            <p:spPr bwMode="auto">
              <a:xfrm>
                <a:off x="2490" y="2100"/>
                <a:ext cx="2896" cy="43"/>
              </a:xfrm>
              <a:prstGeom prst="rect">
                <a:avLst/>
              </a:prstGeom>
              <a:solidFill>
                <a:schemeClr val="bg2"/>
              </a:solidFill>
              <a:ln w="9525">
                <a:solidFill>
                  <a:schemeClr val="bg2"/>
                </a:solidFill>
                <a:miter lim="800000"/>
                <a:headEnd/>
                <a:tailEnd/>
              </a:ln>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spcBef>
                    <a:spcPct val="0"/>
                  </a:spcBef>
                  <a:buClrTx/>
                  <a:buFontTx/>
                  <a:buNone/>
                </a:pPr>
                <a:endParaRPr lang="en-US" altLang="en-US" sz="1600">
                  <a:latin typeface="Arial" panose="020B0604020202020204" pitchFamily="34" charset="0"/>
                </a:endParaRPr>
              </a:p>
            </p:txBody>
          </p:sp>
          <p:sp>
            <p:nvSpPr>
              <p:cNvPr id="48138" name="Rectangle 10">
                <a:extLst>
                  <a:ext uri="{FF2B5EF4-FFF2-40B4-BE49-F238E27FC236}">
                    <a16:creationId xmlns:a16="http://schemas.microsoft.com/office/drawing/2014/main" id="{E14D3C61-5D4B-50D0-9876-A11314C5201C}"/>
                  </a:ext>
                </a:extLst>
              </p:cNvPr>
              <p:cNvSpPr>
                <a:spLocks noChangeArrowheads="1"/>
              </p:cNvSpPr>
              <p:nvPr/>
            </p:nvSpPr>
            <p:spPr bwMode="auto">
              <a:xfrm rot="16200000" flipH="1">
                <a:off x="3797" y="468"/>
                <a:ext cx="281" cy="2896"/>
              </a:xfrm>
              <a:prstGeom prst="rect">
                <a:avLst/>
              </a:prstGeom>
              <a:gradFill rotWithShape="0">
                <a:gsLst>
                  <a:gs pos="0">
                    <a:srgbClr val="009999">
                      <a:gamma/>
                      <a:shade val="46275"/>
                      <a:invGamma/>
                    </a:srgbClr>
                  </a:gs>
                  <a:gs pos="100000">
                    <a:srgbClr val="009999"/>
                  </a:gs>
                </a:gsLst>
                <a:lin ang="2700000" scaled="1"/>
              </a:gradFill>
              <a:ln w="19050">
                <a:noFill/>
                <a:miter lim="800000"/>
                <a:headEnd/>
                <a:tailEnd/>
              </a:ln>
              <a:effectLst>
                <a:prstShdw prst="shdw18" dist="17961" dir="13500000">
                  <a:srgbClr val="009999">
                    <a:gamma/>
                    <a:shade val="60000"/>
                    <a:invGamma/>
                  </a:srgbClr>
                </a:prstShdw>
              </a:effectLst>
            </p:spPr>
            <p:txBody>
              <a:bodyPr vert="eaVert" anchor="ctr"/>
              <a:lstStyle/>
              <a:p>
                <a:pPr algn="ctr" eaLnBrk="1" hangingPunct="1">
                  <a:lnSpc>
                    <a:spcPct val="90000"/>
                  </a:lnSpc>
                  <a:defRPr/>
                </a:pPr>
                <a:r>
                  <a:rPr lang="en-US" sz="2500" b="1">
                    <a:solidFill>
                      <a:srgbClr val="FDFBB3"/>
                    </a:solidFill>
                    <a:effectLst>
                      <a:outerShdw blurRad="38100" dist="38100" dir="2700000" algn="tl">
                        <a:srgbClr val="000000"/>
                      </a:outerShdw>
                    </a:effectLst>
                    <a:latin typeface="Arial Narrow" pitchFamily="34" charset="0"/>
                    <a:cs typeface="+mn-cs"/>
                  </a:rPr>
                  <a:t>Base Classes</a:t>
                </a:r>
              </a:p>
            </p:txBody>
          </p:sp>
          <p:sp>
            <p:nvSpPr>
              <p:cNvPr id="48139" name="Rectangle 11">
                <a:extLst>
                  <a:ext uri="{FF2B5EF4-FFF2-40B4-BE49-F238E27FC236}">
                    <a16:creationId xmlns:a16="http://schemas.microsoft.com/office/drawing/2014/main" id="{878BBB92-5182-7012-E911-267FCAD733E6}"/>
                  </a:ext>
                </a:extLst>
              </p:cNvPr>
              <p:cNvSpPr>
                <a:spLocks noChangeArrowheads="1"/>
              </p:cNvSpPr>
              <p:nvPr/>
            </p:nvSpPr>
            <p:spPr bwMode="auto">
              <a:xfrm rot="16200000" flipH="1">
                <a:off x="3802" y="138"/>
                <a:ext cx="271" cy="2896"/>
              </a:xfrm>
              <a:prstGeom prst="rect">
                <a:avLst/>
              </a:prstGeom>
              <a:gradFill rotWithShape="0">
                <a:gsLst>
                  <a:gs pos="0">
                    <a:srgbClr val="009999">
                      <a:gamma/>
                      <a:shade val="46275"/>
                      <a:invGamma/>
                    </a:srgbClr>
                  </a:gs>
                  <a:gs pos="100000">
                    <a:srgbClr val="009999"/>
                  </a:gs>
                </a:gsLst>
                <a:lin ang="2700000" scaled="1"/>
              </a:gradFill>
              <a:ln w="19050">
                <a:noFill/>
                <a:miter lim="800000"/>
                <a:headEnd/>
                <a:tailEnd/>
              </a:ln>
              <a:effectLst>
                <a:prstShdw prst="shdw18" dist="17961" dir="13500000">
                  <a:srgbClr val="009999">
                    <a:gamma/>
                    <a:shade val="60000"/>
                    <a:invGamma/>
                  </a:srgbClr>
                </a:prstShdw>
              </a:effectLst>
            </p:spPr>
            <p:txBody>
              <a:bodyPr vert="eaVert" anchor="ctr"/>
              <a:lstStyle/>
              <a:p>
                <a:pPr algn="ctr" eaLnBrk="1" hangingPunct="1">
                  <a:lnSpc>
                    <a:spcPct val="90000"/>
                  </a:lnSpc>
                  <a:defRPr/>
                </a:pPr>
                <a:r>
                  <a:rPr lang="en-US" sz="2500" b="1">
                    <a:solidFill>
                      <a:srgbClr val="FDFBB3"/>
                    </a:solidFill>
                    <a:effectLst>
                      <a:outerShdw blurRad="38100" dist="38100" dir="2700000" algn="tl">
                        <a:srgbClr val="000000"/>
                      </a:outerShdw>
                    </a:effectLst>
                    <a:latin typeface="Arial Narrow" pitchFamily="34" charset="0"/>
                    <a:cs typeface="+mn-cs"/>
                  </a:rPr>
                  <a:t>Data &amp; XML</a:t>
                </a:r>
              </a:p>
            </p:txBody>
          </p:sp>
          <p:sp>
            <p:nvSpPr>
              <p:cNvPr id="48140" name="Rectangle 12">
                <a:extLst>
                  <a:ext uri="{FF2B5EF4-FFF2-40B4-BE49-F238E27FC236}">
                    <a16:creationId xmlns:a16="http://schemas.microsoft.com/office/drawing/2014/main" id="{F97580ED-B750-DF4F-0E1A-79388587F4C3}"/>
                  </a:ext>
                </a:extLst>
              </p:cNvPr>
              <p:cNvSpPr>
                <a:spLocks noChangeArrowheads="1"/>
              </p:cNvSpPr>
              <p:nvPr/>
            </p:nvSpPr>
            <p:spPr bwMode="auto">
              <a:xfrm rot="5400000" flipV="1">
                <a:off x="4392" y="408"/>
                <a:ext cx="576" cy="1392"/>
              </a:xfrm>
              <a:prstGeom prst="rect">
                <a:avLst/>
              </a:prstGeom>
              <a:gradFill rotWithShape="0">
                <a:gsLst>
                  <a:gs pos="0">
                    <a:srgbClr val="009999">
                      <a:gamma/>
                      <a:shade val="46275"/>
                      <a:invGamma/>
                    </a:srgbClr>
                  </a:gs>
                  <a:gs pos="100000">
                    <a:srgbClr val="009999"/>
                  </a:gs>
                </a:gsLst>
                <a:lin ang="2700000" scaled="1"/>
              </a:gradFill>
              <a:ln w="19050">
                <a:noFill/>
                <a:miter lim="800000"/>
                <a:headEnd/>
                <a:tailEnd/>
              </a:ln>
              <a:effectLst>
                <a:prstShdw prst="shdw18" dist="17961" dir="13500000">
                  <a:srgbClr val="009999">
                    <a:gamma/>
                    <a:shade val="60000"/>
                    <a:invGamma/>
                  </a:srgbClr>
                </a:prstShdw>
              </a:effectLst>
            </p:spPr>
            <p:txBody>
              <a:bodyPr vert="eaVert" anchor="ctr"/>
              <a:lstStyle/>
              <a:p>
                <a:pPr algn="ctr" eaLnBrk="1" hangingPunct="1">
                  <a:lnSpc>
                    <a:spcPct val="90000"/>
                  </a:lnSpc>
                  <a:defRPr/>
                </a:pPr>
                <a:r>
                  <a:rPr lang="en-US" sz="2500" b="1">
                    <a:solidFill>
                      <a:srgbClr val="FDFBB3"/>
                    </a:solidFill>
                    <a:effectLst>
                      <a:outerShdw blurRad="38100" dist="38100" dir="2700000" algn="tl">
                        <a:srgbClr val="000000"/>
                      </a:outerShdw>
                    </a:effectLst>
                    <a:latin typeface="Arial Narrow" pitchFamily="34" charset="0"/>
                    <a:cs typeface="+mn-cs"/>
                  </a:rPr>
                  <a:t>Win Forms/</a:t>
                </a:r>
              </a:p>
              <a:p>
                <a:pPr algn="ctr" eaLnBrk="1" hangingPunct="1">
                  <a:lnSpc>
                    <a:spcPct val="90000"/>
                  </a:lnSpc>
                  <a:defRPr/>
                </a:pPr>
                <a:r>
                  <a:rPr lang="en-US" sz="2500" b="1">
                    <a:solidFill>
                      <a:srgbClr val="FDFBB3"/>
                    </a:solidFill>
                    <a:effectLst>
                      <a:outerShdw blurRad="38100" dist="38100" dir="2700000" algn="tl">
                        <a:srgbClr val="000000"/>
                      </a:outerShdw>
                    </a:effectLst>
                    <a:latin typeface="Arial Narrow" pitchFamily="34" charset="0"/>
                    <a:cs typeface="+mn-cs"/>
                  </a:rPr>
                  <a:t>Console </a:t>
                </a:r>
              </a:p>
            </p:txBody>
          </p:sp>
          <p:sp>
            <p:nvSpPr>
              <p:cNvPr id="48141" name="Rectangle 13">
                <a:extLst>
                  <a:ext uri="{FF2B5EF4-FFF2-40B4-BE49-F238E27FC236}">
                    <a16:creationId xmlns:a16="http://schemas.microsoft.com/office/drawing/2014/main" id="{E4BE92FF-BFF6-D4D8-214A-46CC0A0F51A6}"/>
                  </a:ext>
                </a:extLst>
              </p:cNvPr>
              <p:cNvSpPr>
                <a:spLocks noChangeArrowheads="1"/>
              </p:cNvSpPr>
              <p:nvPr/>
            </p:nvSpPr>
            <p:spPr bwMode="auto">
              <a:xfrm rot="16200000" flipH="1">
                <a:off x="3738" y="938"/>
                <a:ext cx="399" cy="2896"/>
              </a:xfrm>
              <a:prstGeom prst="rect">
                <a:avLst/>
              </a:prstGeom>
              <a:gradFill rotWithShape="0">
                <a:gsLst>
                  <a:gs pos="0">
                    <a:srgbClr val="009999">
                      <a:gamma/>
                      <a:shade val="46275"/>
                      <a:invGamma/>
                    </a:srgbClr>
                  </a:gs>
                  <a:gs pos="100000">
                    <a:srgbClr val="009999"/>
                  </a:gs>
                </a:gsLst>
                <a:lin ang="2700000" scaled="1"/>
              </a:gradFill>
              <a:ln w="44450">
                <a:solidFill>
                  <a:srgbClr val="FFFF00"/>
                </a:solidFill>
                <a:miter lim="800000"/>
                <a:headEnd/>
                <a:tailEnd/>
              </a:ln>
              <a:effectLst>
                <a:prstShdw prst="shdw18" dist="17961" dir="13500000">
                  <a:srgbClr val="FFFF00">
                    <a:gamma/>
                    <a:shade val="60000"/>
                    <a:invGamma/>
                  </a:srgbClr>
                </a:prstShdw>
              </a:effectLst>
            </p:spPr>
            <p:txBody>
              <a:bodyPr vert="eaVert" anchor="ctr"/>
              <a:lstStyle/>
              <a:p>
                <a:pPr algn="ctr" eaLnBrk="1" hangingPunct="1">
                  <a:lnSpc>
                    <a:spcPct val="90000"/>
                  </a:lnSpc>
                  <a:defRPr/>
                </a:pPr>
                <a:r>
                  <a:rPr lang="en-US" sz="2500" b="1">
                    <a:solidFill>
                      <a:srgbClr val="FDFBB3"/>
                    </a:solidFill>
                    <a:effectLst>
                      <a:outerShdw blurRad="38100" dist="38100" dir="2700000" algn="tl">
                        <a:srgbClr val="000000"/>
                      </a:outerShdw>
                    </a:effectLst>
                    <a:latin typeface="Arial Narrow" pitchFamily="34" charset="0"/>
                    <a:cs typeface="+mn-cs"/>
                  </a:rPr>
                  <a:t>Common Language Runtime</a:t>
                </a:r>
              </a:p>
            </p:txBody>
          </p:sp>
          <p:sp>
            <p:nvSpPr>
              <p:cNvPr id="48142" name="Rectangle 14">
                <a:extLst>
                  <a:ext uri="{FF2B5EF4-FFF2-40B4-BE49-F238E27FC236}">
                    <a16:creationId xmlns:a16="http://schemas.microsoft.com/office/drawing/2014/main" id="{D17CFD08-5692-D23C-B67D-4BFDB19D4617}"/>
                  </a:ext>
                </a:extLst>
              </p:cNvPr>
              <p:cNvSpPr>
                <a:spLocks noChangeArrowheads="1"/>
              </p:cNvSpPr>
              <p:nvPr/>
            </p:nvSpPr>
            <p:spPr bwMode="auto">
              <a:xfrm rot="5400000" flipV="1">
                <a:off x="2904" y="408"/>
                <a:ext cx="576" cy="1392"/>
              </a:xfrm>
              <a:prstGeom prst="rect">
                <a:avLst/>
              </a:prstGeom>
              <a:gradFill rotWithShape="0">
                <a:gsLst>
                  <a:gs pos="0">
                    <a:srgbClr val="009999">
                      <a:gamma/>
                      <a:shade val="46275"/>
                      <a:invGamma/>
                    </a:srgbClr>
                  </a:gs>
                  <a:gs pos="100000">
                    <a:srgbClr val="009999"/>
                  </a:gs>
                </a:gsLst>
                <a:lin ang="2700000" scaled="1"/>
              </a:gradFill>
              <a:ln w="19050">
                <a:noFill/>
                <a:miter lim="800000"/>
                <a:headEnd/>
                <a:tailEnd/>
              </a:ln>
              <a:effectLst>
                <a:prstShdw prst="shdw18" dist="17961" dir="13500000">
                  <a:srgbClr val="009999">
                    <a:gamma/>
                    <a:shade val="60000"/>
                    <a:invGamma/>
                  </a:srgbClr>
                </a:prstShdw>
              </a:effectLst>
            </p:spPr>
            <p:txBody>
              <a:bodyPr vert="eaVert" anchor="ctr"/>
              <a:lstStyle/>
              <a:p>
                <a:pPr algn="ctr" eaLnBrk="1" hangingPunct="1">
                  <a:lnSpc>
                    <a:spcPct val="90000"/>
                  </a:lnSpc>
                  <a:defRPr/>
                </a:pPr>
                <a:r>
                  <a:rPr lang="en-US" sz="2500" b="1">
                    <a:solidFill>
                      <a:srgbClr val="FDFBB3"/>
                    </a:solidFill>
                    <a:effectLst>
                      <a:outerShdw blurRad="38100" dist="38100" dir="2700000" algn="tl">
                        <a:srgbClr val="000000"/>
                      </a:outerShdw>
                    </a:effectLst>
                    <a:latin typeface="Arial Narrow" pitchFamily="34" charset="0"/>
                    <a:cs typeface="+mn-cs"/>
                  </a:rPr>
                  <a:t>ASP.NET</a:t>
                </a:r>
              </a:p>
            </p:txBody>
          </p:sp>
        </p:grpSp>
      </p:grpSp>
    </p:spTree>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C2387-2F47-3AE2-33F1-9CB461B94BDE}"/>
              </a:ext>
            </a:extLst>
          </p:cNvPr>
          <p:cNvSpPr>
            <a:spLocks noGrp="1"/>
          </p:cNvSpPr>
          <p:nvPr>
            <p:ph type="title"/>
          </p:nvPr>
        </p:nvSpPr>
        <p:spPr/>
        <p:txBody>
          <a:bodyPr/>
          <a:lstStyle/>
          <a:p>
            <a:r>
              <a:rPr lang="en-US" dirty="0"/>
              <a:t>Pattern</a:t>
            </a:r>
            <a:endParaRPr lang="en-IN" dirty="0"/>
          </a:p>
        </p:txBody>
      </p:sp>
      <p:sp>
        <p:nvSpPr>
          <p:cNvPr id="3" name="Content Placeholder 2">
            <a:extLst>
              <a:ext uri="{FF2B5EF4-FFF2-40B4-BE49-F238E27FC236}">
                <a16:creationId xmlns:a16="http://schemas.microsoft.com/office/drawing/2014/main" id="{D5E16588-DCA9-54AF-8343-CE75AB25940A}"/>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418273306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411D6-A4F1-7159-7660-788E13602818}"/>
              </a:ext>
            </a:extLst>
          </p:cNvPr>
          <p:cNvSpPr>
            <a:spLocks noGrp="1"/>
          </p:cNvSpPr>
          <p:nvPr>
            <p:ph type="title"/>
          </p:nvPr>
        </p:nvSpPr>
        <p:spPr/>
        <p:txBody>
          <a:bodyPr/>
          <a:lstStyle/>
          <a:p>
            <a:r>
              <a:rPr lang="en-US" dirty="0"/>
              <a:t>ASP.NET</a:t>
            </a:r>
            <a:endParaRPr lang="en-IN" dirty="0"/>
          </a:p>
        </p:txBody>
      </p:sp>
      <p:sp>
        <p:nvSpPr>
          <p:cNvPr id="3" name="Content Placeholder 2">
            <a:extLst>
              <a:ext uri="{FF2B5EF4-FFF2-40B4-BE49-F238E27FC236}">
                <a16:creationId xmlns:a16="http://schemas.microsoft.com/office/drawing/2014/main" id="{399BF7E9-382D-6EB4-B666-E270FB44668C}"/>
              </a:ext>
            </a:extLst>
          </p:cNvPr>
          <p:cNvSpPr>
            <a:spLocks noGrp="1"/>
          </p:cNvSpPr>
          <p:nvPr>
            <p:ph idx="1"/>
          </p:nvPr>
        </p:nvSpPr>
        <p:spPr/>
        <p:txBody>
          <a:bodyPr/>
          <a:lstStyle/>
          <a:p>
            <a:r>
              <a:rPr lang="en-US" dirty="0" err="1"/>
              <a:t>System.Web</a:t>
            </a:r>
            <a:r>
              <a:rPr lang="en-US" dirty="0"/>
              <a:t> =&gt; asp.net</a:t>
            </a:r>
          </a:p>
          <a:p>
            <a:r>
              <a:rPr lang="en-US" dirty="0" err="1"/>
              <a:t>System.Web.MVC</a:t>
            </a:r>
            <a:r>
              <a:rPr lang="en-US" dirty="0"/>
              <a:t>=&gt;</a:t>
            </a:r>
            <a:r>
              <a:rPr lang="en-US" dirty="0" err="1"/>
              <a:t>ASP.Net</a:t>
            </a:r>
            <a:r>
              <a:rPr lang="en-US" dirty="0"/>
              <a:t> MVC</a:t>
            </a:r>
          </a:p>
          <a:p>
            <a:r>
              <a:rPr lang="en-US" dirty="0" err="1"/>
              <a:t>System.Web.http</a:t>
            </a:r>
            <a:r>
              <a:rPr lang="en-US" dirty="0"/>
              <a:t>=&gt; Web API</a:t>
            </a:r>
          </a:p>
          <a:p>
            <a:pPr marL="0" indent="0">
              <a:buNone/>
            </a:pPr>
            <a:endParaRPr lang="en-IN" dirty="0"/>
          </a:p>
        </p:txBody>
      </p:sp>
    </p:spTree>
    <p:extLst>
      <p:ext uri="{BB962C8B-B14F-4D97-AF65-F5344CB8AC3E}">
        <p14:creationId xmlns:p14="http://schemas.microsoft.com/office/powerpoint/2010/main" val="418815560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79A5B-B71C-3A11-2A40-885176EA4ADD}"/>
              </a:ext>
            </a:extLst>
          </p:cNvPr>
          <p:cNvSpPr>
            <a:spLocks noGrp="1"/>
          </p:cNvSpPr>
          <p:nvPr>
            <p:ph type="title"/>
          </p:nvPr>
        </p:nvSpPr>
        <p:spPr/>
        <p:txBody>
          <a:bodyPr/>
          <a:lstStyle/>
          <a:p>
            <a:r>
              <a:rPr lang="en-US" dirty="0"/>
              <a:t>ASP.NET</a:t>
            </a:r>
            <a:endParaRPr lang="en-IN" dirty="0"/>
          </a:p>
        </p:txBody>
      </p:sp>
      <p:sp>
        <p:nvSpPr>
          <p:cNvPr id="3" name="Content Placeholder 2">
            <a:extLst>
              <a:ext uri="{FF2B5EF4-FFF2-40B4-BE49-F238E27FC236}">
                <a16:creationId xmlns:a16="http://schemas.microsoft.com/office/drawing/2014/main" id="{CB122A29-D71E-F5D9-CECD-B98499EE5DAC}"/>
              </a:ext>
            </a:extLst>
          </p:cNvPr>
          <p:cNvSpPr>
            <a:spLocks noGrp="1"/>
          </p:cNvSpPr>
          <p:nvPr>
            <p:ph idx="1"/>
          </p:nvPr>
        </p:nvSpPr>
        <p:spPr/>
        <p:txBody>
          <a:bodyPr/>
          <a:lstStyle/>
          <a:p>
            <a:r>
              <a:rPr lang="en-US" dirty="0">
                <a:solidFill>
                  <a:srgbClr val="FF0000"/>
                </a:solidFill>
              </a:rPr>
              <a:t>Page Controller Pattern</a:t>
            </a:r>
          </a:p>
          <a:p>
            <a:r>
              <a:rPr lang="en-US" dirty="0"/>
              <a:t>Productivity is  the KING</a:t>
            </a:r>
          </a:p>
          <a:p>
            <a:r>
              <a:rPr lang="en-US" dirty="0"/>
              <a:t>RAD for Web </a:t>
            </a:r>
          </a:p>
          <a:p>
            <a:pPr lvl="1"/>
            <a:r>
              <a:rPr lang="en-US" dirty="0"/>
              <a:t>Abstract Client Side Web Technologies</a:t>
            </a:r>
          </a:p>
          <a:p>
            <a:pPr lvl="2"/>
            <a:r>
              <a:rPr lang="en-US" dirty="0"/>
              <a:t>HTML, JS, CSS</a:t>
            </a:r>
          </a:p>
          <a:p>
            <a:pPr lvl="2"/>
            <a:endParaRPr lang="en-US" dirty="0"/>
          </a:p>
          <a:p>
            <a:endParaRPr lang="en-IN" dirty="0"/>
          </a:p>
        </p:txBody>
      </p:sp>
    </p:spTree>
    <p:extLst>
      <p:ext uri="{BB962C8B-B14F-4D97-AF65-F5344CB8AC3E}">
        <p14:creationId xmlns:p14="http://schemas.microsoft.com/office/powerpoint/2010/main" val="14467098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3E3E4-843B-C548-4494-519C924B784A}"/>
              </a:ext>
            </a:extLst>
          </p:cNvPr>
          <p:cNvSpPr>
            <a:spLocks noGrp="1"/>
          </p:cNvSpPr>
          <p:nvPr>
            <p:ph type="title"/>
          </p:nvPr>
        </p:nvSpPr>
        <p:spPr/>
        <p:txBody>
          <a:bodyPr/>
          <a:lstStyle/>
          <a:p>
            <a:r>
              <a:rPr lang="en-US" dirty="0"/>
              <a:t>Server Control</a:t>
            </a:r>
            <a:endParaRPr lang="en-IN" dirty="0"/>
          </a:p>
        </p:txBody>
      </p:sp>
      <p:sp>
        <p:nvSpPr>
          <p:cNvPr id="3" name="Content Placeholder 2">
            <a:extLst>
              <a:ext uri="{FF2B5EF4-FFF2-40B4-BE49-F238E27FC236}">
                <a16:creationId xmlns:a16="http://schemas.microsoft.com/office/drawing/2014/main" id="{44D587E7-D4BA-E1A6-DF51-CD883CFE24BF}"/>
              </a:ext>
            </a:extLst>
          </p:cNvPr>
          <p:cNvSpPr>
            <a:spLocks noGrp="1"/>
          </p:cNvSpPr>
          <p:nvPr>
            <p:ph idx="1"/>
          </p:nvPr>
        </p:nvSpPr>
        <p:spPr/>
        <p:txBody>
          <a:bodyPr/>
          <a:lstStyle/>
          <a:p>
            <a:r>
              <a:rPr lang="en-US" dirty="0"/>
              <a:t>Web Server Control</a:t>
            </a:r>
          </a:p>
          <a:p>
            <a:pPr lvl="1"/>
            <a:r>
              <a:rPr lang="en-US" dirty="0"/>
              <a:t>Functionality (Rich Controls)</a:t>
            </a:r>
          </a:p>
          <a:p>
            <a:pPr lvl="1"/>
            <a:r>
              <a:rPr lang="en-US" dirty="0"/>
              <a:t>Uniformity between Web App and Windows App</a:t>
            </a:r>
          </a:p>
          <a:p>
            <a:pPr lvl="1"/>
            <a:r>
              <a:rPr lang="en-US" dirty="0"/>
              <a:t>Control State</a:t>
            </a:r>
          </a:p>
          <a:p>
            <a:pPr lvl="1"/>
            <a:r>
              <a:rPr lang="en-US" dirty="0"/>
              <a:t>View State</a:t>
            </a:r>
          </a:p>
          <a:p>
            <a:pPr lvl="1"/>
            <a:r>
              <a:rPr lang="en-US" dirty="0"/>
              <a:t>Event Binding</a:t>
            </a:r>
          </a:p>
          <a:p>
            <a:pPr lvl="1"/>
            <a:r>
              <a:rPr lang="en-US" dirty="0"/>
              <a:t>Browser Specific Output</a:t>
            </a:r>
          </a:p>
          <a:p>
            <a:pPr lvl="1"/>
            <a:endParaRPr lang="en-US" dirty="0"/>
          </a:p>
          <a:p>
            <a:pPr lvl="1"/>
            <a:endParaRPr lang="en-US" dirty="0"/>
          </a:p>
          <a:p>
            <a:pPr lvl="1"/>
            <a:endParaRPr lang="en-IN" dirty="0"/>
          </a:p>
        </p:txBody>
      </p:sp>
    </p:spTree>
    <p:extLst>
      <p:ext uri="{BB962C8B-B14F-4D97-AF65-F5344CB8AC3E}">
        <p14:creationId xmlns:p14="http://schemas.microsoft.com/office/powerpoint/2010/main" val="303139744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E3984-772B-D41E-18C8-6202F1C1DED1}"/>
              </a:ext>
            </a:extLst>
          </p:cNvPr>
          <p:cNvSpPr>
            <a:spLocks noGrp="1"/>
          </p:cNvSpPr>
          <p:nvPr>
            <p:ph type="title"/>
          </p:nvPr>
        </p:nvSpPr>
        <p:spPr/>
        <p:txBody>
          <a:bodyPr/>
          <a:lstStyle/>
          <a:p>
            <a:r>
              <a:rPr lang="en-US" dirty="0"/>
              <a:t>UI App</a:t>
            </a:r>
            <a:endParaRPr lang="en-IN" dirty="0"/>
          </a:p>
        </p:txBody>
      </p:sp>
      <p:sp>
        <p:nvSpPr>
          <p:cNvPr id="3" name="Content Placeholder 2">
            <a:extLst>
              <a:ext uri="{FF2B5EF4-FFF2-40B4-BE49-F238E27FC236}">
                <a16:creationId xmlns:a16="http://schemas.microsoft.com/office/drawing/2014/main" id="{91CD5591-0A41-9853-3357-68D9526196B4}"/>
              </a:ext>
            </a:extLst>
          </p:cNvPr>
          <p:cNvSpPr>
            <a:spLocks noGrp="1"/>
          </p:cNvSpPr>
          <p:nvPr>
            <p:ph idx="1"/>
          </p:nvPr>
        </p:nvSpPr>
        <p:spPr/>
        <p:txBody>
          <a:bodyPr/>
          <a:lstStyle/>
          <a:p>
            <a:r>
              <a:rPr lang="en-US" dirty="0"/>
              <a:t>Boundary</a:t>
            </a:r>
          </a:p>
          <a:p>
            <a:pPr lvl="1"/>
            <a:r>
              <a:rPr lang="en-US" dirty="0"/>
              <a:t>UI(App to Human)</a:t>
            </a:r>
          </a:p>
          <a:p>
            <a:pPr lvl="2"/>
            <a:r>
              <a:rPr lang="en-US" dirty="0"/>
              <a:t>Default.aspx</a:t>
            </a:r>
          </a:p>
          <a:p>
            <a:pPr lvl="1"/>
            <a:r>
              <a:rPr lang="en-US" dirty="0"/>
              <a:t>SI (App to Components/ App to App)</a:t>
            </a:r>
          </a:p>
          <a:p>
            <a:r>
              <a:rPr lang="en-US" dirty="0"/>
              <a:t>Controller</a:t>
            </a:r>
          </a:p>
          <a:p>
            <a:pPr lvl="1"/>
            <a:r>
              <a:rPr lang="en-US" dirty="0"/>
              <a:t>Controls Work Flow Logic(</a:t>
            </a:r>
            <a:r>
              <a:rPr lang="en-US" dirty="0" err="1"/>
              <a:t>Bl,Dl</a:t>
            </a:r>
            <a:r>
              <a:rPr lang="en-US" dirty="0"/>
              <a:t>,…)</a:t>
            </a:r>
          </a:p>
          <a:p>
            <a:pPr lvl="2"/>
            <a:r>
              <a:rPr lang="en-US" dirty="0" err="1"/>
              <a:t>Default.aspx.cs</a:t>
            </a:r>
            <a:endParaRPr lang="en-US" dirty="0"/>
          </a:p>
          <a:p>
            <a:r>
              <a:rPr lang="en-US" dirty="0"/>
              <a:t>Entity</a:t>
            </a:r>
          </a:p>
          <a:p>
            <a:pPr lvl="1"/>
            <a:r>
              <a:rPr lang="en-US" dirty="0"/>
              <a:t>Represents the data used in the system</a:t>
            </a:r>
            <a:endParaRPr lang="en-IN" dirty="0"/>
          </a:p>
        </p:txBody>
      </p:sp>
    </p:spTree>
    <p:extLst>
      <p:ext uri="{BB962C8B-B14F-4D97-AF65-F5344CB8AC3E}">
        <p14:creationId xmlns:p14="http://schemas.microsoft.com/office/powerpoint/2010/main" val="303592098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522BB-86CB-D598-F9B2-EA0B9461939E}"/>
              </a:ext>
            </a:extLst>
          </p:cNvPr>
          <p:cNvSpPr>
            <a:spLocks noGrp="1"/>
          </p:cNvSpPr>
          <p:nvPr>
            <p:ph type="title"/>
          </p:nvPr>
        </p:nvSpPr>
        <p:spPr/>
        <p:txBody>
          <a:bodyPr/>
          <a:lstStyle/>
          <a:p>
            <a:r>
              <a:rPr lang="en-US" dirty="0"/>
              <a:t>Problem</a:t>
            </a:r>
            <a:endParaRPr lang="en-IN" dirty="0"/>
          </a:p>
        </p:txBody>
      </p:sp>
      <p:sp>
        <p:nvSpPr>
          <p:cNvPr id="3" name="Content Placeholder 2">
            <a:extLst>
              <a:ext uri="{FF2B5EF4-FFF2-40B4-BE49-F238E27FC236}">
                <a16:creationId xmlns:a16="http://schemas.microsoft.com/office/drawing/2014/main" id="{5A4D97EF-F661-5EF3-12DD-4F0660FA35A2}"/>
              </a:ext>
            </a:extLst>
          </p:cNvPr>
          <p:cNvSpPr>
            <a:spLocks noGrp="1"/>
          </p:cNvSpPr>
          <p:nvPr>
            <p:ph idx="1"/>
          </p:nvPr>
        </p:nvSpPr>
        <p:spPr/>
        <p:txBody>
          <a:bodyPr/>
          <a:lstStyle/>
          <a:p>
            <a:r>
              <a:rPr lang="en-US" dirty="0"/>
              <a:t>1:1 </a:t>
            </a:r>
            <a:r>
              <a:rPr lang="en-US" dirty="0" err="1"/>
              <a:t>View:Controller</a:t>
            </a:r>
            <a:endParaRPr lang="en-US" dirty="0"/>
          </a:p>
          <a:p>
            <a:pPr lvl="1"/>
            <a:r>
              <a:rPr lang="en-US" dirty="0"/>
              <a:t>Reusability=&gt; redundancy </a:t>
            </a:r>
          </a:p>
          <a:p>
            <a:pPr lvl="1"/>
            <a:r>
              <a:rPr lang="en-US" dirty="0"/>
              <a:t> </a:t>
            </a:r>
          </a:p>
          <a:p>
            <a:pPr lvl="1"/>
            <a:endParaRPr lang="en-US" dirty="0"/>
          </a:p>
          <a:p>
            <a:endParaRPr lang="en-IN" dirty="0"/>
          </a:p>
        </p:txBody>
      </p:sp>
    </p:spTree>
    <p:extLst>
      <p:ext uri="{BB962C8B-B14F-4D97-AF65-F5344CB8AC3E}">
        <p14:creationId xmlns:p14="http://schemas.microsoft.com/office/powerpoint/2010/main" val="277340855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6F22F-4DA3-4AA7-8AC9-6F1552341A55}"/>
              </a:ext>
            </a:extLst>
          </p:cNvPr>
          <p:cNvSpPr>
            <a:spLocks noGrp="1"/>
          </p:cNvSpPr>
          <p:nvPr>
            <p:ph type="title"/>
          </p:nvPr>
        </p:nvSpPr>
        <p:spPr/>
        <p:txBody>
          <a:bodyPr/>
          <a:lstStyle/>
          <a:p>
            <a:r>
              <a:rPr lang="en-US" dirty="0"/>
              <a:t>HTTP Pipeline</a:t>
            </a:r>
            <a:endParaRPr lang="en-IN" dirty="0"/>
          </a:p>
        </p:txBody>
      </p:sp>
      <p:sp>
        <p:nvSpPr>
          <p:cNvPr id="4" name="Rectangle 3">
            <a:extLst>
              <a:ext uri="{FF2B5EF4-FFF2-40B4-BE49-F238E27FC236}">
                <a16:creationId xmlns:a16="http://schemas.microsoft.com/office/drawing/2014/main" id="{1A642744-CCAF-41E0-A197-0FD12CF8BB7C}"/>
              </a:ext>
            </a:extLst>
          </p:cNvPr>
          <p:cNvSpPr/>
          <p:nvPr/>
        </p:nvSpPr>
        <p:spPr>
          <a:xfrm>
            <a:off x="1190847" y="2147777"/>
            <a:ext cx="1945758" cy="6273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Browser</a:t>
            </a:r>
            <a:endParaRPr lang="en-IN" dirty="0"/>
          </a:p>
        </p:txBody>
      </p:sp>
      <p:sp>
        <p:nvSpPr>
          <p:cNvPr id="5" name="Rectangle 4">
            <a:extLst>
              <a:ext uri="{FF2B5EF4-FFF2-40B4-BE49-F238E27FC236}">
                <a16:creationId xmlns:a16="http://schemas.microsoft.com/office/drawing/2014/main" id="{58EE280D-60F3-4386-9004-861DAAF056BE}"/>
              </a:ext>
            </a:extLst>
          </p:cNvPr>
          <p:cNvSpPr/>
          <p:nvPr/>
        </p:nvSpPr>
        <p:spPr>
          <a:xfrm>
            <a:off x="6096001" y="2147776"/>
            <a:ext cx="868326" cy="6273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IIS</a:t>
            </a:r>
            <a:endParaRPr lang="en-IN" dirty="0"/>
          </a:p>
        </p:txBody>
      </p:sp>
      <p:cxnSp>
        <p:nvCxnSpPr>
          <p:cNvPr id="7" name="Straight Arrow Connector 6">
            <a:extLst>
              <a:ext uri="{FF2B5EF4-FFF2-40B4-BE49-F238E27FC236}">
                <a16:creationId xmlns:a16="http://schemas.microsoft.com/office/drawing/2014/main" id="{D2F316E7-2E00-41B2-8806-14941EE141DD}"/>
              </a:ext>
            </a:extLst>
          </p:cNvPr>
          <p:cNvCxnSpPr/>
          <p:nvPr/>
        </p:nvCxnSpPr>
        <p:spPr>
          <a:xfrm>
            <a:off x="3264195" y="2328530"/>
            <a:ext cx="26333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A80F4F1-435D-456A-8EA8-77EA3AE6349F}"/>
              </a:ext>
            </a:extLst>
          </p:cNvPr>
          <p:cNvCxnSpPr>
            <a:cxnSpLocks/>
          </p:cNvCxnSpPr>
          <p:nvPr/>
        </p:nvCxnSpPr>
        <p:spPr>
          <a:xfrm flipH="1">
            <a:off x="3253564" y="2647507"/>
            <a:ext cx="26439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A30AEF4-0485-4BC6-8351-BB008BA4CDC3}"/>
              </a:ext>
            </a:extLst>
          </p:cNvPr>
          <p:cNvSpPr txBox="1"/>
          <p:nvPr/>
        </p:nvSpPr>
        <p:spPr>
          <a:xfrm>
            <a:off x="3606209" y="1934021"/>
            <a:ext cx="1487651" cy="369332"/>
          </a:xfrm>
          <a:prstGeom prst="rect">
            <a:avLst/>
          </a:prstGeom>
          <a:noFill/>
        </p:spPr>
        <p:txBody>
          <a:bodyPr wrap="none" rtlCol="0">
            <a:spAutoFit/>
          </a:bodyPr>
          <a:lstStyle/>
          <a:p>
            <a:r>
              <a:rPr lang="en-US" dirty="0"/>
              <a:t>HTTP Request</a:t>
            </a:r>
            <a:endParaRPr lang="en-IN" dirty="0"/>
          </a:p>
        </p:txBody>
      </p:sp>
      <p:sp>
        <p:nvSpPr>
          <p:cNvPr id="11" name="TextBox 10">
            <a:extLst>
              <a:ext uri="{FF2B5EF4-FFF2-40B4-BE49-F238E27FC236}">
                <a16:creationId xmlns:a16="http://schemas.microsoft.com/office/drawing/2014/main" id="{9FB80D66-FD82-463A-B1D8-05FF26880EB6}"/>
              </a:ext>
            </a:extLst>
          </p:cNvPr>
          <p:cNvSpPr txBox="1"/>
          <p:nvPr/>
        </p:nvSpPr>
        <p:spPr>
          <a:xfrm>
            <a:off x="3712534" y="2803082"/>
            <a:ext cx="1624868" cy="369332"/>
          </a:xfrm>
          <a:prstGeom prst="rect">
            <a:avLst/>
          </a:prstGeom>
          <a:noFill/>
        </p:spPr>
        <p:txBody>
          <a:bodyPr wrap="none" rtlCol="0">
            <a:spAutoFit/>
          </a:bodyPr>
          <a:lstStyle/>
          <a:p>
            <a:r>
              <a:rPr lang="en-US" dirty="0"/>
              <a:t>HTTP Response</a:t>
            </a:r>
            <a:endParaRPr lang="en-IN" dirty="0"/>
          </a:p>
        </p:txBody>
      </p:sp>
      <p:sp>
        <p:nvSpPr>
          <p:cNvPr id="13" name="Rectangle 12">
            <a:extLst>
              <a:ext uri="{FF2B5EF4-FFF2-40B4-BE49-F238E27FC236}">
                <a16:creationId xmlns:a16="http://schemas.microsoft.com/office/drawing/2014/main" id="{E76D9C58-D701-47A4-B404-CA6C9022C462}"/>
              </a:ext>
            </a:extLst>
          </p:cNvPr>
          <p:cNvSpPr/>
          <p:nvPr/>
        </p:nvSpPr>
        <p:spPr>
          <a:xfrm>
            <a:off x="8254409" y="2147776"/>
            <a:ext cx="3494568" cy="4345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ASP.NET Runtime Engine</a:t>
            </a:r>
            <a:endParaRPr lang="en-IN" dirty="0"/>
          </a:p>
        </p:txBody>
      </p:sp>
      <p:cxnSp>
        <p:nvCxnSpPr>
          <p:cNvPr id="15" name="Straight Arrow Connector 14">
            <a:extLst>
              <a:ext uri="{FF2B5EF4-FFF2-40B4-BE49-F238E27FC236}">
                <a16:creationId xmlns:a16="http://schemas.microsoft.com/office/drawing/2014/main" id="{0B368EE0-EC46-4EEE-91B9-11B074BC671B}"/>
              </a:ext>
            </a:extLst>
          </p:cNvPr>
          <p:cNvCxnSpPr>
            <a:cxnSpLocks/>
          </p:cNvCxnSpPr>
          <p:nvPr/>
        </p:nvCxnSpPr>
        <p:spPr>
          <a:xfrm>
            <a:off x="7176977" y="2328530"/>
            <a:ext cx="9569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4F024AF-CC2E-4981-A1F0-2D9F4C22C50F}"/>
              </a:ext>
            </a:extLst>
          </p:cNvPr>
          <p:cNvSpPr/>
          <p:nvPr/>
        </p:nvSpPr>
        <p:spPr>
          <a:xfrm>
            <a:off x="8585791" y="2803082"/>
            <a:ext cx="2950535" cy="6259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HTTP Application</a:t>
            </a:r>
            <a:endParaRPr lang="en-IN" dirty="0"/>
          </a:p>
        </p:txBody>
      </p:sp>
      <p:sp>
        <p:nvSpPr>
          <p:cNvPr id="17" name="Rectangle 16">
            <a:extLst>
              <a:ext uri="{FF2B5EF4-FFF2-40B4-BE49-F238E27FC236}">
                <a16:creationId xmlns:a16="http://schemas.microsoft.com/office/drawing/2014/main" id="{256D8145-585D-46DD-A544-2CB1FF1FFAFF}"/>
              </a:ext>
            </a:extLst>
          </p:cNvPr>
          <p:cNvSpPr/>
          <p:nvPr/>
        </p:nvSpPr>
        <p:spPr>
          <a:xfrm>
            <a:off x="8585791" y="3694408"/>
            <a:ext cx="2950535" cy="6259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HTTP Module(s)</a:t>
            </a:r>
            <a:endParaRPr lang="en-IN" dirty="0"/>
          </a:p>
        </p:txBody>
      </p:sp>
      <p:sp>
        <p:nvSpPr>
          <p:cNvPr id="18" name="Rectangle 17">
            <a:extLst>
              <a:ext uri="{FF2B5EF4-FFF2-40B4-BE49-F238E27FC236}">
                <a16:creationId xmlns:a16="http://schemas.microsoft.com/office/drawing/2014/main" id="{82AF5ACF-17E9-43F0-986B-46C41DF524D4}"/>
              </a:ext>
            </a:extLst>
          </p:cNvPr>
          <p:cNvSpPr/>
          <p:nvPr/>
        </p:nvSpPr>
        <p:spPr>
          <a:xfrm>
            <a:off x="8728445" y="3800004"/>
            <a:ext cx="2828261" cy="6259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HTTP Module(s)</a:t>
            </a:r>
            <a:endParaRPr lang="en-IN" dirty="0"/>
          </a:p>
        </p:txBody>
      </p:sp>
      <p:sp>
        <p:nvSpPr>
          <p:cNvPr id="19" name="Rectangle 18">
            <a:extLst>
              <a:ext uri="{FF2B5EF4-FFF2-40B4-BE49-F238E27FC236}">
                <a16:creationId xmlns:a16="http://schemas.microsoft.com/office/drawing/2014/main" id="{36FD9EAB-1F13-453A-A003-8A1B10B72240}"/>
              </a:ext>
            </a:extLst>
          </p:cNvPr>
          <p:cNvSpPr/>
          <p:nvPr/>
        </p:nvSpPr>
        <p:spPr>
          <a:xfrm>
            <a:off x="8828567" y="3886088"/>
            <a:ext cx="2828261" cy="6259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HTTP Module(s)</a:t>
            </a:r>
            <a:endParaRPr lang="en-IN" dirty="0"/>
          </a:p>
        </p:txBody>
      </p:sp>
      <p:cxnSp>
        <p:nvCxnSpPr>
          <p:cNvPr id="21" name="Straight Arrow Connector 20">
            <a:extLst>
              <a:ext uri="{FF2B5EF4-FFF2-40B4-BE49-F238E27FC236}">
                <a16:creationId xmlns:a16="http://schemas.microsoft.com/office/drawing/2014/main" id="{B7511E87-40BB-4080-9790-16A5843F031B}"/>
              </a:ext>
            </a:extLst>
          </p:cNvPr>
          <p:cNvCxnSpPr/>
          <p:nvPr/>
        </p:nvCxnSpPr>
        <p:spPr>
          <a:xfrm>
            <a:off x="9346019" y="3473339"/>
            <a:ext cx="0" cy="22106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2" name="Rectangle 21">
            <a:extLst>
              <a:ext uri="{FF2B5EF4-FFF2-40B4-BE49-F238E27FC236}">
                <a16:creationId xmlns:a16="http://schemas.microsoft.com/office/drawing/2014/main" id="{FF2E8F9C-7353-483E-8FF5-C3F14315F17D}"/>
              </a:ext>
            </a:extLst>
          </p:cNvPr>
          <p:cNvSpPr/>
          <p:nvPr/>
        </p:nvSpPr>
        <p:spPr>
          <a:xfrm>
            <a:off x="8708065" y="4883010"/>
            <a:ext cx="2828261" cy="6259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HTTP Handler</a:t>
            </a:r>
            <a:endParaRPr lang="en-IN" dirty="0"/>
          </a:p>
        </p:txBody>
      </p:sp>
      <p:cxnSp>
        <p:nvCxnSpPr>
          <p:cNvPr id="23" name="Straight Arrow Connector 22">
            <a:extLst>
              <a:ext uri="{FF2B5EF4-FFF2-40B4-BE49-F238E27FC236}">
                <a16:creationId xmlns:a16="http://schemas.microsoft.com/office/drawing/2014/main" id="{6A21BBCF-C52C-4BA0-B198-FFC6D15EB367}"/>
              </a:ext>
            </a:extLst>
          </p:cNvPr>
          <p:cNvCxnSpPr/>
          <p:nvPr/>
        </p:nvCxnSpPr>
        <p:spPr>
          <a:xfrm>
            <a:off x="9441713" y="4512006"/>
            <a:ext cx="0" cy="22106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5" name="Straight Arrow Connector 24">
            <a:extLst>
              <a:ext uri="{FF2B5EF4-FFF2-40B4-BE49-F238E27FC236}">
                <a16:creationId xmlns:a16="http://schemas.microsoft.com/office/drawing/2014/main" id="{E3A55675-3D98-4EAB-BD0A-51DDF3DC8320}"/>
              </a:ext>
            </a:extLst>
          </p:cNvPr>
          <p:cNvCxnSpPr>
            <a:cxnSpLocks/>
          </p:cNvCxnSpPr>
          <p:nvPr/>
        </p:nvCxnSpPr>
        <p:spPr>
          <a:xfrm flipH="1">
            <a:off x="7176977" y="2647507"/>
            <a:ext cx="10774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F486A73-0DFF-4257-8661-6209EE1D4409}"/>
              </a:ext>
            </a:extLst>
          </p:cNvPr>
          <p:cNvSpPr txBox="1"/>
          <p:nvPr/>
        </p:nvSpPr>
        <p:spPr>
          <a:xfrm>
            <a:off x="7252759" y="2905385"/>
            <a:ext cx="788999" cy="369332"/>
          </a:xfrm>
          <a:prstGeom prst="rect">
            <a:avLst/>
          </a:prstGeom>
          <a:noFill/>
        </p:spPr>
        <p:txBody>
          <a:bodyPr wrap="none" rtlCol="0">
            <a:spAutoFit/>
          </a:bodyPr>
          <a:lstStyle/>
          <a:p>
            <a:r>
              <a:rPr lang="en-US" dirty="0"/>
              <a:t>HTML </a:t>
            </a:r>
            <a:endParaRPr lang="en-IN" dirty="0"/>
          </a:p>
        </p:txBody>
      </p:sp>
      <p:sp>
        <p:nvSpPr>
          <p:cNvPr id="29" name="Rectangle 28">
            <a:extLst>
              <a:ext uri="{FF2B5EF4-FFF2-40B4-BE49-F238E27FC236}">
                <a16:creationId xmlns:a16="http://schemas.microsoft.com/office/drawing/2014/main" id="{18FCE75D-B9A8-4092-AECE-F5B677BC418C}"/>
              </a:ext>
            </a:extLst>
          </p:cNvPr>
          <p:cNvSpPr/>
          <p:nvPr/>
        </p:nvSpPr>
        <p:spPr>
          <a:xfrm>
            <a:off x="9957116" y="3274717"/>
            <a:ext cx="1699710" cy="3336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HTTP Context</a:t>
            </a:r>
            <a:endParaRPr lang="en-IN" dirty="0"/>
          </a:p>
        </p:txBody>
      </p:sp>
    </p:spTree>
    <p:extLst>
      <p:ext uri="{BB962C8B-B14F-4D97-AF65-F5344CB8AC3E}">
        <p14:creationId xmlns:p14="http://schemas.microsoft.com/office/powerpoint/2010/main" val="10039152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52D129A-D818-5CE7-5627-962B10F9D29D}"/>
              </a:ext>
            </a:extLst>
          </p:cNvPr>
          <p:cNvSpPr>
            <a:spLocks noGrp="1"/>
          </p:cNvSpPr>
          <p:nvPr>
            <p:ph type="body" idx="1"/>
          </p:nvPr>
        </p:nvSpPr>
        <p:spPr>
          <a:xfrm>
            <a:off x="839788" y="256381"/>
            <a:ext cx="5157787" cy="823912"/>
          </a:xfrm>
        </p:spPr>
        <p:txBody>
          <a:bodyPr/>
          <a:lstStyle/>
          <a:p>
            <a:r>
              <a:rPr lang="en-US" dirty="0"/>
              <a:t>ASP.NET</a:t>
            </a:r>
            <a:endParaRPr lang="en-IN" dirty="0"/>
          </a:p>
        </p:txBody>
      </p:sp>
      <p:sp>
        <p:nvSpPr>
          <p:cNvPr id="3" name="Content Placeholder 2">
            <a:extLst>
              <a:ext uri="{FF2B5EF4-FFF2-40B4-BE49-F238E27FC236}">
                <a16:creationId xmlns:a16="http://schemas.microsoft.com/office/drawing/2014/main" id="{E4C3006B-9729-F169-AF84-385CAA6445C6}"/>
              </a:ext>
            </a:extLst>
          </p:cNvPr>
          <p:cNvSpPr>
            <a:spLocks noGrp="1"/>
          </p:cNvSpPr>
          <p:nvPr>
            <p:ph sz="half" idx="2"/>
          </p:nvPr>
        </p:nvSpPr>
        <p:spPr>
          <a:xfrm>
            <a:off x="839788" y="1269507"/>
            <a:ext cx="5157787" cy="4920156"/>
          </a:xfrm>
        </p:spPr>
        <p:txBody>
          <a:bodyPr>
            <a:normAutofit fontScale="62500" lnSpcReduction="20000"/>
          </a:bodyPr>
          <a:lstStyle/>
          <a:p>
            <a:r>
              <a:rPr lang="en-US" dirty="0" err="1"/>
              <a:t>System.Web</a:t>
            </a:r>
            <a:endParaRPr lang="en-US" dirty="0"/>
          </a:p>
          <a:p>
            <a:r>
              <a:rPr lang="en-US" dirty="0"/>
              <a:t>Page Controller Pattern</a:t>
            </a:r>
          </a:p>
          <a:p>
            <a:pPr lvl="1"/>
            <a:r>
              <a:rPr lang="en-US" dirty="0"/>
              <a:t>First is Page(UI) then Controller(BL/DL)</a:t>
            </a:r>
          </a:p>
          <a:p>
            <a:r>
              <a:rPr lang="en-US" dirty="0"/>
              <a:t>Page is View logic &amp; Code behind is Controller Logic mapping (1View:1Controller)</a:t>
            </a:r>
          </a:p>
          <a:p>
            <a:pPr lvl="1"/>
            <a:r>
              <a:rPr lang="en-US" dirty="0"/>
              <a:t>Issues</a:t>
            </a:r>
          </a:p>
          <a:p>
            <a:pPr lvl="2"/>
            <a:r>
              <a:rPr lang="en-US" dirty="0"/>
              <a:t>Reusability(cannot use view without controller &amp; vise-versa)</a:t>
            </a:r>
          </a:p>
          <a:p>
            <a:pPr lvl="2"/>
            <a:r>
              <a:rPr lang="en-US" dirty="0"/>
              <a:t>Testability(controller cannot be tested without View and vise-versa)</a:t>
            </a:r>
          </a:p>
          <a:p>
            <a:pPr lvl="2"/>
            <a:r>
              <a:rPr lang="en-US" dirty="0"/>
              <a:t>Parallel Project Execution</a:t>
            </a:r>
          </a:p>
          <a:p>
            <a:pPr lvl="3"/>
            <a:r>
              <a:rPr lang="en-US" dirty="0"/>
              <a:t>View &amp; Controller must be programmed by one.</a:t>
            </a:r>
          </a:p>
          <a:p>
            <a:r>
              <a:rPr lang="en-US" dirty="0"/>
              <a:t>Design issues</a:t>
            </a:r>
          </a:p>
          <a:p>
            <a:pPr lvl="1"/>
            <a:r>
              <a:rPr lang="en-US" dirty="0"/>
              <a:t>Abstract Web Technologies</a:t>
            </a:r>
          </a:p>
          <a:p>
            <a:pPr lvl="2"/>
            <a:r>
              <a:rPr lang="en-US" dirty="0"/>
              <a:t>Generated code </a:t>
            </a:r>
          </a:p>
          <a:p>
            <a:pPr lvl="3"/>
            <a:r>
              <a:rPr lang="en-US" dirty="0"/>
              <a:t>not meant to be maintainable</a:t>
            </a:r>
          </a:p>
          <a:p>
            <a:pPr lvl="3"/>
            <a:r>
              <a:rPr lang="en-US" dirty="0"/>
              <a:t>Heavy (more infra code(Event wire-up, control state, session state….) )</a:t>
            </a:r>
          </a:p>
          <a:p>
            <a:pPr lvl="4"/>
            <a:r>
              <a:rPr lang="en-US" dirty="0"/>
              <a:t>Performance</a:t>
            </a:r>
          </a:p>
          <a:p>
            <a:pPr lvl="4"/>
            <a:r>
              <a:rPr lang="en-US" dirty="0"/>
              <a:t>Size of page is more</a:t>
            </a:r>
          </a:p>
          <a:p>
            <a:pPr lvl="2"/>
            <a:r>
              <a:rPr lang="en-US" dirty="0"/>
              <a:t>New Client Side Libraries</a:t>
            </a:r>
          </a:p>
          <a:p>
            <a:pPr lvl="3"/>
            <a:r>
              <a:rPr lang="en-US" dirty="0" err="1"/>
              <a:t>Jquery</a:t>
            </a:r>
            <a:r>
              <a:rPr lang="en-US" dirty="0"/>
              <a:t>, </a:t>
            </a:r>
            <a:r>
              <a:rPr lang="en-US" dirty="0" err="1"/>
              <a:t>JQueryUI</a:t>
            </a:r>
            <a:r>
              <a:rPr lang="en-US" dirty="0"/>
              <a:t>, </a:t>
            </a:r>
            <a:r>
              <a:rPr lang="en-US" dirty="0" err="1"/>
              <a:t>Bootstrap,KO</a:t>
            </a:r>
            <a:r>
              <a:rPr lang="en-US" dirty="0"/>
              <a:t>…</a:t>
            </a:r>
          </a:p>
          <a:p>
            <a:pPr lvl="3"/>
            <a:endParaRPr lang="en-US" dirty="0"/>
          </a:p>
          <a:p>
            <a:pPr lvl="3"/>
            <a:endParaRPr lang="en-US" dirty="0"/>
          </a:p>
          <a:p>
            <a:pPr marL="0" indent="0">
              <a:buNone/>
            </a:pPr>
            <a:endParaRPr lang="en-IN" dirty="0"/>
          </a:p>
        </p:txBody>
      </p:sp>
      <p:sp>
        <p:nvSpPr>
          <p:cNvPr id="5" name="Text Placeholder 4">
            <a:extLst>
              <a:ext uri="{FF2B5EF4-FFF2-40B4-BE49-F238E27FC236}">
                <a16:creationId xmlns:a16="http://schemas.microsoft.com/office/drawing/2014/main" id="{7D853CEA-7EEB-37FF-D648-6370D3E2C4D9}"/>
              </a:ext>
            </a:extLst>
          </p:cNvPr>
          <p:cNvSpPr>
            <a:spLocks noGrp="1"/>
          </p:cNvSpPr>
          <p:nvPr>
            <p:ph type="body" sz="quarter" idx="3"/>
          </p:nvPr>
        </p:nvSpPr>
        <p:spPr>
          <a:xfrm>
            <a:off x="6172200" y="256381"/>
            <a:ext cx="5183188" cy="823912"/>
          </a:xfrm>
        </p:spPr>
        <p:txBody>
          <a:bodyPr/>
          <a:lstStyle/>
          <a:p>
            <a:r>
              <a:rPr lang="en-US" dirty="0"/>
              <a:t>ASP.NET MVC</a:t>
            </a:r>
            <a:endParaRPr lang="en-IN" dirty="0"/>
          </a:p>
        </p:txBody>
      </p:sp>
      <p:sp>
        <p:nvSpPr>
          <p:cNvPr id="6" name="Content Placeholder 5">
            <a:extLst>
              <a:ext uri="{FF2B5EF4-FFF2-40B4-BE49-F238E27FC236}">
                <a16:creationId xmlns:a16="http://schemas.microsoft.com/office/drawing/2014/main" id="{D7B6ED46-F33C-5AA1-522A-F5387C26B4DE}"/>
              </a:ext>
            </a:extLst>
          </p:cNvPr>
          <p:cNvSpPr>
            <a:spLocks noGrp="1"/>
          </p:cNvSpPr>
          <p:nvPr>
            <p:ph sz="quarter" idx="4"/>
          </p:nvPr>
        </p:nvSpPr>
        <p:spPr>
          <a:xfrm>
            <a:off x="6172200" y="1269507"/>
            <a:ext cx="5183188" cy="4920156"/>
          </a:xfrm>
        </p:spPr>
        <p:txBody>
          <a:bodyPr>
            <a:normAutofit fontScale="62500" lnSpcReduction="20000"/>
          </a:bodyPr>
          <a:lstStyle/>
          <a:p>
            <a:r>
              <a:rPr lang="en-US" dirty="0" err="1"/>
              <a:t>System.Web.MVC</a:t>
            </a:r>
            <a:endParaRPr lang="en-US" dirty="0"/>
          </a:p>
          <a:p>
            <a:r>
              <a:rPr lang="en-US" dirty="0"/>
              <a:t>Front Controller Pattern</a:t>
            </a:r>
          </a:p>
          <a:p>
            <a:pPr lvl="1"/>
            <a:r>
              <a:rPr lang="en-US" dirty="0"/>
              <a:t>First is Controller then Result(UI, JSON, File…)</a:t>
            </a:r>
          </a:p>
          <a:p>
            <a:r>
              <a:rPr lang="en-US" dirty="0" err="1"/>
              <a:t>View:Controller</a:t>
            </a:r>
            <a:r>
              <a:rPr lang="en-US" dirty="0"/>
              <a:t> *:*</a:t>
            </a:r>
          </a:p>
          <a:p>
            <a:pPr lvl="1"/>
            <a:r>
              <a:rPr lang="en-US" dirty="0"/>
              <a:t>Reusability</a:t>
            </a:r>
          </a:p>
          <a:p>
            <a:pPr lvl="1"/>
            <a:r>
              <a:rPr lang="en-US" dirty="0"/>
              <a:t>Testability – Controller without View &amp; vise-versa</a:t>
            </a:r>
          </a:p>
          <a:p>
            <a:pPr lvl="1"/>
            <a:r>
              <a:rPr lang="en-US" dirty="0"/>
              <a:t>View &amp; Controller can be designed by different developers</a:t>
            </a:r>
          </a:p>
          <a:p>
            <a:r>
              <a:rPr lang="en-US" dirty="0"/>
              <a:t>Design </a:t>
            </a:r>
          </a:p>
          <a:p>
            <a:pPr lvl="1"/>
            <a:r>
              <a:rPr lang="en-US" dirty="0"/>
              <a:t>Embraces Client-side web technologies</a:t>
            </a:r>
          </a:p>
          <a:p>
            <a:pPr lvl="1"/>
            <a:r>
              <a:rPr lang="en-US" dirty="0"/>
              <a:t>Code Generated is Pure HTML and Maintainable</a:t>
            </a:r>
          </a:p>
          <a:p>
            <a:pPr lvl="1"/>
            <a:endParaRPr lang="en-US" dirty="0"/>
          </a:p>
          <a:p>
            <a:pPr lvl="1"/>
            <a:endParaRPr lang="en-IN" dirty="0"/>
          </a:p>
        </p:txBody>
      </p:sp>
    </p:spTree>
    <p:extLst>
      <p:ext uri="{BB962C8B-B14F-4D97-AF65-F5344CB8AC3E}">
        <p14:creationId xmlns:p14="http://schemas.microsoft.com/office/powerpoint/2010/main" val="174575952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643467"/>
          </a:xfrm>
        </p:spPr>
        <p:txBody>
          <a:bodyPr>
            <a:normAutofit/>
          </a:bodyPr>
          <a:lstStyle/>
          <a:p>
            <a:r>
              <a:rPr lang="en-US" sz="3600" dirty="0"/>
              <a:t>The Page Controller pattern in ASP.NET Web Forms</a:t>
            </a:r>
          </a:p>
        </p:txBody>
      </p:sp>
      <p:pic>
        <p:nvPicPr>
          <p:cNvPr id="1026" name="Picture 2"/>
          <p:cNvPicPr>
            <a:picLocks noGrp="1" noChangeAspect="1" noChangeArrowheads="1"/>
          </p:cNvPicPr>
          <p:nvPr>
            <p:ph idx="1"/>
          </p:nvPr>
        </p:nvPicPr>
        <p:blipFill>
          <a:blip r:embed="rId2"/>
          <a:srcRect l="30000" t="18819" r="13750" b="12847"/>
          <a:stretch>
            <a:fillRect/>
          </a:stretch>
        </p:blipFill>
        <p:spPr bwMode="auto">
          <a:xfrm>
            <a:off x="2919411" y="1143000"/>
            <a:ext cx="6248400" cy="5692987"/>
          </a:xfrm>
          <a:prstGeom prst="rect">
            <a:avLst/>
          </a:prstGeom>
          <a:noFill/>
          <a:ln w="9525">
            <a:noFill/>
            <a:miter lim="800000"/>
            <a:headEnd/>
            <a:tailEnd/>
          </a:ln>
          <a:effectLst/>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9144000" cy="799306"/>
          </a:xfrm>
        </p:spPr>
        <p:txBody>
          <a:bodyPr>
            <a:normAutofit/>
          </a:bodyPr>
          <a:lstStyle/>
          <a:p>
            <a:r>
              <a:rPr lang="en-US" sz="2800" dirty="0"/>
              <a:t>The Page Controller and Front Controller patterns</a:t>
            </a:r>
          </a:p>
        </p:txBody>
      </p:sp>
      <p:pic>
        <p:nvPicPr>
          <p:cNvPr id="1026" name="Picture 2"/>
          <p:cNvPicPr>
            <a:picLocks noGrp="1" noChangeAspect="1" noChangeArrowheads="1"/>
          </p:cNvPicPr>
          <p:nvPr>
            <p:ph idx="1"/>
          </p:nvPr>
        </p:nvPicPr>
        <p:blipFill>
          <a:blip r:embed="rId3"/>
          <a:srcRect l="26250" t="25486" r="13750" b="18150"/>
          <a:stretch>
            <a:fillRect/>
          </a:stretch>
        </p:blipFill>
        <p:spPr bwMode="auto">
          <a:xfrm>
            <a:off x="2133600" y="914400"/>
            <a:ext cx="8003458" cy="5638800"/>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F07EA1C9-8B8F-3C71-6654-A8D967EF7AFB}"/>
              </a:ext>
            </a:extLst>
          </p:cNvPr>
          <p:cNvSpPr>
            <a:spLocks noChangeArrowheads="1"/>
          </p:cNvSpPr>
          <p:nvPr/>
        </p:nvSpPr>
        <p:spPr bwMode="auto">
          <a:xfrm>
            <a:off x="2863850" y="2667000"/>
            <a:ext cx="5562600" cy="520700"/>
          </a:xfrm>
          <a:prstGeom prst="rect">
            <a:avLst/>
          </a:prstGeom>
          <a:solidFill>
            <a:schemeClr val="folHlink"/>
          </a:solidFill>
          <a:ln w="12700">
            <a:solidFill>
              <a:schemeClr val="accent2"/>
            </a:solidFill>
            <a:miter lim="800000"/>
            <a:headEnd type="none" w="sm" len="sm"/>
            <a:tailEnd type="none" w="sm" len="sm"/>
          </a:ln>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2400" b="1">
                <a:latin typeface="Arial" panose="020B0604020202020204" pitchFamily="34" charset="0"/>
              </a:rPr>
              <a:t>Common Language Specification</a:t>
            </a:r>
          </a:p>
        </p:txBody>
      </p:sp>
      <p:sp>
        <p:nvSpPr>
          <p:cNvPr id="49155" name="Rectangle 3">
            <a:extLst>
              <a:ext uri="{FF2B5EF4-FFF2-40B4-BE49-F238E27FC236}">
                <a16:creationId xmlns:a16="http://schemas.microsoft.com/office/drawing/2014/main" id="{D14088F5-6225-C94A-EECF-4B18BAABFBDE}"/>
              </a:ext>
            </a:extLst>
          </p:cNvPr>
          <p:cNvSpPr>
            <a:spLocks noChangeArrowheads="1"/>
          </p:cNvSpPr>
          <p:nvPr/>
        </p:nvSpPr>
        <p:spPr bwMode="auto">
          <a:xfrm>
            <a:off x="2863850" y="5410200"/>
            <a:ext cx="5562600" cy="520700"/>
          </a:xfrm>
          <a:prstGeom prst="rect">
            <a:avLst/>
          </a:prstGeom>
          <a:solidFill>
            <a:schemeClr val="accent1"/>
          </a:solidFill>
          <a:ln w="12700">
            <a:solidFill>
              <a:schemeClr val="accent2"/>
            </a:solidFill>
            <a:miter lim="800000"/>
            <a:headEnd type="none" w="sm" len="sm"/>
            <a:tailEnd type="none" w="sm" len="sm"/>
          </a:ln>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2400" b="1">
                <a:latin typeface="Arial" panose="020B0604020202020204" pitchFamily="34" charset="0"/>
              </a:rPr>
              <a:t>Common Language Runtime</a:t>
            </a:r>
          </a:p>
        </p:txBody>
      </p:sp>
      <p:sp>
        <p:nvSpPr>
          <p:cNvPr id="49156" name="Rectangle 4">
            <a:extLst>
              <a:ext uri="{FF2B5EF4-FFF2-40B4-BE49-F238E27FC236}">
                <a16:creationId xmlns:a16="http://schemas.microsoft.com/office/drawing/2014/main" id="{BFD82003-6314-E0C3-50D9-DA6DA4CBA3CC}"/>
              </a:ext>
            </a:extLst>
          </p:cNvPr>
          <p:cNvSpPr>
            <a:spLocks noChangeArrowheads="1"/>
          </p:cNvSpPr>
          <p:nvPr/>
        </p:nvSpPr>
        <p:spPr bwMode="auto">
          <a:xfrm>
            <a:off x="2863850" y="2070100"/>
            <a:ext cx="914400" cy="520700"/>
          </a:xfrm>
          <a:prstGeom prst="rect">
            <a:avLst/>
          </a:prstGeom>
          <a:solidFill>
            <a:schemeClr val="accent1"/>
          </a:solidFill>
          <a:ln w="12700">
            <a:solidFill>
              <a:schemeClr val="accent2"/>
            </a:solidFill>
            <a:miter lim="800000"/>
            <a:headEnd type="none" w="sm" len="sm"/>
            <a:tailEnd type="none" w="sm" len="sm"/>
          </a:ln>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2400" b="1">
                <a:latin typeface="Arial" panose="020B0604020202020204" pitchFamily="34" charset="0"/>
              </a:rPr>
              <a:t>VB</a:t>
            </a:r>
          </a:p>
        </p:txBody>
      </p:sp>
      <p:sp>
        <p:nvSpPr>
          <p:cNvPr id="49157" name="Rectangle 5">
            <a:extLst>
              <a:ext uri="{FF2B5EF4-FFF2-40B4-BE49-F238E27FC236}">
                <a16:creationId xmlns:a16="http://schemas.microsoft.com/office/drawing/2014/main" id="{01D72234-8759-1A3F-6D27-678E86191806}"/>
              </a:ext>
            </a:extLst>
          </p:cNvPr>
          <p:cNvSpPr>
            <a:spLocks noChangeArrowheads="1"/>
          </p:cNvSpPr>
          <p:nvPr/>
        </p:nvSpPr>
        <p:spPr bwMode="auto">
          <a:xfrm>
            <a:off x="3930650" y="2070100"/>
            <a:ext cx="914400" cy="520700"/>
          </a:xfrm>
          <a:prstGeom prst="rect">
            <a:avLst/>
          </a:prstGeom>
          <a:solidFill>
            <a:schemeClr val="accent1"/>
          </a:solidFill>
          <a:ln w="12700">
            <a:solidFill>
              <a:schemeClr val="accent2"/>
            </a:solidFill>
            <a:miter lim="800000"/>
            <a:headEnd type="none" w="sm" len="sm"/>
            <a:tailEnd type="none" w="sm" len="sm"/>
          </a:ln>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2400" b="1">
                <a:latin typeface="Arial" panose="020B0604020202020204" pitchFamily="34" charset="0"/>
              </a:rPr>
              <a:t>C++</a:t>
            </a:r>
          </a:p>
        </p:txBody>
      </p:sp>
      <p:sp>
        <p:nvSpPr>
          <p:cNvPr id="49158" name="Rectangle 6">
            <a:extLst>
              <a:ext uri="{FF2B5EF4-FFF2-40B4-BE49-F238E27FC236}">
                <a16:creationId xmlns:a16="http://schemas.microsoft.com/office/drawing/2014/main" id="{1A145A2E-B5D2-38DF-F1A0-8FF97E34A176}"/>
              </a:ext>
            </a:extLst>
          </p:cNvPr>
          <p:cNvSpPr>
            <a:spLocks noChangeArrowheads="1"/>
          </p:cNvSpPr>
          <p:nvPr/>
        </p:nvSpPr>
        <p:spPr bwMode="auto">
          <a:xfrm>
            <a:off x="4997450" y="2070100"/>
            <a:ext cx="914400" cy="520700"/>
          </a:xfrm>
          <a:prstGeom prst="rect">
            <a:avLst/>
          </a:prstGeom>
          <a:solidFill>
            <a:schemeClr val="accent1"/>
          </a:solidFill>
          <a:ln w="12700">
            <a:solidFill>
              <a:schemeClr val="accent2"/>
            </a:solidFill>
            <a:miter lim="800000"/>
            <a:headEnd type="none" w="sm" len="sm"/>
            <a:tailEnd type="none" w="sm" len="sm"/>
          </a:ln>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2400" b="1">
                <a:latin typeface="Arial" panose="020B0604020202020204" pitchFamily="34" charset="0"/>
              </a:rPr>
              <a:t>C#</a:t>
            </a:r>
          </a:p>
        </p:txBody>
      </p:sp>
      <p:sp>
        <p:nvSpPr>
          <p:cNvPr id="49159" name="Rectangle 7">
            <a:extLst>
              <a:ext uri="{FF2B5EF4-FFF2-40B4-BE49-F238E27FC236}">
                <a16:creationId xmlns:a16="http://schemas.microsoft.com/office/drawing/2014/main" id="{A1D56132-E354-F1A5-AB3A-69FDA8C9AC8E}"/>
              </a:ext>
            </a:extLst>
          </p:cNvPr>
          <p:cNvSpPr>
            <a:spLocks noChangeArrowheads="1"/>
          </p:cNvSpPr>
          <p:nvPr/>
        </p:nvSpPr>
        <p:spPr bwMode="auto">
          <a:xfrm>
            <a:off x="2863850" y="3276600"/>
            <a:ext cx="3689350" cy="822325"/>
          </a:xfrm>
          <a:prstGeom prst="rect">
            <a:avLst/>
          </a:prstGeom>
          <a:solidFill>
            <a:schemeClr val="accent2"/>
          </a:solidFill>
          <a:ln w="12700">
            <a:solidFill>
              <a:schemeClr val="accent2"/>
            </a:solidFill>
            <a:miter lim="800000"/>
            <a:headEnd type="none" w="sm" len="sm"/>
            <a:tailEnd type="none" w="sm" len="sm"/>
          </a:ln>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2400" b="1">
                <a:solidFill>
                  <a:srgbClr val="990000"/>
                </a:solidFill>
                <a:latin typeface="Arial" panose="020B0604020202020204" pitchFamily="34" charset="0"/>
              </a:rPr>
              <a:t>ASP.NET: Web Services</a:t>
            </a:r>
          </a:p>
          <a:p>
            <a:pPr algn="ctr">
              <a:spcBef>
                <a:spcPct val="0"/>
              </a:spcBef>
              <a:buClrTx/>
              <a:buFontTx/>
              <a:buNone/>
            </a:pPr>
            <a:r>
              <a:rPr lang="en-US" altLang="en-US" sz="2400" b="1">
                <a:solidFill>
                  <a:srgbClr val="990000"/>
                </a:solidFill>
                <a:latin typeface="Arial" panose="020B0604020202020204" pitchFamily="34" charset="0"/>
              </a:rPr>
              <a:t>and Web Forms</a:t>
            </a:r>
          </a:p>
        </p:txBody>
      </p:sp>
      <p:sp>
        <p:nvSpPr>
          <p:cNvPr id="49160" name="Rectangle 8">
            <a:extLst>
              <a:ext uri="{FF2B5EF4-FFF2-40B4-BE49-F238E27FC236}">
                <a16:creationId xmlns:a16="http://schemas.microsoft.com/office/drawing/2014/main" id="{217470D3-EEF0-3B60-E0EB-AB8F958892A8}"/>
              </a:ext>
            </a:extLst>
          </p:cNvPr>
          <p:cNvSpPr>
            <a:spLocks noChangeArrowheads="1"/>
          </p:cNvSpPr>
          <p:nvPr/>
        </p:nvSpPr>
        <p:spPr bwMode="auto">
          <a:xfrm>
            <a:off x="6064250" y="2070100"/>
            <a:ext cx="1143000" cy="520700"/>
          </a:xfrm>
          <a:prstGeom prst="rect">
            <a:avLst/>
          </a:prstGeom>
          <a:solidFill>
            <a:schemeClr val="accent1"/>
          </a:solidFill>
          <a:ln w="12700">
            <a:solidFill>
              <a:schemeClr val="accent2"/>
            </a:solidFill>
            <a:miter lim="800000"/>
            <a:headEnd type="none" w="sm" len="sm"/>
            <a:tailEnd type="none" w="sm" len="sm"/>
          </a:ln>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2400" b="1">
                <a:latin typeface="Arial" panose="020B0604020202020204" pitchFamily="34" charset="0"/>
              </a:rPr>
              <a:t>JScript</a:t>
            </a:r>
          </a:p>
        </p:txBody>
      </p:sp>
      <p:sp>
        <p:nvSpPr>
          <p:cNvPr id="49161" name="Rectangle 9">
            <a:extLst>
              <a:ext uri="{FF2B5EF4-FFF2-40B4-BE49-F238E27FC236}">
                <a16:creationId xmlns:a16="http://schemas.microsoft.com/office/drawing/2014/main" id="{B65A9150-335C-93F8-4B4A-11F2FC0B643B}"/>
              </a:ext>
            </a:extLst>
          </p:cNvPr>
          <p:cNvSpPr>
            <a:spLocks noChangeArrowheads="1"/>
          </p:cNvSpPr>
          <p:nvPr/>
        </p:nvSpPr>
        <p:spPr bwMode="auto">
          <a:xfrm>
            <a:off x="7359650" y="2070100"/>
            <a:ext cx="1066800" cy="520700"/>
          </a:xfrm>
          <a:prstGeom prst="rect">
            <a:avLst/>
          </a:prstGeom>
          <a:solidFill>
            <a:schemeClr val="accent1"/>
          </a:solidFill>
          <a:ln w="12700">
            <a:solidFill>
              <a:schemeClr val="accent2"/>
            </a:solidFill>
            <a:miter lim="800000"/>
            <a:headEnd type="none" w="sm" len="sm"/>
            <a:tailEnd type="none" w="sm" len="sm"/>
          </a:ln>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2400" b="1">
                <a:latin typeface="Arial" panose="020B0604020202020204" pitchFamily="34" charset="0"/>
              </a:rPr>
              <a:t>…</a:t>
            </a:r>
          </a:p>
        </p:txBody>
      </p:sp>
      <p:sp>
        <p:nvSpPr>
          <p:cNvPr id="49162" name="Rectangle 10">
            <a:extLst>
              <a:ext uri="{FF2B5EF4-FFF2-40B4-BE49-F238E27FC236}">
                <a16:creationId xmlns:a16="http://schemas.microsoft.com/office/drawing/2014/main" id="{A31A472E-F17A-1322-CF08-BDC182BF2DC8}"/>
              </a:ext>
            </a:extLst>
          </p:cNvPr>
          <p:cNvSpPr>
            <a:spLocks noChangeArrowheads="1"/>
          </p:cNvSpPr>
          <p:nvPr/>
        </p:nvSpPr>
        <p:spPr bwMode="auto">
          <a:xfrm>
            <a:off x="6673850" y="3276600"/>
            <a:ext cx="1752600" cy="822325"/>
          </a:xfrm>
          <a:prstGeom prst="rect">
            <a:avLst/>
          </a:prstGeom>
          <a:solidFill>
            <a:schemeClr val="accent2"/>
          </a:solidFill>
          <a:ln w="12700">
            <a:solidFill>
              <a:schemeClr val="accent2"/>
            </a:solidFill>
            <a:miter lim="800000"/>
            <a:headEnd type="none" w="sm" len="sm"/>
            <a:tailEnd type="none" w="sm" len="sm"/>
          </a:ln>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2400" b="1">
                <a:solidFill>
                  <a:srgbClr val="990000"/>
                </a:solidFill>
                <a:latin typeface="Arial" panose="020B0604020202020204" pitchFamily="34" charset="0"/>
              </a:rPr>
              <a:t>Windows</a:t>
            </a:r>
            <a:br>
              <a:rPr lang="en-US" altLang="en-US" sz="2400" b="1">
                <a:solidFill>
                  <a:srgbClr val="990000"/>
                </a:solidFill>
                <a:latin typeface="Arial" panose="020B0604020202020204" pitchFamily="34" charset="0"/>
              </a:rPr>
            </a:br>
            <a:r>
              <a:rPr lang="en-US" altLang="en-US" sz="2400" b="1">
                <a:solidFill>
                  <a:srgbClr val="990000"/>
                </a:solidFill>
                <a:latin typeface="Arial" panose="020B0604020202020204" pitchFamily="34" charset="0"/>
              </a:rPr>
              <a:t>Forms</a:t>
            </a:r>
          </a:p>
        </p:txBody>
      </p:sp>
      <p:sp>
        <p:nvSpPr>
          <p:cNvPr id="49163" name="Rectangle 11">
            <a:extLst>
              <a:ext uri="{FF2B5EF4-FFF2-40B4-BE49-F238E27FC236}">
                <a16:creationId xmlns:a16="http://schemas.microsoft.com/office/drawing/2014/main" id="{2B5E8D21-F769-7320-52CC-DFBBB748FD07}"/>
              </a:ext>
            </a:extLst>
          </p:cNvPr>
          <p:cNvSpPr>
            <a:spLocks noChangeArrowheads="1"/>
          </p:cNvSpPr>
          <p:nvPr/>
        </p:nvSpPr>
        <p:spPr bwMode="auto">
          <a:xfrm>
            <a:off x="2863850" y="4800600"/>
            <a:ext cx="5562600" cy="520700"/>
          </a:xfrm>
          <a:prstGeom prst="rect">
            <a:avLst/>
          </a:prstGeom>
          <a:solidFill>
            <a:schemeClr val="accent2"/>
          </a:solidFill>
          <a:ln w="12700">
            <a:solidFill>
              <a:schemeClr val="accent2"/>
            </a:solidFill>
            <a:miter lim="800000"/>
            <a:headEnd type="none" w="sm" len="sm"/>
            <a:tailEnd type="none" w="sm" len="sm"/>
          </a:ln>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2400" b="1">
                <a:solidFill>
                  <a:srgbClr val="990000"/>
                </a:solidFill>
                <a:latin typeface="Arial" panose="020B0604020202020204" pitchFamily="34" charset="0"/>
              </a:rPr>
              <a:t>.NET Framework Base Classes</a:t>
            </a:r>
          </a:p>
        </p:txBody>
      </p:sp>
      <p:sp>
        <p:nvSpPr>
          <p:cNvPr id="49164" name="Rectangle 12">
            <a:extLst>
              <a:ext uri="{FF2B5EF4-FFF2-40B4-BE49-F238E27FC236}">
                <a16:creationId xmlns:a16="http://schemas.microsoft.com/office/drawing/2014/main" id="{0E47D68E-2FD1-3A0C-DCE8-99D29FE025BA}"/>
              </a:ext>
            </a:extLst>
          </p:cNvPr>
          <p:cNvSpPr>
            <a:spLocks noChangeArrowheads="1"/>
          </p:cNvSpPr>
          <p:nvPr/>
        </p:nvSpPr>
        <p:spPr bwMode="auto">
          <a:xfrm>
            <a:off x="2863850" y="4191000"/>
            <a:ext cx="5562600" cy="520700"/>
          </a:xfrm>
          <a:prstGeom prst="rect">
            <a:avLst/>
          </a:prstGeom>
          <a:solidFill>
            <a:schemeClr val="accent2"/>
          </a:solidFill>
          <a:ln w="12700">
            <a:solidFill>
              <a:schemeClr val="accent2"/>
            </a:solidFill>
            <a:miter lim="800000"/>
            <a:headEnd type="none" w="sm" len="sm"/>
            <a:tailEnd type="none" w="sm" len="sm"/>
          </a:ln>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2400" b="1">
                <a:solidFill>
                  <a:srgbClr val="990000"/>
                </a:solidFill>
                <a:latin typeface="Arial" panose="020B0604020202020204" pitchFamily="34" charset="0"/>
              </a:rPr>
              <a:t>ADO.NET: Data and XML</a:t>
            </a:r>
          </a:p>
        </p:txBody>
      </p:sp>
      <p:sp>
        <p:nvSpPr>
          <p:cNvPr id="49165" name="Rectangle 13">
            <a:extLst>
              <a:ext uri="{FF2B5EF4-FFF2-40B4-BE49-F238E27FC236}">
                <a16:creationId xmlns:a16="http://schemas.microsoft.com/office/drawing/2014/main" id="{43611F22-3EC2-411D-5414-6187C94BA2F7}"/>
              </a:ext>
            </a:extLst>
          </p:cNvPr>
          <p:cNvSpPr>
            <a:spLocks noChangeArrowheads="1"/>
          </p:cNvSpPr>
          <p:nvPr/>
        </p:nvSpPr>
        <p:spPr bwMode="auto">
          <a:xfrm rot="5400000">
            <a:off x="7018338" y="3589337"/>
            <a:ext cx="3886200" cy="822325"/>
          </a:xfrm>
          <a:prstGeom prst="rect">
            <a:avLst/>
          </a:prstGeom>
          <a:solidFill>
            <a:schemeClr val="accent2"/>
          </a:solidFill>
          <a:ln w="12700">
            <a:solidFill>
              <a:schemeClr val="accent2"/>
            </a:solidFill>
            <a:miter lim="800000"/>
            <a:headEnd type="none" w="sm" len="sm"/>
            <a:tailEnd type="none" w="sm" len="sm"/>
          </a:ln>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2400" b="1">
                <a:solidFill>
                  <a:srgbClr val="990000"/>
                </a:solidFill>
                <a:latin typeface="Arial" panose="020B0604020202020204" pitchFamily="34" charset="0"/>
              </a:rPr>
              <a:t>Visual Studio.NET</a:t>
            </a:r>
          </a:p>
        </p:txBody>
      </p:sp>
      <p:sp>
        <p:nvSpPr>
          <p:cNvPr id="26638" name="Rectangle 14">
            <a:extLst>
              <a:ext uri="{FF2B5EF4-FFF2-40B4-BE49-F238E27FC236}">
                <a16:creationId xmlns:a16="http://schemas.microsoft.com/office/drawing/2014/main" id="{2B59BB39-9E25-2D87-9AC4-A31748D31CA7}"/>
              </a:ext>
            </a:extLst>
          </p:cNvPr>
          <p:cNvSpPr>
            <a:spLocks noGrp="1" noChangeArrowheads="1"/>
          </p:cNvSpPr>
          <p:nvPr>
            <p:ph type="title"/>
          </p:nvPr>
        </p:nvSpPr>
        <p:spPr>
          <a:xfrm>
            <a:off x="2209800" y="609600"/>
            <a:ext cx="7772400" cy="1143000"/>
          </a:xfrm>
        </p:spPr>
        <p:txBody>
          <a:bodyPr>
            <a:normAutofit/>
          </a:bodyPr>
          <a:lstStyle/>
          <a:p>
            <a:pPr marL="484632" eaLnBrk="1" fontAlgn="auto" hangingPunct="1">
              <a:spcAft>
                <a:spcPts val="0"/>
              </a:spcAft>
              <a:defRPr/>
            </a:pPr>
            <a:r>
              <a:rPr lang="en-US">
                <a:solidFill>
                  <a:schemeClr val="accent1">
                    <a:tint val="83000"/>
                    <a:satMod val="150000"/>
                  </a:schemeClr>
                </a:solidFill>
              </a:rPr>
              <a:t>The .NET Framework</a:t>
            </a:r>
            <a:br>
              <a:rPr lang="en-US">
                <a:solidFill>
                  <a:schemeClr val="accent1">
                    <a:tint val="83000"/>
                    <a:satMod val="150000"/>
                  </a:schemeClr>
                </a:solidFill>
              </a:rPr>
            </a:br>
            <a:r>
              <a:rPr lang="en-US" sz="2100">
                <a:solidFill>
                  <a:schemeClr val="accent1">
                    <a:tint val="83000"/>
                    <a:satMod val="150000"/>
                  </a:schemeClr>
                </a:solidFill>
              </a:rPr>
              <a:t>The .NET Framework and Visual Studio.NET</a:t>
            </a:r>
          </a:p>
        </p:txBody>
      </p:sp>
    </p:spTree>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795867"/>
          </a:xfrm>
        </p:spPr>
        <p:txBody>
          <a:bodyPr>
            <a:normAutofit/>
          </a:bodyPr>
          <a:lstStyle/>
          <a:p>
            <a:r>
              <a:rPr lang="en-US" dirty="0"/>
              <a:t>The Model2 pattern in ASP.NET MVC</a:t>
            </a:r>
          </a:p>
        </p:txBody>
      </p:sp>
      <p:pic>
        <p:nvPicPr>
          <p:cNvPr id="2050" name="Picture 2"/>
          <p:cNvPicPr>
            <a:picLocks noGrp="1" noChangeAspect="1" noChangeArrowheads="1"/>
          </p:cNvPicPr>
          <p:nvPr>
            <p:ph idx="1"/>
          </p:nvPr>
        </p:nvPicPr>
        <p:blipFill>
          <a:blip r:embed="rId2"/>
          <a:srcRect l="23750" t="22153" r="17500" b="17847"/>
          <a:stretch>
            <a:fillRect/>
          </a:stretch>
        </p:blipFill>
        <p:spPr bwMode="auto">
          <a:xfrm>
            <a:off x="2971800" y="1676401"/>
            <a:ext cx="6096000" cy="4669277"/>
          </a:xfrm>
          <a:prstGeom prst="rect">
            <a:avLst/>
          </a:prstGeom>
          <a:noFill/>
          <a:ln w="9525">
            <a:noFill/>
            <a:miter lim="800000"/>
            <a:headEnd/>
            <a:tailEnd/>
          </a:ln>
          <a:effectLst/>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67494"/>
            <a:ext cx="8229600" cy="799306"/>
          </a:xfrm>
        </p:spPr>
        <p:txBody>
          <a:bodyPr/>
          <a:lstStyle/>
          <a:p>
            <a:r>
              <a:rPr lang="en-US" dirty="0"/>
              <a:t>ASP.NET v/s ASP.NET MVC</a:t>
            </a:r>
          </a:p>
        </p:txBody>
      </p:sp>
      <p:pic>
        <p:nvPicPr>
          <p:cNvPr id="3074" name="Picture 2"/>
          <p:cNvPicPr>
            <a:picLocks noGrp="1" noChangeAspect="1" noChangeArrowheads="1"/>
          </p:cNvPicPr>
          <p:nvPr>
            <p:ph idx="1"/>
          </p:nvPr>
        </p:nvPicPr>
        <p:blipFill>
          <a:blip r:embed="rId2"/>
          <a:srcRect l="24914" t="22153" r="16284" b="21180"/>
          <a:stretch>
            <a:fillRect/>
          </a:stretch>
        </p:blipFill>
        <p:spPr bwMode="auto">
          <a:xfrm>
            <a:off x="2362200" y="1143000"/>
            <a:ext cx="6934200" cy="5011848"/>
          </a:xfrm>
          <a:prstGeom prst="rect">
            <a:avLst/>
          </a:prstGeom>
          <a:noFill/>
          <a:ln w="9525">
            <a:noFill/>
            <a:miter lim="800000"/>
            <a:headEnd/>
            <a:tailEnd/>
          </a:ln>
          <a:effectLst/>
        </p:spPr>
      </p:pic>
      <p:sp>
        <p:nvSpPr>
          <p:cNvPr id="4" name="Rectangle 3"/>
          <p:cNvSpPr/>
          <p:nvPr/>
        </p:nvSpPr>
        <p:spPr>
          <a:xfrm>
            <a:off x="2362200" y="6172200"/>
            <a:ext cx="6934200" cy="369332"/>
          </a:xfrm>
          <a:prstGeom prst="rect">
            <a:avLst/>
          </a:prstGeom>
        </p:spPr>
        <p:txBody>
          <a:bodyPr wrap="square">
            <a:spAutoFit/>
          </a:bodyPr>
          <a:lstStyle/>
          <a:p>
            <a:r>
              <a:rPr lang="en-US" dirty="0"/>
              <a:t>The run-time stack of ASP.NET MVC and Web Forms</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6" cy="872067"/>
          </a:xfrm>
        </p:spPr>
        <p:txBody>
          <a:bodyPr>
            <a:noAutofit/>
          </a:bodyPr>
          <a:lstStyle/>
          <a:p>
            <a:r>
              <a:rPr lang="en-US" sz="3600" dirty="0"/>
              <a:t>The runtime environments in Web Forms and ASP.NET MVC</a:t>
            </a:r>
          </a:p>
        </p:txBody>
      </p:sp>
      <p:pic>
        <p:nvPicPr>
          <p:cNvPr id="7" name="Picture 2"/>
          <p:cNvPicPr>
            <a:picLocks noGrp="1" noChangeAspect="1" noChangeArrowheads="1"/>
          </p:cNvPicPr>
          <p:nvPr>
            <p:ph idx="1"/>
          </p:nvPr>
        </p:nvPicPr>
        <p:blipFill>
          <a:blip r:embed="rId2"/>
          <a:srcRect t="-146" r="-495"/>
          <a:stretch>
            <a:fillRect/>
          </a:stretch>
        </p:blipFill>
        <p:spPr bwMode="auto">
          <a:xfrm>
            <a:off x="2133600" y="1371600"/>
            <a:ext cx="8813505" cy="4978400"/>
          </a:xfrm>
          <a:prstGeom prst="rect">
            <a:avLst/>
          </a:prstGeom>
          <a:noFill/>
          <a:ln w="9525">
            <a:noFill/>
            <a:miter lim="800000"/>
            <a:headEnd/>
            <a:tailEnd/>
          </a:ln>
          <a:effectLst/>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role of the routing module in ASP.NET MVC</a:t>
            </a:r>
          </a:p>
        </p:txBody>
      </p:sp>
      <p:pic>
        <p:nvPicPr>
          <p:cNvPr id="3074" name="Picture 2"/>
          <p:cNvPicPr>
            <a:picLocks noGrp="1" noChangeAspect="1" noChangeArrowheads="1"/>
          </p:cNvPicPr>
          <p:nvPr>
            <p:ph idx="1"/>
          </p:nvPr>
        </p:nvPicPr>
        <p:blipFill>
          <a:blip r:embed="rId2"/>
          <a:stretch>
            <a:fillRect/>
          </a:stretch>
        </p:blipFill>
        <p:spPr bwMode="auto">
          <a:xfrm>
            <a:off x="3205162" y="2199481"/>
            <a:ext cx="5695950" cy="3390900"/>
          </a:xfrm>
          <a:prstGeom prst="rect">
            <a:avLst/>
          </a:prstGeom>
          <a:noFill/>
          <a:ln w="9525">
            <a:noFill/>
            <a:miter lim="800000"/>
            <a:headEnd/>
            <a:tailEnd/>
          </a:ln>
          <a:effectLst/>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86E531-DF74-B9A9-A53A-281B1F384087}"/>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13B99518-25E2-3057-96BC-3DBE8B033526}"/>
              </a:ext>
            </a:extLst>
          </p:cNvPr>
          <p:cNvSpPr>
            <a:spLocks noGrp="1"/>
          </p:cNvSpPr>
          <p:nvPr>
            <p:ph type="body" idx="1"/>
          </p:nvPr>
        </p:nvSpPr>
        <p:spPr>
          <a:xfrm>
            <a:off x="839788" y="256381"/>
            <a:ext cx="5157787" cy="823912"/>
          </a:xfrm>
        </p:spPr>
        <p:txBody>
          <a:bodyPr/>
          <a:lstStyle/>
          <a:p>
            <a:r>
              <a:rPr lang="en-US" dirty="0"/>
              <a:t>ASP.NET</a:t>
            </a:r>
            <a:endParaRPr lang="en-IN" dirty="0"/>
          </a:p>
        </p:txBody>
      </p:sp>
      <p:sp>
        <p:nvSpPr>
          <p:cNvPr id="3" name="Content Placeholder 2">
            <a:extLst>
              <a:ext uri="{FF2B5EF4-FFF2-40B4-BE49-F238E27FC236}">
                <a16:creationId xmlns:a16="http://schemas.microsoft.com/office/drawing/2014/main" id="{6E2BFAAD-4A62-42A0-070F-0CD4287FCB63}"/>
              </a:ext>
            </a:extLst>
          </p:cNvPr>
          <p:cNvSpPr>
            <a:spLocks noGrp="1"/>
          </p:cNvSpPr>
          <p:nvPr>
            <p:ph sz="half" idx="2"/>
          </p:nvPr>
        </p:nvSpPr>
        <p:spPr>
          <a:xfrm>
            <a:off x="839788" y="1269507"/>
            <a:ext cx="5157787" cy="4920156"/>
          </a:xfrm>
        </p:spPr>
        <p:txBody>
          <a:bodyPr>
            <a:normAutofit/>
          </a:bodyPr>
          <a:lstStyle/>
          <a:p>
            <a:r>
              <a:rPr lang="en-US" dirty="0"/>
              <a:t>Programming</a:t>
            </a:r>
          </a:p>
          <a:p>
            <a:pPr lvl="1"/>
            <a:r>
              <a:rPr lang="en-US" dirty="0"/>
              <a:t>File Extension </a:t>
            </a:r>
          </a:p>
          <a:p>
            <a:pPr lvl="2"/>
            <a:r>
              <a:rPr lang="en-US" dirty="0"/>
              <a:t>Explicit</a:t>
            </a:r>
          </a:p>
          <a:p>
            <a:pPr lvl="3"/>
            <a:r>
              <a:rPr lang="en-US" dirty="0"/>
              <a:t>.ASPX=Page</a:t>
            </a:r>
          </a:p>
          <a:p>
            <a:pPr lvl="3"/>
            <a:r>
              <a:rPr lang="en-US" dirty="0"/>
              <a:t>.ASCX=Control</a:t>
            </a:r>
          </a:p>
          <a:p>
            <a:pPr lvl="3"/>
            <a:r>
              <a:rPr lang="en-US" dirty="0"/>
              <a:t>.ASMX=Method</a:t>
            </a:r>
          </a:p>
          <a:p>
            <a:pPr lvl="3"/>
            <a:r>
              <a:rPr lang="en-US" dirty="0"/>
              <a:t>.ASAX=Application</a:t>
            </a:r>
          </a:p>
          <a:p>
            <a:pPr lvl="3"/>
            <a:r>
              <a:rPr lang="en-US" dirty="0"/>
              <a:t>….</a:t>
            </a:r>
          </a:p>
          <a:p>
            <a:pPr lvl="1"/>
            <a:r>
              <a:rPr lang="en-US" dirty="0"/>
              <a:t>ASP.NET View Engine </a:t>
            </a:r>
          </a:p>
          <a:p>
            <a:pPr lvl="2"/>
            <a:r>
              <a:rPr lang="en-US" dirty="0"/>
              <a:t>Explicit</a:t>
            </a:r>
          </a:p>
          <a:p>
            <a:pPr lvl="3"/>
            <a:endParaRPr lang="en-US" dirty="0"/>
          </a:p>
          <a:p>
            <a:pPr lvl="3"/>
            <a:endParaRPr lang="en-US" dirty="0"/>
          </a:p>
          <a:p>
            <a:pPr lvl="3"/>
            <a:endParaRPr lang="en-US" dirty="0"/>
          </a:p>
          <a:p>
            <a:pPr marL="0" indent="0">
              <a:buNone/>
            </a:pPr>
            <a:endParaRPr lang="en-IN" dirty="0"/>
          </a:p>
        </p:txBody>
      </p:sp>
      <p:sp>
        <p:nvSpPr>
          <p:cNvPr id="5" name="Text Placeholder 4">
            <a:extLst>
              <a:ext uri="{FF2B5EF4-FFF2-40B4-BE49-F238E27FC236}">
                <a16:creationId xmlns:a16="http://schemas.microsoft.com/office/drawing/2014/main" id="{15BF54AF-D626-0B86-7DDB-BDC4E6D0EAF3}"/>
              </a:ext>
            </a:extLst>
          </p:cNvPr>
          <p:cNvSpPr>
            <a:spLocks noGrp="1"/>
          </p:cNvSpPr>
          <p:nvPr>
            <p:ph type="body" sz="quarter" idx="3"/>
          </p:nvPr>
        </p:nvSpPr>
        <p:spPr>
          <a:xfrm>
            <a:off x="6172200" y="256381"/>
            <a:ext cx="5183188" cy="823912"/>
          </a:xfrm>
        </p:spPr>
        <p:txBody>
          <a:bodyPr/>
          <a:lstStyle/>
          <a:p>
            <a:r>
              <a:rPr lang="en-US" dirty="0"/>
              <a:t>ASP.NET MVC</a:t>
            </a:r>
            <a:endParaRPr lang="en-IN" dirty="0"/>
          </a:p>
        </p:txBody>
      </p:sp>
      <p:sp>
        <p:nvSpPr>
          <p:cNvPr id="6" name="Content Placeholder 5">
            <a:extLst>
              <a:ext uri="{FF2B5EF4-FFF2-40B4-BE49-F238E27FC236}">
                <a16:creationId xmlns:a16="http://schemas.microsoft.com/office/drawing/2014/main" id="{22D5E31C-B112-4A09-39AB-F7AE2B9ABB41}"/>
              </a:ext>
            </a:extLst>
          </p:cNvPr>
          <p:cNvSpPr>
            <a:spLocks noGrp="1"/>
          </p:cNvSpPr>
          <p:nvPr>
            <p:ph sz="quarter" idx="4"/>
          </p:nvPr>
        </p:nvSpPr>
        <p:spPr>
          <a:xfrm>
            <a:off x="6172200" y="1269507"/>
            <a:ext cx="5183188" cy="4920156"/>
          </a:xfrm>
        </p:spPr>
        <p:txBody>
          <a:bodyPr>
            <a:normAutofit/>
          </a:bodyPr>
          <a:lstStyle/>
          <a:p>
            <a:r>
              <a:rPr lang="en-IN" dirty="0"/>
              <a:t>Programming</a:t>
            </a:r>
          </a:p>
          <a:p>
            <a:pPr lvl="1"/>
            <a:r>
              <a:rPr lang="en-IN" dirty="0"/>
              <a:t>File Extension </a:t>
            </a:r>
          </a:p>
          <a:p>
            <a:pPr lvl="2"/>
            <a:r>
              <a:rPr lang="en-IN" dirty="0"/>
              <a:t>Implicit</a:t>
            </a:r>
          </a:p>
          <a:p>
            <a:pPr lvl="3"/>
            <a:r>
              <a:rPr lang="en-IN" dirty="0"/>
              <a:t>.CSHTML=View</a:t>
            </a:r>
          </a:p>
          <a:p>
            <a:pPr lvl="3"/>
            <a:r>
              <a:rPr lang="en-IN" dirty="0"/>
              <a:t>.CSHTML=Layout</a:t>
            </a:r>
          </a:p>
          <a:p>
            <a:pPr lvl="3"/>
            <a:r>
              <a:rPr lang="en-IN" dirty="0"/>
              <a:t>.CSHTML=Partial View</a:t>
            </a:r>
          </a:p>
          <a:p>
            <a:pPr lvl="3"/>
            <a:r>
              <a:rPr lang="en-IN" dirty="0"/>
              <a:t>VBHTML/CSHTML</a:t>
            </a:r>
          </a:p>
          <a:p>
            <a:pPr lvl="3"/>
            <a:r>
              <a:rPr lang="en-IN" dirty="0"/>
              <a:t>….</a:t>
            </a:r>
          </a:p>
          <a:p>
            <a:pPr lvl="1"/>
            <a:r>
              <a:rPr lang="en-IN" dirty="0"/>
              <a:t>Razor View Engine</a:t>
            </a:r>
          </a:p>
          <a:p>
            <a:pPr lvl="2"/>
            <a:r>
              <a:rPr lang="en-IN" dirty="0"/>
              <a:t>Implicit</a:t>
            </a:r>
          </a:p>
        </p:txBody>
      </p:sp>
    </p:spTree>
    <p:extLst>
      <p:ext uri="{BB962C8B-B14F-4D97-AF65-F5344CB8AC3E}">
        <p14:creationId xmlns:p14="http://schemas.microsoft.com/office/powerpoint/2010/main" val="147470712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2A8AF-134A-492A-9645-367428D23D68}"/>
              </a:ext>
            </a:extLst>
          </p:cNvPr>
          <p:cNvSpPr>
            <a:spLocks noGrp="1"/>
          </p:cNvSpPr>
          <p:nvPr>
            <p:ph type="title"/>
          </p:nvPr>
        </p:nvSpPr>
        <p:spPr>
          <a:xfrm>
            <a:off x="272143" y="136524"/>
            <a:ext cx="11647714" cy="1516911"/>
          </a:xfrm>
        </p:spPr>
        <p:txBody>
          <a:bodyPr>
            <a:normAutofit/>
          </a:bodyPr>
          <a:lstStyle/>
          <a:p>
            <a:r>
              <a:rPr lang="en-US" b="1" dirty="0"/>
              <a:t>Middleware v/s HTTP modules and handlers</a:t>
            </a:r>
            <a:endParaRPr lang="en-IN" dirty="0"/>
          </a:p>
        </p:txBody>
      </p:sp>
      <p:sp>
        <p:nvSpPr>
          <p:cNvPr id="3" name="Content Placeholder 2">
            <a:extLst>
              <a:ext uri="{FF2B5EF4-FFF2-40B4-BE49-F238E27FC236}">
                <a16:creationId xmlns:a16="http://schemas.microsoft.com/office/drawing/2014/main" id="{A0AF006C-ED29-44DB-BAD9-187515E8B2F1}"/>
              </a:ext>
            </a:extLst>
          </p:cNvPr>
          <p:cNvSpPr>
            <a:spLocks noGrp="1"/>
          </p:cNvSpPr>
          <p:nvPr>
            <p:ph idx="1"/>
          </p:nvPr>
        </p:nvSpPr>
        <p:spPr>
          <a:xfrm>
            <a:off x="1141412" y="2249487"/>
            <a:ext cx="10281331" cy="3541714"/>
          </a:xfrm>
        </p:spPr>
        <p:txBody>
          <a:bodyPr>
            <a:normAutofit/>
          </a:bodyPr>
          <a:lstStyle/>
          <a:p>
            <a:pPr lvl="1"/>
            <a:r>
              <a:rPr lang="en-US" sz="2400" dirty="0"/>
              <a:t>Modules, handlers, </a:t>
            </a:r>
            <a:r>
              <a:rPr lang="en-US" sz="2400" i="1" dirty="0" err="1"/>
              <a:t>Global.asax.cs</a:t>
            </a:r>
            <a:r>
              <a:rPr lang="en-US" sz="2400" dirty="0"/>
              <a:t>, </a:t>
            </a:r>
            <a:r>
              <a:rPr lang="en-US" sz="2400" i="1" dirty="0" err="1"/>
              <a:t>Web.config</a:t>
            </a:r>
            <a:r>
              <a:rPr lang="en-US" sz="2400" dirty="0"/>
              <a:t> (except for IIS configuration) and the application life cycle are gone</a:t>
            </a:r>
          </a:p>
          <a:p>
            <a:pPr lvl="1"/>
            <a:r>
              <a:rPr lang="en-US" sz="2400" dirty="0"/>
              <a:t>The roles of both </a:t>
            </a:r>
            <a:r>
              <a:rPr lang="en-US" sz="2400" dirty="0">
                <a:solidFill>
                  <a:srgbClr val="FF0000"/>
                </a:solidFill>
              </a:rPr>
              <a:t>modules</a:t>
            </a:r>
            <a:r>
              <a:rPr lang="en-US" sz="2400" dirty="0"/>
              <a:t> and </a:t>
            </a:r>
            <a:r>
              <a:rPr lang="en-US" sz="2400" dirty="0">
                <a:solidFill>
                  <a:srgbClr val="FF0000"/>
                </a:solidFill>
              </a:rPr>
              <a:t>handlers</a:t>
            </a:r>
            <a:r>
              <a:rPr lang="en-US" sz="2400" dirty="0"/>
              <a:t> have been taken over by </a:t>
            </a:r>
            <a:r>
              <a:rPr lang="en-US" sz="2400" dirty="0">
                <a:solidFill>
                  <a:schemeClr val="accent5">
                    <a:lumMod val="75000"/>
                  </a:schemeClr>
                </a:solidFill>
              </a:rPr>
              <a:t>middleware</a:t>
            </a:r>
          </a:p>
          <a:p>
            <a:pPr lvl="1"/>
            <a:r>
              <a:rPr lang="en-US" sz="2400" dirty="0"/>
              <a:t>Middleware are configured </a:t>
            </a:r>
            <a:r>
              <a:rPr lang="en-US" sz="2400" dirty="0">
                <a:solidFill>
                  <a:srgbClr val="FF0000"/>
                </a:solidFill>
              </a:rPr>
              <a:t>using code </a:t>
            </a:r>
            <a:r>
              <a:rPr lang="en-US" sz="2400" dirty="0"/>
              <a:t>rather than in </a:t>
            </a:r>
            <a:r>
              <a:rPr lang="en-US" sz="2400" i="1" dirty="0" err="1"/>
              <a:t>Web.config</a:t>
            </a:r>
            <a:endParaRPr lang="en-US" sz="2400" dirty="0"/>
          </a:p>
          <a:p>
            <a:pPr lvl="1"/>
            <a:r>
              <a:rPr lang="en-US" sz="2400" dirty="0"/>
              <a:t>Pipeline branching lets you send requests to specific middleware, based on not only the URL but also on request headers, query strings, etc.</a:t>
            </a:r>
          </a:p>
          <a:p>
            <a:endParaRPr lang="en-IN" sz="2800" dirty="0"/>
          </a:p>
        </p:txBody>
      </p:sp>
    </p:spTree>
    <p:extLst>
      <p:ext uri="{BB962C8B-B14F-4D97-AF65-F5344CB8AC3E}">
        <p14:creationId xmlns:p14="http://schemas.microsoft.com/office/powerpoint/2010/main" val="3450631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876E36-80E1-1CAA-4EE6-D14E8ABD3190}"/>
              </a:ext>
            </a:extLst>
          </p:cNvPr>
          <p:cNvSpPr>
            <a:spLocks noGrp="1"/>
          </p:cNvSpPr>
          <p:nvPr>
            <p:ph type="title"/>
          </p:nvPr>
        </p:nvSpPr>
        <p:spPr/>
        <p:txBody>
          <a:bodyPr/>
          <a:lstStyle/>
          <a:p>
            <a:endParaRPr lang="en-IN"/>
          </a:p>
        </p:txBody>
      </p:sp>
      <p:sp>
        <p:nvSpPr>
          <p:cNvPr id="8" name="Content Placeholder 7">
            <a:extLst>
              <a:ext uri="{FF2B5EF4-FFF2-40B4-BE49-F238E27FC236}">
                <a16:creationId xmlns:a16="http://schemas.microsoft.com/office/drawing/2014/main" id="{60EB3E12-95B5-6B48-196C-62982A8B93CC}"/>
              </a:ext>
            </a:extLst>
          </p:cNvPr>
          <p:cNvSpPr>
            <a:spLocks noGrp="1"/>
          </p:cNvSpPr>
          <p:nvPr>
            <p:ph idx="1"/>
          </p:nvPr>
        </p:nvSpPr>
        <p:spPr/>
        <p:txBody>
          <a:bodyPr/>
          <a:lstStyle/>
          <a:p>
            <a:r>
              <a:rPr lang="en-US" dirty="0"/>
              <a:t>HTTP Verb</a:t>
            </a:r>
          </a:p>
          <a:p>
            <a:pPr lvl="1"/>
            <a:r>
              <a:rPr lang="en-US" dirty="0"/>
              <a:t>Get</a:t>
            </a:r>
          </a:p>
          <a:p>
            <a:pPr lvl="1"/>
            <a:r>
              <a:rPr lang="en-US" dirty="0"/>
              <a:t>Post</a:t>
            </a:r>
          </a:p>
          <a:p>
            <a:pPr lvl="1"/>
            <a:r>
              <a:rPr lang="en-US" dirty="0"/>
              <a:t>Put</a:t>
            </a:r>
          </a:p>
          <a:p>
            <a:pPr lvl="1"/>
            <a:r>
              <a:rPr lang="en-US" dirty="0"/>
              <a:t>Delete</a:t>
            </a:r>
          </a:p>
          <a:p>
            <a:pPr lvl="1"/>
            <a:r>
              <a:rPr lang="en-US" dirty="0"/>
              <a:t>….</a:t>
            </a:r>
          </a:p>
          <a:p>
            <a:pPr lvl="1"/>
            <a:endParaRPr lang="en-IN" dirty="0"/>
          </a:p>
        </p:txBody>
      </p:sp>
    </p:spTree>
    <p:extLst>
      <p:ext uri="{BB962C8B-B14F-4D97-AF65-F5344CB8AC3E}">
        <p14:creationId xmlns:p14="http://schemas.microsoft.com/office/powerpoint/2010/main" val="280244345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60B53-24C5-CEB6-8EA2-7B5787A2C4B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EFB08C75-3BED-2B00-E1C0-ABBEDF9AC9CA}"/>
              </a:ext>
            </a:extLst>
          </p:cNvPr>
          <p:cNvSpPr>
            <a:spLocks noGrp="1"/>
          </p:cNvSpPr>
          <p:nvPr>
            <p:ph type="body" idx="1"/>
          </p:nvPr>
        </p:nvSpPr>
        <p:spPr/>
        <p:txBody>
          <a:bodyPr/>
          <a:lstStyle/>
          <a:p>
            <a:endParaRPr lang="en-IN"/>
          </a:p>
        </p:txBody>
      </p:sp>
      <p:sp>
        <p:nvSpPr>
          <p:cNvPr id="4" name="Content Placeholder 3">
            <a:extLst>
              <a:ext uri="{FF2B5EF4-FFF2-40B4-BE49-F238E27FC236}">
                <a16:creationId xmlns:a16="http://schemas.microsoft.com/office/drawing/2014/main" id="{2056E436-CFEC-120D-EADF-2EB44EE1DFC1}"/>
              </a:ext>
            </a:extLst>
          </p:cNvPr>
          <p:cNvSpPr>
            <a:spLocks noGrp="1"/>
          </p:cNvSpPr>
          <p:nvPr>
            <p:ph sz="half" idx="2"/>
          </p:nvPr>
        </p:nvSpPr>
        <p:spPr/>
        <p:txBody>
          <a:bodyPr/>
          <a:lstStyle/>
          <a:p>
            <a:r>
              <a:rPr lang="en-US" dirty="0"/>
              <a:t>Server Control</a:t>
            </a:r>
          </a:p>
          <a:p>
            <a:pPr lvl="1"/>
            <a:r>
              <a:rPr lang="en-US" dirty="0"/>
              <a:t>Browser Specific Code</a:t>
            </a:r>
          </a:p>
          <a:p>
            <a:pPr lvl="2"/>
            <a:r>
              <a:rPr lang="en-US" dirty="0" err="1"/>
              <a:t>Jquery</a:t>
            </a:r>
            <a:r>
              <a:rPr lang="en-US" dirty="0"/>
              <a:t>/ </a:t>
            </a:r>
            <a:r>
              <a:rPr lang="en-US" dirty="0" err="1"/>
              <a:t>Jquery</a:t>
            </a:r>
            <a:r>
              <a:rPr lang="en-US" dirty="0"/>
              <a:t> UI</a:t>
            </a:r>
          </a:p>
          <a:p>
            <a:pPr lvl="1"/>
            <a:r>
              <a:rPr lang="en-US" dirty="0"/>
              <a:t>Provide Rich controls</a:t>
            </a:r>
          </a:p>
          <a:p>
            <a:pPr lvl="2"/>
            <a:r>
              <a:rPr lang="en-US" dirty="0"/>
              <a:t>Calendar, Date Time, Grid</a:t>
            </a:r>
          </a:p>
          <a:p>
            <a:pPr lvl="3"/>
            <a:r>
              <a:rPr lang="en-US" dirty="0" err="1"/>
              <a:t>Jquery</a:t>
            </a:r>
            <a:r>
              <a:rPr lang="en-US" dirty="0"/>
              <a:t> UI/ </a:t>
            </a:r>
            <a:r>
              <a:rPr lang="en-US" dirty="0" err="1"/>
              <a:t>Bootstarp</a:t>
            </a:r>
            <a:endParaRPr lang="en-US" dirty="0"/>
          </a:p>
          <a:p>
            <a:pPr lvl="1"/>
            <a:r>
              <a:rPr lang="en-US" dirty="0"/>
              <a:t>Control State, Event Handling …</a:t>
            </a:r>
          </a:p>
          <a:p>
            <a:pPr lvl="2"/>
            <a:r>
              <a:rPr lang="en-US" dirty="0" err="1"/>
              <a:t>JQuery</a:t>
            </a:r>
            <a:endParaRPr lang="en-IN" dirty="0"/>
          </a:p>
        </p:txBody>
      </p:sp>
      <p:sp>
        <p:nvSpPr>
          <p:cNvPr id="5" name="Text Placeholder 4">
            <a:extLst>
              <a:ext uri="{FF2B5EF4-FFF2-40B4-BE49-F238E27FC236}">
                <a16:creationId xmlns:a16="http://schemas.microsoft.com/office/drawing/2014/main" id="{8565A22A-F687-8D25-D036-2365AB92E914}"/>
              </a:ext>
            </a:extLst>
          </p:cNvPr>
          <p:cNvSpPr>
            <a:spLocks noGrp="1"/>
          </p:cNvSpPr>
          <p:nvPr>
            <p:ph type="body" sz="quarter" idx="3"/>
          </p:nvPr>
        </p:nvSpPr>
        <p:spPr/>
        <p:txBody>
          <a:bodyPr/>
          <a:lstStyle/>
          <a:p>
            <a:endParaRPr lang="en-IN"/>
          </a:p>
        </p:txBody>
      </p:sp>
      <p:sp>
        <p:nvSpPr>
          <p:cNvPr id="6" name="Content Placeholder 5">
            <a:extLst>
              <a:ext uri="{FF2B5EF4-FFF2-40B4-BE49-F238E27FC236}">
                <a16:creationId xmlns:a16="http://schemas.microsoft.com/office/drawing/2014/main" id="{0BD1B04A-3D88-BEB8-D4DD-CA4D7FC5A99C}"/>
              </a:ext>
            </a:extLst>
          </p:cNvPr>
          <p:cNvSpPr>
            <a:spLocks noGrp="1"/>
          </p:cNvSpPr>
          <p:nvPr>
            <p:ph sz="quarter" idx="4"/>
          </p:nvPr>
        </p:nvSpPr>
        <p:spPr/>
        <p:txBody>
          <a:bodyPr/>
          <a:lstStyle/>
          <a:p>
            <a:endParaRPr lang="en-IN"/>
          </a:p>
        </p:txBody>
      </p:sp>
    </p:spTree>
    <p:extLst>
      <p:ext uri="{BB962C8B-B14F-4D97-AF65-F5344CB8AC3E}">
        <p14:creationId xmlns:p14="http://schemas.microsoft.com/office/powerpoint/2010/main" val="403999750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F360F5E-A675-8FFD-B197-AAC96F4F0E44}"/>
              </a:ext>
            </a:extLst>
          </p:cNvPr>
          <p:cNvSpPr>
            <a:spLocks noGrp="1"/>
          </p:cNvSpPr>
          <p:nvPr>
            <p:ph type="title"/>
          </p:nvPr>
        </p:nvSpPr>
        <p:spPr/>
        <p:txBody>
          <a:bodyPr/>
          <a:lstStyle/>
          <a:p>
            <a:r>
              <a:rPr lang="en-US" dirty="0"/>
              <a:t>Agenda</a:t>
            </a:r>
            <a:endParaRPr lang="en-IN" dirty="0"/>
          </a:p>
        </p:txBody>
      </p:sp>
      <p:sp>
        <p:nvSpPr>
          <p:cNvPr id="8" name="Content Placeholder 7">
            <a:extLst>
              <a:ext uri="{FF2B5EF4-FFF2-40B4-BE49-F238E27FC236}">
                <a16:creationId xmlns:a16="http://schemas.microsoft.com/office/drawing/2014/main" id="{5AD3EFC0-E861-BE90-02C1-D1700A223FF4}"/>
              </a:ext>
            </a:extLst>
          </p:cNvPr>
          <p:cNvSpPr>
            <a:spLocks noGrp="1"/>
          </p:cNvSpPr>
          <p:nvPr>
            <p:ph idx="1"/>
          </p:nvPr>
        </p:nvSpPr>
        <p:spPr/>
        <p:txBody>
          <a:bodyPr/>
          <a:lstStyle/>
          <a:p>
            <a:pPr lvl="1"/>
            <a:endParaRPr lang="en-US" dirty="0"/>
          </a:p>
          <a:p>
            <a:r>
              <a:rPr lang="en-US" dirty="0"/>
              <a:t>Controller</a:t>
            </a:r>
          </a:p>
          <a:p>
            <a:pPr lvl="1"/>
            <a:r>
              <a:rPr lang="en-IN" dirty="0"/>
              <a:t>Create</a:t>
            </a:r>
          </a:p>
          <a:p>
            <a:pPr lvl="2"/>
            <a:r>
              <a:rPr lang="en-IN" dirty="0"/>
              <a:t>Generate View</a:t>
            </a:r>
          </a:p>
          <a:p>
            <a:r>
              <a:rPr lang="en-US" dirty="0"/>
              <a:t>Model</a:t>
            </a:r>
          </a:p>
          <a:p>
            <a:pPr lvl="1"/>
            <a:r>
              <a:rPr lang="en-US" dirty="0"/>
              <a:t>Create</a:t>
            </a:r>
          </a:p>
          <a:p>
            <a:pPr lvl="2"/>
            <a:r>
              <a:rPr lang="en-US" dirty="0"/>
              <a:t>Generate Controller &amp; Views</a:t>
            </a:r>
          </a:p>
          <a:p>
            <a:pPr lvl="1"/>
            <a:r>
              <a:rPr lang="en-US" dirty="0"/>
              <a:t>ADO.NET Entity Framework</a:t>
            </a:r>
          </a:p>
          <a:p>
            <a:pPr lvl="1"/>
            <a:endParaRPr lang="en-US" dirty="0"/>
          </a:p>
          <a:p>
            <a:pPr lvl="1"/>
            <a:endParaRPr lang="en-IN" dirty="0"/>
          </a:p>
        </p:txBody>
      </p:sp>
    </p:spTree>
    <p:extLst>
      <p:ext uri="{BB962C8B-B14F-4D97-AF65-F5344CB8AC3E}">
        <p14:creationId xmlns:p14="http://schemas.microsoft.com/office/powerpoint/2010/main" val="398005600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1F005-5EE9-7292-4E05-77CECD720441}"/>
              </a:ext>
            </a:extLst>
          </p:cNvPr>
          <p:cNvSpPr>
            <a:spLocks noGrp="1"/>
          </p:cNvSpPr>
          <p:nvPr>
            <p:ph type="title"/>
          </p:nvPr>
        </p:nvSpPr>
        <p:spPr>
          <a:xfrm>
            <a:off x="838200" y="365126"/>
            <a:ext cx="10515600" cy="813970"/>
          </a:xfrm>
        </p:spPr>
        <p:txBody>
          <a:bodyPr/>
          <a:lstStyle/>
          <a:p>
            <a:r>
              <a:rPr lang="en-US" dirty="0"/>
              <a:t>Agenda 7 Apr 25</a:t>
            </a:r>
            <a:endParaRPr lang="en-IN" dirty="0"/>
          </a:p>
        </p:txBody>
      </p:sp>
      <p:sp>
        <p:nvSpPr>
          <p:cNvPr id="3" name="Content Placeholder 2">
            <a:extLst>
              <a:ext uri="{FF2B5EF4-FFF2-40B4-BE49-F238E27FC236}">
                <a16:creationId xmlns:a16="http://schemas.microsoft.com/office/drawing/2014/main" id="{D3B0A2B1-5219-6FCC-EB93-03B9BADBE429}"/>
              </a:ext>
            </a:extLst>
          </p:cNvPr>
          <p:cNvSpPr>
            <a:spLocks noGrp="1"/>
          </p:cNvSpPr>
          <p:nvPr>
            <p:ph idx="1"/>
          </p:nvPr>
        </p:nvSpPr>
        <p:spPr>
          <a:xfrm>
            <a:off x="304801" y="1283368"/>
            <a:ext cx="4275220" cy="5374106"/>
          </a:xfrm>
        </p:spPr>
        <p:txBody>
          <a:bodyPr>
            <a:normAutofit fontScale="77500" lnSpcReduction="20000"/>
          </a:bodyPr>
          <a:lstStyle/>
          <a:p>
            <a:r>
              <a:rPr lang="en-US" dirty="0"/>
              <a:t>ASP.NET MVC</a:t>
            </a:r>
          </a:p>
          <a:p>
            <a:pPr lvl="1"/>
            <a:r>
              <a:rPr lang="en-US" dirty="0">
                <a:solidFill>
                  <a:schemeClr val="accent6"/>
                </a:solidFill>
              </a:rPr>
              <a:t>Controller</a:t>
            </a:r>
          </a:p>
          <a:p>
            <a:pPr lvl="2"/>
            <a:r>
              <a:rPr lang="en-US" dirty="0">
                <a:solidFill>
                  <a:schemeClr val="accent6"/>
                </a:solidFill>
              </a:rPr>
              <a:t>Basic</a:t>
            </a:r>
          </a:p>
          <a:p>
            <a:pPr lvl="2"/>
            <a:r>
              <a:rPr lang="en-US" dirty="0">
                <a:solidFill>
                  <a:schemeClr val="accent6"/>
                </a:solidFill>
              </a:rPr>
              <a:t>Action Result</a:t>
            </a:r>
          </a:p>
          <a:p>
            <a:pPr lvl="2"/>
            <a:r>
              <a:rPr lang="en-US" dirty="0">
                <a:solidFill>
                  <a:schemeClr val="accent6"/>
                </a:solidFill>
              </a:rPr>
              <a:t>Model Binder</a:t>
            </a:r>
          </a:p>
          <a:p>
            <a:pPr lvl="2"/>
            <a:r>
              <a:rPr lang="en-US" dirty="0">
                <a:solidFill>
                  <a:schemeClr val="accent6"/>
                </a:solidFill>
              </a:rPr>
              <a:t>Action Filters</a:t>
            </a:r>
          </a:p>
          <a:p>
            <a:pPr lvl="3"/>
            <a:r>
              <a:rPr lang="en-US" dirty="0">
                <a:solidFill>
                  <a:schemeClr val="accent6"/>
                </a:solidFill>
              </a:rPr>
              <a:t>Security</a:t>
            </a:r>
          </a:p>
          <a:p>
            <a:pPr lvl="3"/>
            <a:r>
              <a:rPr lang="en-US" dirty="0"/>
              <a:t>Exception Handling</a:t>
            </a:r>
          </a:p>
          <a:p>
            <a:pPr lvl="1"/>
            <a:r>
              <a:rPr lang="en-US" dirty="0"/>
              <a:t>View</a:t>
            </a:r>
          </a:p>
          <a:p>
            <a:pPr lvl="2"/>
            <a:r>
              <a:rPr lang="en-US" dirty="0">
                <a:solidFill>
                  <a:schemeClr val="accent6"/>
                </a:solidFill>
              </a:rPr>
              <a:t>Razor View Engine</a:t>
            </a:r>
          </a:p>
          <a:p>
            <a:pPr lvl="3"/>
            <a:r>
              <a:rPr lang="en-US" dirty="0">
                <a:solidFill>
                  <a:schemeClr val="accent6"/>
                </a:solidFill>
              </a:rPr>
              <a:t>Basic Syntax</a:t>
            </a:r>
          </a:p>
          <a:p>
            <a:pPr lvl="3"/>
            <a:r>
              <a:rPr lang="en-US" dirty="0">
                <a:solidFill>
                  <a:schemeClr val="accent6"/>
                </a:solidFill>
              </a:rPr>
              <a:t>Intro to Layout</a:t>
            </a:r>
          </a:p>
          <a:p>
            <a:pPr lvl="4"/>
            <a:r>
              <a:rPr lang="en-US" dirty="0">
                <a:solidFill>
                  <a:schemeClr val="accent6"/>
                </a:solidFill>
              </a:rPr>
              <a:t>Section</a:t>
            </a:r>
          </a:p>
          <a:p>
            <a:pPr lvl="4"/>
            <a:r>
              <a:rPr lang="en-US" dirty="0">
                <a:solidFill>
                  <a:schemeClr val="accent6"/>
                </a:solidFill>
              </a:rPr>
              <a:t>Nested Layout</a:t>
            </a:r>
          </a:p>
          <a:p>
            <a:pPr lvl="3"/>
            <a:r>
              <a:rPr lang="en-US" dirty="0">
                <a:solidFill>
                  <a:schemeClr val="accent6"/>
                </a:solidFill>
              </a:rPr>
              <a:t>HTML Helper</a:t>
            </a:r>
          </a:p>
          <a:p>
            <a:pPr lvl="3"/>
            <a:r>
              <a:rPr lang="en-US" dirty="0">
                <a:solidFill>
                  <a:schemeClr val="accent6"/>
                </a:solidFill>
              </a:rPr>
              <a:t>URL Helper</a:t>
            </a:r>
          </a:p>
          <a:p>
            <a:pPr lvl="3"/>
            <a:r>
              <a:rPr lang="en-US" dirty="0">
                <a:solidFill>
                  <a:schemeClr val="accent6"/>
                </a:solidFill>
              </a:rPr>
              <a:t>Validations</a:t>
            </a:r>
          </a:p>
          <a:p>
            <a:pPr lvl="4"/>
            <a:r>
              <a:rPr lang="en-US" dirty="0">
                <a:solidFill>
                  <a:schemeClr val="accent6"/>
                </a:solidFill>
              </a:rPr>
              <a:t>Client side</a:t>
            </a:r>
          </a:p>
          <a:p>
            <a:pPr lvl="5"/>
            <a:r>
              <a:rPr lang="en-US" dirty="0">
                <a:solidFill>
                  <a:schemeClr val="accent6"/>
                </a:solidFill>
              </a:rPr>
              <a:t>Inbuilt</a:t>
            </a:r>
          </a:p>
          <a:p>
            <a:pPr lvl="5"/>
            <a:r>
              <a:rPr lang="en-US" dirty="0">
                <a:solidFill>
                  <a:schemeClr val="accent6"/>
                </a:solidFill>
              </a:rPr>
              <a:t>Custom</a:t>
            </a:r>
          </a:p>
          <a:p>
            <a:pPr lvl="4"/>
            <a:r>
              <a:rPr lang="en-US" dirty="0">
                <a:solidFill>
                  <a:schemeClr val="accent6"/>
                </a:solidFill>
              </a:rPr>
              <a:t>Server Side</a:t>
            </a:r>
          </a:p>
          <a:p>
            <a:pPr lvl="5"/>
            <a:r>
              <a:rPr lang="en-US" dirty="0">
                <a:solidFill>
                  <a:schemeClr val="accent6"/>
                </a:solidFill>
              </a:rPr>
              <a:t>inbuilt</a:t>
            </a:r>
          </a:p>
          <a:p>
            <a:pPr lvl="5"/>
            <a:r>
              <a:rPr lang="en-US" dirty="0">
                <a:solidFill>
                  <a:schemeClr val="accent6"/>
                </a:solidFill>
              </a:rPr>
              <a:t>Custom</a:t>
            </a:r>
          </a:p>
          <a:p>
            <a:pPr lvl="4"/>
            <a:endParaRPr lang="en-US" dirty="0"/>
          </a:p>
          <a:p>
            <a:pPr lvl="1"/>
            <a:endParaRPr lang="en-IN" dirty="0"/>
          </a:p>
        </p:txBody>
      </p:sp>
      <p:sp>
        <p:nvSpPr>
          <p:cNvPr id="4" name="Content Placeholder 2">
            <a:extLst>
              <a:ext uri="{FF2B5EF4-FFF2-40B4-BE49-F238E27FC236}">
                <a16:creationId xmlns:a16="http://schemas.microsoft.com/office/drawing/2014/main" id="{40416F0C-3690-3D1B-7515-E9326DEF4709}"/>
              </a:ext>
            </a:extLst>
          </p:cNvPr>
          <p:cNvSpPr txBox="1">
            <a:spLocks/>
          </p:cNvSpPr>
          <p:nvPr/>
        </p:nvSpPr>
        <p:spPr>
          <a:xfrm>
            <a:off x="4463716" y="1363578"/>
            <a:ext cx="5618747" cy="4893595"/>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Contd…</a:t>
            </a:r>
          </a:p>
          <a:p>
            <a:pPr lvl="1"/>
            <a:r>
              <a:rPr lang="en-US" dirty="0">
                <a:solidFill>
                  <a:schemeClr val="accent6"/>
                </a:solidFill>
              </a:rPr>
              <a:t>Models</a:t>
            </a:r>
          </a:p>
          <a:p>
            <a:pPr lvl="2"/>
            <a:r>
              <a:rPr lang="en-US" dirty="0">
                <a:solidFill>
                  <a:schemeClr val="accent6"/>
                </a:solidFill>
              </a:rPr>
              <a:t>Validations Data-annotations</a:t>
            </a:r>
          </a:p>
          <a:p>
            <a:pPr lvl="3"/>
            <a:r>
              <a:rPr lang="en-US" dirty="0">
                <a:solidFill>
                  <a:schemeClr val="accent6"/>
                </a:solidFill>
              </a:rPr>
              <a:t>Configuring Entity Framework Data annotations </a:t>
            </a:r>
          </a:p>
          <a:p>
            <a:pPr lvl="2"/>
            <a:r>
              <a:rPr lang="en-US" dirty="0"/>
              <a:t>Entity Framework</a:t>
            </a:r>
          </a:p>
          <a:p>
            <a:pPr lvl="3"/>
            <a:r>
              <a:rPr lang="en-US" dirty="0"/>
              <a:t>Lazy Loading, Eager Loading, Dynamic loading</a:t>
            </a:r>
          </a:p>
          <a:p>
            <a:pPr lvl="3"/>
            <a:r>
              <a:rPr lang="en-US" dirty="0"/>
              <a:t>Transaction</a:t>
            </a:r>
          </a:p>
          <a:p>
            <a:pPr lvl="1"/>
            <a:r>
              <a:rPr lang="en-US" dirty="0"/>
              <a:t>Routing</a:t>
            </a:r>
          </a:p>
          <a:p>
            <a:pPr lvl="2"/>
            <a:r>
              <a:rPr lang="en-US" dirty="0"/>
              <a:t>Intro</a:t>
            </a:r>
          </a:p>
          <a:p>
            <a:pPr lvl="2"/>
            <a:r>
              <a:rPr lang="en-US" dirty="0"/>
              <a:t>Constraints</a:t>
            </a:r>
          </a:p>
          <a:p>
            <a:pPr lvl="2"/>
            <a:r>
              <a:rPr lang="en-US" dirty="0"/>
              <a:t>Config level</a:t>
            </a:r>
          </a:p>
          <a:p>
            <a:pPr lvl="3"/>
            <a:r>
              <a:rPr lang="en-US" dirty="0"/>
              <a:t>Application Level</a:t>
            </a:r>
          </a:p>
          <a:p>
            <a:pPr lvl="3"/>
            <a:r>
              <a:rPr lang="en-US" dirty="0"/>
              <a:t>Attribute based Routing</a:t>
            </a:r>
          </a:p>
          <a:p>
            <a:pPr lvl="4"/>
            <a:r>
              <a:rPr lang="en-US" dirty="0"/>
              <a:t>Controller/Method Level</a:t>
            </a:r>
          </a:p>
          <a:p>
            <a:pPr lvl="1"/>
            <a:r>
              <a:rPr lang="en-US" dirty="0"/>
              <a:t>State management </a:t>
            </a:r>
          </a:p>
          <a:p>
            <a:pPr lvl="2"/>
            <a:r>
              <a:rPr lang="en-US" dirty="0"/>
              <a:t>Application Level</a:t>
            </a:r>
          </a:p>
          <a:p>
            <a:pPr lvl="2"/>
            <a:r>
              <a:rPr lang="en-US" dirty="0"/>
              <a:t>Session Level</a:t>
            </a:r>
          </a:p>
          <a:p>
            <a:pPr lvl="2"/>
            <a:r>
              <a:rPr lang="en-US" dirty="0"/>
              <a:t>Between multiple Request and response </a:t>
            </a:r>
          </a:p>
          <a:p>
            <a:pPr lvl="2"/>
            <a:r>
              <a:rPr lang="en-US" dirty="0"/>
              <a:t>Between Controller and View</a:t>
            </a:r>
          </a:p>
          <a:p>
            <a:pPr lvl="2"/>
            <a:r>
              <a:rPr lang="en-US" dirty="0"/>
              <a:t>Between Controller to Controller </a:t>
            </a:r>
          </a:p>
          <a:p>
            <a:pPr marL="1371600" lvl="3" indent="0">
              <a:buNone/>
            </a:pPr>
            <a:endParaRPr lang="en-US" dirty="0"/>
          </a:p>
        </p:txBody>
      </p:sp>
    </p:spTree>
    <p:extLst>
      <p:ext uri="{BB962C8B-B14F-4D97-AF65-F5344CB8AC3E}">
        <p14:creationId xmlns:p14="http://schemas.microsoft.com/office/powerpoint/2010/main" val="50211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BD21AECC-2EAD-200F-2842-D9C6CBCB3A9A}"/>
              </a:ext>
            </a:extLst>
          </p:cNvPr>
          <p:cNvSpPr>
            <a:spLocks noGrp="1" noChangeArrowheads="1"/>
          </p:cNvSpPr>
          <p:nvPr>
            <p:ph type="title"/>
          </p:nvPr>
        </p:nvSpPr>
        <p:spPr>
          <a:xfrm>
            <a:off x="1906588" y="228600"/>
            <a:ext cx="8532812" cy="1244600"/>
          </a:xfrm>
        </p:spPr>
        <p:txBody>
          <a:bodyPr>
            <a:normAutofit/>
          </a:bodyPr>
          <a:lstStyle/>
          <a:p>
            <a:pPr marL="484632" eaLnBrk="1" fontAlgn="auto" hangingPunct="1">
              <a:spcAft>
                <a:spcPts val="0"/>
              </a:spcAft>
              <a:defRPr/>
            </a:pPr>
            <a:r>
              <a:rPr lang="en-US">
                <a:solidFill>
                  <a:schemeClr val="accent1">
                    <a:tint val="83000"/>
                    <a:satMod val="150000"/>
                  </a:schemeClr>
                </a:solidFill>
              </a:rPr>
              <a:t>Common Language Runtime</a:t>
            </a:r>
            <a:br>
              <a:rPr lang="en-US">
                <a:solidFill>
                  <a:schemeClr val="accent1">
                    <a:tint val="83000"/>
                    <a:satMod val="150000"/>
                  </a:schemeClr>
                </a:solidFill>
              </a:rPr>
            </a:br>
            <a:r>
              <a:rPr lang="en-US" sz="2500">
                <a:solidFill>
                  <a:schemeClr val="hlink"/>
                </a:solidFill>
              </a:rPr>
              <a:t>Multiple Language Support</a:t>
            </a:r>
          </a:p>
        </p:txBody>
      </p:sp>
      <p:sp>
        <p:nvSpPr>
          <p:cNvPr id="54275" name="Rectangle 3">
            <a:extLst>
              <a:ext uri="{FF2B5EF4-FFF2-40B4-BE49-F238E27FC236}">
                <a16:creationId xmlns:a16="http://schemas.microsoft.com/office/drawing/2014/main" id="{55F82AF4-8067-5FB2-82A1-C35ED8A48C0F}"/>
              </a:ext>
            </a:extLst>
          </p:cNvPr>
          <p:cNvSpPr>
            <a:spLocks noGrp="1"/>
          </p:cNvSpPr>
          <p:nvPr>
            <p:ph idx="1"/>
          </p:nvPr>
        </p:nvSpPr>
        <p:spPr>
          <a:xfrm>
            <a:off x="1905000" y="1905000"/>
            <a:ext cx="8532813" cy="2652713"/>
          </a:xfrm>
        </p:spPr>
        <p:txBody>
          <a:bodyPr/>
          <a:lstStyle/>
          <a:p>
            <a:pPr eaLnBrk="1" hangingPunct="1"/>
            <a:r>
              <a:rPr lang="en-US" altLang="en-US"/>
              <a:t>What about types?</a:t>
            </a:r>
          </a:p>
          <a:p>
            <a:pPr lvl="1" eaLnBrk="1" hangingPunct="1"/>
            <a:r>
              <a:rPr lang="en-US" altLang="en-US"/>
              <a:t>Common type system (CTS)</a:t>
            </a:r>
          </a:p>
        </p:txBody>
      </p:sp>
    </p:spTree>
  </p:cSld>
  <p:clrMapOvr>
    <a:masterClrMapping/>
  </p:clrMapOvr>
  <p:transition>
    <p:strips dir="rd"/>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360F6-ECF8-7529-9FF5-9768CA76998F}"/>
              </a:ext>
            </a:extLst>
          </p:cNvPr>
          <p:cNvSpPr>
            <a:spLocks noGrp="1"/>
          </p:cNvSpPr>
          <p:nvPr>
            <p:ph type="title"/>
          </p:nvPr>
        </p:nvSpPr>
        <p:spPr>
          <a:xfrm>
            <a:off x="838200" y="365125"/>
            <a:ext cx="10515600" cy="701675"/>
          </a:xfrm>
        </p:spPr>
        <p:txBody>
          <a:bodyPr/>
          <a:lstStyle/>
          <a:p>
            <a:r>
              <a:rPr lang="en-US" dirty="0"/>
              <a:t>Model Binder</a:t>
            </a:r>
            <a:endParaRPr lang="en-IN" dirty="0"/>
          </a:p>
        </p:txBody>
      </p:sp>
      <p:sp>
        <p:nvSpPr>
          <p:cNvPr id="3" name="Content Placeholder 2">
            <a:extLst>
              <a:ext uri="{FF2B5EF4-FFF2-40B4-BE49-F238E27FC236}">
                <a16:creationId xmlns:a16="http://schemas.microsoft.com/office/drawing/2014/main" id="{BF45154F-9550-7803-7B08-07E14C327AE0}"/>
              </a:ext>
            </a:extLst>
          </p:cNvPr>
          <p:cNvSpPr>
            <a:spLocks noGrp="1"/>
          </p:cNvSpPr>
          <p:nvPr>
            <p:ph idx="1"/>
          </p:nvPr>
        </p:nvSpPr>
        <p:spPr>
          <a:xfrm>
            <a:off x="838200" y="1219200"/>
            <a:ext cx="10515600" cy="4957763"/>
          </a:xfrm>
        </p:spPr>
        <p:txBody>
          <a:bodyPr>
            <a:normAutofit fontScale="92500" lnSpcReduction="20000"/>
          </a:bodyPr>
          <a:lstStyle/>
          <a:p>
            <a:endParaRPr lang="en-US" dirty="0"/>
          </a:p>
          <a:p>
            <a:r>
              <a:rPr lang="en-US" dirty="0"/>
              <a:t>Browser=&gt;”Form POST (</a:t>
            </a:r>
            <a:r>
              <a:rPr lang="en-US" dirty="0" err="1"/>
              <a:t>EmpID</a:t>
            </a:r>
            <a:r>
              <a:rPr lang="en-US" dirty="0"/>
              <a:t>, </a:t>
            </a:r>
            <a:r>
              <a:rPr lang="en-US" dirty="0" err="1"/>
              <a:t>EmpName</a:t>
            </a:r>
            <a:r>
              <a:rPr lang="en-US" dirty="0"/>
              <a:t>)”=&gt; “</a:t>
            </a:r>
            <a:r>
              <a:rPr lang="en-US" dirty="0">
                <a:solidFill>
                  <a:schemeClr val="accent5"/>
                </a:solidFill>
              </a:rPr>
              <a:t>Employee</a:t>
            </a:r>
            <a:r>
              <a:rPr lang="en-US" dirty="0"/>
              <a:t>/</a:t>
            </a:r>
            <a:r>
              <a:rPr lang="en-US" dirty="0">
                <a:solidFill>
                  <a:schemeClr val="accent4"/>
                </a:solidFill>
              </a:rPr>
              <a:t>Create</a:t>
            </a:r>
            <a:r>
              <a:rPr lang="en-US" dirty="0"/>
              <a:t>”</a:t>
            </a:r>
          </a:p>
          <a:p>
            <a:r>
              <a:rPr lang="en-US" dirty="0"/>
              <a:t>Server=&gt; Routing=&gt; “{</a:t>
            </a:r>
            <a:r>
              <a:rPr lang="en-US" dirty="0">
                <a:solidFill>
                  <a:schemeClr val="accent5"/>
                </a:solidFill>
              </a:rPr>
              <a:t>Controller</a:t>
            </a:r>
            <a:r>
              <a:rPr lang="en-US" dirty="0"/>
              <a:t>}/{</a:t>
            </a:r>
            <a:r>
              <a:rPr lang="en-US" dirty="0">
                <a:solidFill>
                  <a:schemeClr val="accent4"/>
                </a:solidFill>
              </a:rPr>
              <a:t>Action</a:t>
            </a:r>
            <a:r>
              <a:rPr lang="en-US" dirty="0"/>
              <a:t>}/{id}” =&gt; Name of the Controller is </a:t>
            </a:r>
            <a:r>
              <a:rPr lang="en-US" dirty="0" err="1"/>
              <a:t>EmployeeController</a:t>
            </a:r>
            <a:r>
              <a:rPr lang="en-US" dirty="0"/>
              <a:t> =&gt; Action Method is “Create”</a:t>
            </a:r>
          </a:p>
          <a:p>
            <a:pPr lvl="1"/>
            <a:r>
              <a:rPr lang="en-US" dirty="0"/>
              <a:t>Create </a:t>
            </a:r>
            <a:r>
              <a:rPr lang="en-US" dirty="0" err="1"/>
              <a:t>RouteData</a:t>
            </a:r>
            <a:r>
              <a:rPr lang="en-US" dirty="0"/>
              <a:t>[“</a:t>
            </a:r>
            <a:r>
              <a:rPr lang="en-US" dirty="0" err="1"/>
              <a:t>Controller”,”Employee</a:t>
            </a:r>
            <a:r>
              <a:rPr lang="en-US" dirty="0"/>
              <a:t>”]</a:t>
            </a:r>
          </a:p>
          <a:p>
            <a:pPr lvl="1"/>
            <a:r>
              <a:rPr lang="en-US" dirty="0" err="1"/>
              <a:t>Basedon</a:t>
            </a:r>
            <a:r>
              <a:rPr lang="en-US" dirty="0"/>
              <a:t> </a:t>
            </a:r>
            <a:r>
              <a:rPr lang="en-US" dirty="0" err="1"/>
              <a:t>routedata</a:t>
            </a:r>
            <a:r>
              <a:rPr lang="en-US" dirty="0"/>
              <a:t> =&gt; </a:t>
            </a:r>
            <a:r>
              <a:rPr lang="en-US" dirty="0" err="1"/>
              <a:t>ControllerFactory</a:t>
            </a:r>
            <a:r>
              <a:rPr lang="en-US" dirty="0"/>
              <a:t> will try finding class called “Employee”  if found Create Instance of </a:t>
            </a:r>
            <a:r>
              <a:rPr lang="en-US" dirty="0" err="1"/>
              <a:t>EmployeeController</a:t>
            </a:r>
            <a:r>
              <a:rPr lang="en-US" dirty="0"/>
              <a:t>  CALL ACTIONINVOKER forwarding EMPLOYEECONTROLLER Object with Method Name Called “CREATE” to be Invoked</a:t>
            </a:r>
          </a:p>
          <a:p>
            <a:pPr lvl="1"/>
            <a:r>
              <a:rPr lang="en-US" dirty="0"/>
              <a:t>Signature of Create method is “Create(Product </a:t>
            </a:r>
            <a:r>
              <a:rPr lang="en-US" dirty="0" err="1"/>
              <a:t>prd</a:t>
            </a:r>
            <a:r>
              <a:rPr lang="en-US" dirty="0"/>
              <a:t>)”</a:t>
            </a:r>
          </a:p>
          <a:p>
            <a:pPr lvl="1"/>
            <a:r>
              <a:rPr lang="en-US" dirty="0"/>
              <a:t>Forwards Argument Called </a:t>
            </a:r>
            <a:r>
              <a:rPr lang="en-US" dirty="0" err="1"/>
              <a:t>Prd</a:t>
            </a:r>
            <a:r>
              <a:rPr lang="en-US" dirty="0"/>
              <a:t> to be Resolved by MODEL BINDER</a:t>
            </a:r>
          </a:p>
          <a:p>
            <a:pPr lvl="2"/>
            <a:r>
              <a:rPr lang="en-US" dirty="0"/>
              <a:t>Model Binder =&gt; </a:t>
            </a:r>
          </a:p>
          <a:p>
            <a:pPr marL="1714500" lvl="3" indent="-342900">
              <a:buFont typeface="+mj-lt"/>
              <a:buAutoNum type="arabicPeriod"/>
            </a:pPr>
            <a:r>
              <a:rPr lang="en-US" dirty="0"/>
              <a:t>Created Object of Product class </a:t>
            </a:r>
          </a:p>
          <a:p>
            <a:pPr marL="1714500" lvl="3" indent="-342900">
              <a:buFont typeface="+mj-lt"/>
              <a:buAutoNum type="arabicPeriod"/>
            </a:pPr>
            <a:r>
              <a:rPr lang="en-US" dirty="0"/>
              <a:t>Check for the Property name as Key in Form Collection part of Request Object if Found then TRY Converting the Data from the Request Object to Property of the Product Object for </a:t>
            </a:r>
            <a:r>
              <a:rPr lang="en-US" dirty="0" err="1"/>
              <a:t>Eg.</a:t>
            </a:r>
            <a:r>
              <a:rPr lang="en-US" dirty="0"/>
              <a:t> Lets say Property Name is “ProductName” and </a:t>
            </a:r>
            <a:r>
              <a:rPr lang="en-US" dirty="0" err="1"/>
              <a:t>Request.Form</a:t>
            </a:r>
            <a:r>
              <a:rPr lang="en-US" dirty="0"/>
              <a:t>[“ProductName”]=“Product 1”</a:t>
            </a:r>
          </a:p>
          <a:p>
            <a:pPr marL="2171700" lvl="4" indent="-342900">
              <a:buFont typeface="+mj-lt"/>
              <a:buAutoNum type="arabicPeriod"/>
            </a:pPr>
            <a:r>
              <a:rPr lang="en-US" dirty="0" err="1"/>
              <a:t>obj.ProductName</a:t>
            </a:r>
            <a:r>
              <a:rPr lang="en-US" dirty="0"/>
              <a:t>= </a:t>
            </a:r>
            <a:r>
              <a:rPr lang="en-US" dirty="0" err="1"/>
              <a:t>Request.Form</a:t>
            </a:r>
            <a:r>
              <a:rPr lang="en-US" dirty="0"/>
              <a:t>[“ProductName”]</a:t>
            </a:r>
            <a:endParaRPr lang="en-IN" dirty="0"/>
          </a:p>
          <a:p>
            <a:endParaRPr lang="en-US" dirty="0"/>
          </a:p>
          <a:p>
            <a:endParaRPr lang="en-US" dirty="0"/>
          </a:p>
          <a:p>
            <a:endParaRPr lang="en-US" dirty="0"/>
          </a:p>
        </p:txBody>
      </p:sp>
    </p:spTree>
    <p:extLst>
      <p:ext uri="{BB962C8B-B14F-4D97-AF65-F5344CB8AC3E}">
        <p14:creationId xmlns:p14="http://schemas.microsoft.com/office/powerpoint/2010/main" val="207939089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BF5C6-E8D6-760A-32AF-103F956B30DC}"/>
              </a:ext>
            </a:extLst>
          </p:cNvPr>
          <p:cNvSpPr>
            <a:spLocks noGrp="1"/>
          </p:cNvSpPr>
          <p:nvPr>
            <p:ph type="title"/>
          </p:nvPr>
        </p:nvSpPr>
        <p:spPr>
          <a:xfrm>
            <a:off x="838200" y="365126"/>
            <a:ext cx="10515600" cy="862096"/>
          </a:xfrm>
        </p:spPr>
        <p:txBody>
          <a:bodyPr/>
          <a:lstStyle/>
          <a:p>
            <a:r>
              <a:rPr lang="en-US" dirty="0"/>
              <a:t>Model Binder</a:t>
            </a:r>
            <a:endParaRPr lang="en-IN" dirty="0"/>
          </a:p>
        </p:txBody>
      </p:sp>
      <p:sp>
        <p:nvSpPr>
          <p:cNvPr id="3" name="Content Placeholder 2">
            <a:extLst>
              <a:ext uri="{FF2B5EF4-FFF2-40B4-BE49-F238E27FC236}">
                <a16:creationId xmlns:a16="http://schemas.microsoft.com/office/drawing/2014/main" id="{0E19AF78-E29B-9665-5670-D5669A47D0EE}"/>
              </a:ext>
            </a:extLst>
          </p:cNvPr>
          <p:cNvSpPr>
            <a:spLocks noGrp="1"/>
          </p:cNvSpPr>
          <p:nvPr>
            <p:ph idx="1"/>
          </p:nvPr>
        </p:nvSpPr>
        <p:spPr>
          <a:xfrm>
            <a:off x="316831" y="1227222"/>
            <a:ext cx="5530516" cy="4949741"/>
          </a:xfrm>
        </p:spPr>
        <p:txBody>
          <a:bodyPr>
            <a:normAutofit fontScale="92500" lnSpcReduction="20000"/>
          </a:bodyPr>
          <a:lstStyle/>
          <a:p>
            <a:r>
              <a:rPr lang="en-US" dirty="0"/>
              <a:t>Browser</a:t>
            </a:r>
          </a:p>
          <a:p>
            <a:pPr lvl="1"/>
            <a:r>
              <a:rPr lang="en-US" dirty="0"/>
              <a:t>Data can be represented in </a:t>
            </a:r>
          </a:p>
          <a:p>
            <a:pPr marL="1371600" lvl="2" indent="-457200">
              <a:buFont typeface="+mj-lt"/>
              <a:buAutoNum type="arabicPeriod"/>
            </a:pPr>
            <a:r>
              <a:rPr lang="en-US" dirty="0"/>
              <a:t>URL</a:t>
            </a:r>
          </a:p>
          <a:p>
            <a:pPr marL="1828800" lvl="3" indent="-457200">
              <a:buFont typeface="+mj-lt"/>
              <a:buAutoNum type="arabicPeriod"/>
            </a:pPr>
            <a:r>
              <a:rPr lang="en-US" dirty="0" err="1"/>
              <a:t>QueryString</a:t>
            </a:r>
            <a:endParaRPr lang="en-US" dirty="0"/>
          </a:p>
          <a:p>
            <a:pPr marL="2286000" lvl="4" indent="-457200">
              <a:buFont typeface="+mj-lt"/>
              <a:buAutoNum type="arabicPeriod"/>
            </a:pPr>
            <a:r>
              <a:rPr lang="en-US" dirty="0"/>
              <a:t>“</a:t>
            </a:r>
            <a:r>
              <a:rPr lang="en-IN" b="0" i="0" dirty="0">
                <a:solidFill>
                  <a:srgbClr val="212121"/>
                </a:solidFill>
                <a:effectLst/>
                <a:latin typeface="Inter"/>
              </a:rPr>
              <a:t>http://localhost:59975/ModelBinderEg/index?Email=Gane@123.com&amp;ConfirmPassword=a&amp;FullName=Ganesh&amp;Mobile=1234&amp;Password=a&amp;Score=5</a:t>
            </a:r>
            <a:r>
              <a:rPr lang="en-US" dirty="0"/>
              <a:t>”</a:t>
            </a:r>
          </a:p>
          <a:p>
            <a:pPr marL="1828800" lvl="3" indent="-457200">
              <a:buFont typeface="+mj-lt"/>
              <a:buAutoNum type="arabicPeriod"/>
            </a:pPr>
            <a:r>
              <a:rPr lang="en-US" dirty="0"/>
              <a:t>Routing 	</a:t>
            </a:r>
          </a:p>
          <a:p>
            <a:pPr marL="2286000" lvl="4" indent="-457200">
              <a:buFont typeface="+mj-lt"/>
              <a:buAutoNum type="arabicPeriod"/>
            </a:pPr>
            <a:r>
              <a:rPr lang="en-IN" dirty="0">
                <a:hlinkClick r:id="rId2"/>
              </a:rPr>
              <a:t>http://localhost:59975/ModelBinderEg/index/123</a:t>
            </a:r>
            <a:endParaRPr lang="en-IN" dirty="0"/>
          </a:p>
          <a:p>
            <a:pPr marL="1371600" lvl="2" indent="-457200">
              <a:buFont typeface="+mj-lt"/>
              <a:buAutoNum type="arabicPeriod"/>
            </a:pPr>
            <a:r>
              <a:rPr lang="en-IN" dirty="0"/>
              <a:t>HTTP Header</a:t>
            </a:r>
          </a:p>
          <a:p>
            <a:pPr marL="2286000" lvl="4" indent="-457200">
              <a:buFont typeface="+mj-lt"/>
              <a:buAutoNum type="arabicPeriod"/>
            </a:pPr>
            <a:r>
              <a:rPr lang="en-IN" dirty="0"/>
              <a:t>Key &amp; Value</a:t>
            </a:r>
          </a:p>
          <a:p>
            <a:pPr marL="1371600" lvl="2" indent="-457200">
              <a:buFont typeface="+mj-lt"/>
              <a:buAutoNum type="arabicPeriod"/>
            </a:pPr>
            <a:r>
              <a:rPr lang="en-IN" dirty="0"/>
              <a:t>Body</a:t>
            </a:r>
          </a:p>
          <a:p>
            <a:pPr marL="1828800" lvl="3" indent="-457200">
              <a:buFont typeface="+mj-lt"/>
              <a:buAutoNum type="arabicPeriod"/>
            </a:pPr>
            <a:r>
              <a:rPr lang="en-IN" dirty="0"/>
              <a:t>Raw</a:t>
            </a:r>
          </a:p>
          <a:p>
            <a:pPr marL="2286000" lvl="4" indent="-457200">
              <a:buFont typeface="+mj-lt"/>
              <a:buAutoNum type="arabicPeriod"/>
            </a:pPr>
            <a:r>
              <a:rPr lang="en-IN" dirty="0"/>
              <a:t>Custom</a:t>
            </a:r>
          </a:p>
          <a:p>
            <a:pPr marL="1828800" lvl="3" indent="-457200">
              <a:buFont typeface="+mj-lt"/>
              <a:buAutoNum type="arabicPeriod"/>
            </a:pPr>
            <a:r>
              <a:rPr lang="en-IN" dirty="0"/>
              <a:t>JSON</a:t>
            </a:r>
          </a:p>
          <a:p>
            <a:pPr marL="1828800" lvl="3" indent="-457200">
              <a:buFont typeface="+mj-lt"/>
              <a:buAutoNum type="arabicPeriod"/>
            </a:pPr>
            <a:r>
              <a:rPr lang="en-IN" dirty="0"/>
              <a:t>Form Data</a:t>
            </a:r>
          </a:p>
          <a:p>
            <a:pPr marL="1828800" lvl="3" indent="-457200">
              <a:buFont typeface="+mj-lt"/>
              <a:buAutoNum type="arabicPeriod"/>
            </a:pPr>
            <a:endParaRPr lang="en-IN" dirty="0"/>
          </a:p>
        </p:txBody>
      </p:sp>
      <p:sp>
        <p:nvSpPr>
          <p:cNvPr id="4" name="Content Placeholder 2">
            <a:extLst>
              <a:ext uri="{FF2B5EF4-FFF2-40B4-BE49-F238E27FC236}">
                <a16:creationId xmlns:a16="http://schemas.microsoft.com/office/drawing/2014/main" id="{6B90DEC2-880E-7CEE-487F-D0580A40125B}"/>
              </a:ext>
            </a:extLst>
          </p:cNvPr>
          <p:cNvSpPr txBox="1">
            <a:spLocks/>
          </p:cNvSpPr>
          <p:nvPr/>
        </p:nvSpPr>
        <p:spPr>
          <a:xfrm>
            <a:off x="6011020" y="216569"/>
            <a:ext cx="5792283" cy="654517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Model Binder  Server Side</a:t>
            </a:r>
          </a:p>
          <a:p>
            <a:pPr lvl="1"/>
            <a:r>
              <a:rPr lang="en-US" dirty="0"/>
              <a:t>Server Side Data </a:t>
            </a:r>
            <a:r>
              <a:rPr lang="en-US" dirty="0" err="1"/>
              <a:t>Represended</a:t>
            </a:r>
            <a:r>
              <a:rPr lang="en-US" dirty="0"/>
              <a:t> </a:t>
            </a:r>
          </a:p>
          <a:p>
            <a:pPr marL="1371600" lvl="2" indent="-457200">
              <a:buFont typeface="+mj-lt"/>
              <a:buAutoNum type="arabicPeriod"/>
            </a:pPr>
            <a:r>
              <a:rPr lang="en-US" dirty="0"/>
              <a:t>Request object </a:t>
            </a:r>
          </a:p>
          <a:p>
            <a:pPr marL="1828800" lvl="3" indent="-457200">
              <a:buFont typeface="+mj-lt"/>
              <a:buAutoNum type="arabicPeriod"/>
            </a:pPr>
            <a:r>
              <a:rPr lang="en-US" dirty="0" err="1"/>
              <a:t>QueryString</a:t>
            </a:r>
            <a:r>
              <a:rPr lang="en-US" dirty="0"/>
              <a:t>  </a:t>
            </a:r>
          </a:p>
          <a:p>
            <a:pPr marL="2286000" lvl="4" indent="-457200">
              <a:buFont typeface="+mj-lt"/>
              <a:buAutoNum type="arabicPeriod"/>
            </a:pPr>
            <a:r>
              <a:rPr lang="en-US" dirty="0"/>
              <a:t>Collection </a:t>
            </a:r>
          </a:p>
          <a:p>
            <a:pPr marL="2743200" lvl="5" indent="-457200">
              <a:buFont typeface="+mj-lt"/>
              <a:buAutoNum type="arabicPeriod"/>
            </a:pPr>
            <a:r>
              <a:rPr lang="en-US" dirty="0"/>
              <a:t>[“</a:t>
            </a:r>
            <a:r>
              <a:rPr lang="en-IN" dirty="0">
                <a:solidFill>
                  <a:srgbClr val="212121"/>
                </a:solidFill>
                <a:latin typeface="Inter"/>
              </a:rPr>
              <a:t>Email</a:t>
            </a:r>
            <a:r>
              <a:rPr lang="en-US" dirty="0"/>
              <a:t>”,”</a:t>
            </a:r>
            <a:r>
              <a:rPr lang="en-IN" dirty="0">
                <a:solidFill>
                  <a:srgbClr val="212121"/>
                </a:solidFill>
                <a:latin typeface="Inter"/>
              </a:rPr>
              <a:t> </a:t>
            </a:r>
            <a:r>
              <a:rPr lang="en-IN" dirty="0">
                <a:solidFill>
                  <a:srgbClr val="212121"/>
                </a:solidFill>
                <a:latin typeface="Inter"/>
                <a:hlinkClick r:id="rId3"/>
              </a:rPr>
              <a:t>Gane@123.com</a:t>
            </a:r>
            <a:r>
              <a:rPr lang="en-US" dirty="0"/>
              <a:t>”]</a:t>
            </a:r>
          </a:p>
          <a:p>
            <a:pPr marL="2743200" lvl="5" indent="-457200">
              <a:buFont typeface="+mj-lt"/>
              <a:buAutoNum type="arabicPeriod"/>
            </a:pPr>
            <a:r>
              <a:rPr lang="en-US" dirty="0"/>
              <a:t>[“</a:t>
            </a:r>
            <a:r>
              <a:rPr lang="en-IN" b="0" i="0" dirty="0" err="1">
                <a:solidFill>
                  <a:srgbClr val="212121"/>
                </a:solidFill>
                <a:effectLst/>
                <a:latin typeface="Inter"/>
              </a:rPr>
              <a:t>FullName</a:t>
            </a:r>
            <a:r>
              <a:rPr lang="en-US" dirty="0"/>
              <a:t>”,”</a:t>
            </a:r>
            <a:r>
              <a:rPr lang="en-IN" b="0" i="0" dirty="0">
                <a:solidFill>
                  <a:srgbClr val="212121"/>
                </a:solidFill>
                <a:effectLst/>
                <a:latin typeface="Inter"/>
              </a:rPr>
              <a:t> Ganesh</a:t>
            </a:r>
            <a:r>
              <a:rPr lang="en-US" dirty="0"/>
              <a:t>”]</a:t>
            </a:r>
          </a:p>
          <a:p>
            <a:pPr marL="2743200" lvl="5" indent="-457200">
              <a:buFont typeface="+mj-lt"/>
              <a:buAutoNum type="arabicPeriod"/>
            </a:pPr>
            <a:r>
              <a:rPr lang="en-US" dirty="0"/>
              <a:t>…..</a:t>
            </a:r>
          </a:p>
          <a:p>
            <a:pPr marL="1828800" lvl="3" indent="-457200">
              <a:buFont typeface="+mj-lt"/>
              <a:buAutoNum type="arabicPeriod"/>
            </a:pPr>
            <a:r>
              <a:rPr lang="en-US" dirty="0"/>
              <a:t>Routing 	</a:t>
            </a:r>
          </a:p>
          <a:p>
            <a:pPr marL="2286000" lvl="4" indent="-457200">
              <a:buFont typeface="+mj-lt"/>
              <a:buAutoNum type="arabicPeriod"/>
            </a:pPr>
            <a:r>
              <a:rPr lang="en-IN" dirty="0" err="1"/>
              <a:t>RouteData</a:t>
            </a:r>
            <a:r>
              <a:rPr lang="en-IN" dirty="0"/>
              <a:t> Collection</a:t>
            </a:r>
          </a:p>
          <a:p>
            <a:pPr marL="2743200" lvl="5" indent="-457200">
              <a:buFont typeface="+mj-lt"/>
              <a:buAutoNum type="arabicPeriod"/>
            </a:pPr>
            <a:r>
              <a:rPr lang="en-IN" dirty="0"/>
              <a:t>[“Controller”,”</a:t>
            </a:r>
            <a:r>
              <a:rPr lang="en-IN" b="0" i="0" dirty="0">
                <a:solidFill>
                  <a:srgbClr val="212121"/>
                </a:solidFill>
                <a:effectLst/>
                <a:latin typeface="Inter"/>
              </a:rPr>
              <a:t> </a:t>
            </a:r>
            <a:r>
              <a:rPr lang="en-IN" b="0" i="0" dirty="0" err="1">
                <a:solidFill>
                  <a:srgbClr val="212121"/>
                </a:solidFill>
                <a:effectLst/>
                <a:latin typeface="Inter"/>
              </a:rPr>
              <a:t>ModelBinderEg</a:t>
            </a:r>
            <a:r>
              <a:rPr lang="en-IN" dirty="0"/>
              <a:t>”]</a:t>
            </a:r>
          </a:p>
          <a:p>
            <a:pPr marL="2743200" lvl="5" indent="-457200">
              <a:buFont typeface="+mj-lt"/>
              <a:buAutoNum type="arabicPeriod"/>
            </a:pPr>
            <a:r>
              <a:rPr lang="en-IN" dirty="0"/>
              <a:t>[“Action”,”</a:t>
            </a:r>
            <a:r>
              <a:rPr lang="en-IN" b="0" i="0" dirty="0">
                <a:solidFill>
                  <a:srgbClr val="212121"/>
                </a:solidFill>
                <a:effectLst/>
                <a:latin typeface="Inter"/>
              </a:rPr>
              <a:t> index</a:t>
            </a:r>
            <a:r>
              <a:rPr lang="en-IN" dirty="0"/>
              <a:t>”]</a:t>
            </a:r>
          </a:p>
          <a:p>
            <a:pPr marL="2743200" lvl="5" indent="-457200">
              <a:buFont typeface="+mj-lt"/>
              <a:buAutoNum type="arabicPeriod"/>
            </a:pPr>
            <a:r>
              <a:rPr lang="en-IN" dirty="0"/>
              <a:t>[“id”,”</a:t>
            </a:r>
            <a:r>
              <a:rPr lang="en-IN" dirty="0">
                <a:hlinkClick r:id="rId2"/>
              </a:rPr>
              <a:t> 123</a:t>
            </a:r>
            <a:r>
              <a:rPr lang="en-IN" dirty="0"/>
              <a:t>”]</a:t>
            </a:r>
          </a:p>
          <a:p>
            <a:pPr marL="1371600" lvl="2" indent="-457200">
              <a:buFont typeface="+mj-lt"/>
              <a:buAutoNum type="arabicPeriod"/>
            </a:pPr>
            <a:r>
              <a:rPr lang="en-IN" dirty="0"/>
              <a:t>HTTP Header</a:t>
            </a:r>
          </a:p>
          <a:p>
            <a:pPr marL="1828800" lvl="3" indent="-457200">
              <a:buFont typeface="+mj-lt"/>
              <a:buAutoNum type="arabicPeriod"/>
            </a:pPr>
            <a:r>
              <a:rPr lang="en-IN" dirty="0" err="1"/>
              <a:t>Request.Headers</a:t>
            </a:r>
            <a:br>
              <a:rPr lang="en-IN" dirty="0"/>
            </a:br>
            <a:br>
              <a:rPr lang="en-IN" dirty="0"/>
            </a:br>
            <a:endParaRPr lang="en-IN" dirty="0"/>
          </a:p>
          <a:p>
            <a:pPr marL="1371600" lvl="2" indent="-457200">
              <a:buFont typeface="+mj-lt"/>
              <a:buAutoNum type="arabicPeriod"/>
            </a:pPr>
            <a:r>
              <a:rPr lang="en-IN" dirty="0"/>
              <a:t>Body</a:t>
            </a:r>
          </a:p>
          <a:p>
            <a:pPr marL="1828800" lvl="3" indent="-457200">
              <a:buFont typeface="+mj-lt"/>
              <a:buAutoNum type="arabicPeriod"/>
            </a:pPr>
            <a:r>
              <a:rPr lang="en-IN" dirty="0"/>
              <a:t>Raw</a:t>
            </a:r>
          </a:p>
          <a:p>
            <a:pPr marL="2286000" lvl="4" indent="-457200">
              <a:buFont typeface="+mj-lt"/>
              <a:buAutoNum type="arabicPeriod"/>
            </a:pPr>
            <a:r>
              <a:rPr lang="en-IN" dirty="0"/>
              <a:t>Custom</a:t>
            </a:r>
          </a:p>
          <a:p>
            <a:pPr marL="1828800" lvl="3" indent="-457200">
              <a:buFont typeface="+mj-lt"/>
              <a:buAutoNum type="arabicPeriod"/>
            </a:pPr>
            <a:r>
              <a:rPr lang="en-IN" dirty="0"/>
              <a:t>JSON</a:t>
            </a:r>
          </a:p>
          <a:p>
            <a:pPr marL="1828800" lvl="3" indent="-457200">
              <a:buFont typeface="+mj-lt"/>
              <a:buAutoNum type="arabicPeriod"/>
            </a:pPr>
            <a:r>
              <a:rPr lang="en-IN" dirty="0"/>
              <a:t>Form Data=&gt;</a:t>
            </a:r>
            <a:r>
              <a:rPr lang="en-IN" dirty="0" err="1"/>
              <a:t>Request.Form</a:t>
            </a:r>
            <a:endParaRPr lang="en-IN" dirty="0"/>
          </a:p>
          <a:p>
            <a:pPr marL="1828800" lvl="3" indent="-457200">
              <a:buFont typeface="+mj-lt"/>
              <a:buAutoNum type="arabicPeriod"/>
            </a:pPr>
            <a:endParaRPr lang="en-IN" dirty="0"/>
          </a:p>
        </p:txBody>
      </p:sp>
      <p:pic>
        <p:nvPicPr>
          <p:cNvPr id="6" name="Picture 5">
            <a:extLst>
              <a:ext uri="{FF2B5EF4-FFF2-40B4-BE49-F238E27FC236}">
                <a16:creationId xmlns:a16="http://schemas.microsoft.com/office/drawing/2014/main" id="{850768CC-A7FD-6F06-8FAD-B79E3DBD15EA}"/>
              </a:ext>
            </a:extLst>
          </p:cNvPr>
          <p:cNvPicPr>
            <a:picLocks noChangeAspect="1"/>
          </p:cNvPicPr>
          <p:nvPr/>
        </p:nvPicPr>
        <p:blipFill>
          <a:blip r:embed="rId4"/>
          <a:stretch>
            <a:fillRect/>
          </a:stretch>
        </p:blipFill>
        <p:spPr>
          <a:xfrm>
            <a:off x="7213727" y="4523875"/>
            <a:ext cx="4807801" cy="344195"/>
          </a:xfrm>
          <a:prstGeom prst="rect">
            <a:avLst/>
          </a:prstGeom>
        </p:spPr>
      </p:pic>
      <p:pic>
        <p:nvPicPr>
          <p:cNvPr id="8" name="Picture 7">
            <a:extLst>
              <a:ext uri="{FF2B5EF4-FFF2-40B4-BE49-F238E27FC236}">
                <a16:creationId xmlns:a16="http://schemas.microsoft.com/office/drawing/2014/main" id="{6ECB3A85-25BD-21B6-6F03-D1F79FA77492}"/>
              </a:ext>
            </a:extLst>
          </p:cNvPr>
          <p:cNvPicPr>
            <a:picLocks noChangeAspect="1"/>
          </p:cNvPicPr>
          <p:nvPr/>
        </p:nvPicPr>
        <p:blipFill>
          <a:blip r:embed="rId5"/>
          <a:stretch>
            <a:fillRect/>
          </a:stretch>
        </p:blipFill>
        <p:spPr>
          <a:xfrm>
            <a:off x="9226617" y="1216795"/>
            <a:ext cx="4928511" cy="317968"/>
          </a:xfrm>
          <a:prstGeom prst="rect">
            <a:avLst/>
          </a:prstGeom>
        </p:spPr>
      </p:pic>
      <p:pic>
        <p:nvPicPr>
          <p:cNvPr id="10" name="Picture 9">
            <a:extLst>
              <a:ext uri="{FF2B5EF4-FFF2-40B4-BE49-F238E27FC236}">
                <a16:creationId xmlns:a16="http://schemas.microsoft.com/office/drawing/2014/main" id="{5ADA3F6F-0E25-45A3-1F9A-22514C543642}"/>
              </a:ext>
            </a:extLst>
          </p:cNvPr>
          <p:cNvPicPr>
            <a:picLocks noChangeAspect="1"/>
          </p:cNvPicPr>
          <p:nvPr/>
        </p:nvPicPr>
        <p:blipFill>
          <a:blip r:embed="rId6"/>
          <a:stretch>
            <a:fillRect/>
          </a:stretch>
        </p:blipFill>
        <p:spPr>
          <a:xfrm>
            <a:off x="10437340" y="6325827"/>
            <a:ext cx="4679092" cy="399513"/>
          </a:xfrm>
          <a:prstGeom prst="rect">
            <a:avLst/>
          </a:prstGeom>
        </p:spPr>
      </p:pic>
    </p:spTree>
    <p:extLst>
      <p:ext uri="{BB962C8B-B14F-4D97-AF65-F5344CB8AC3E}">
        <p14:creationId xmlns:p14="http://schemas.microsoft.com/office/powerpoint/2010/main" val="219946890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5739D-9204-1A57-8B1B-91467F89455A}"/>
              </a:ext>
            </a:extLst>
          </p:cNvPr>
          <p:cNvSpPr>
            <a:spLocks noGrp="1"/>
          </p:cNvSpPr>
          <p:nvPr>
            <p:ph type="title"/>
          </p:nvPr>
        </p:nvSpPr>
        <p:spPr/>
        <p:txBody>
          <a:bodyPr/>
          <a:lstStyle/>
          <a:p>
            <a:r>
              <a:rPr lang="en-US" dirty="0"/>
              <a:t>Model Binder</a:t>
            </a:r>
            <a:endParaRPr lang="en-IN" dirty="0"/>
          </a:p>
        </p:txBody>
      </p:sp>
      <p:sp>
        <p:nvSpPr>
          <p:cNvPr id="3" name="Content Placeholder 2">
            <a:extLst>
              <a:ext uri="{FF2B5EF4-FFF2-40B4-BE49-F238E27FC236}">
                <a16:creationId xmlns:a16="http://schemas.microsoft.com/office/drawing/2014/main" id="{43860D26-B803-1859-F87E-1A2A75F9DB41}"/>
              </a:ext>
            </a:extLst>
          </p:cNvPr>
          <p:cNvSpPr>
            <a:spLocks noGrp="1"/>
          </p:cNvSpPr>
          <p:nvPr>
            <p:ph idx="1"/>
          </p:nvPr>
        </p:nvSpPr>
        <p:spPr/>
        <p:txBody>
          <a:bodyPr/>
          <a:lstStyle/>
          <a:p>
            <a:r>
              <a:rPr lang="en-US" dirty="0"/>
              <a:t>Read Request Object for Data </a:t>
            </a:r>
          </a:p>
          <a:p>
            <a:r>
              <a:rPr lang="en-US" dirty="0"/>
              <a:t>Validate</a:t>
            </a:r>
          </a:p>
          <a:p>
            <a:pPr lvl="1"/>
            <a:r>
              <a:rPr lang="en-US" dirty="0" err="1"/>
              <a:t>ModelState</a:t>
            </a:r>
            <a:r>
              <a:rPr lang="en-US" dirty="0"/>
              <a:t> is Collection</a:t>
            </a:r>
          </a:p>
          <a:p>
            <a:pPr lvl="2"/>
            <a:r>
              <a:rPr lang="en-US" dirty="0"/>
              <a:t>“</a:t>
            </a:r>
            <a:r>
              <a:rPr lang="en-US" dirty="0" err="1"/>
              <a:t>FullName</a:t>
            </a:r>
            <a:r>
              <a:rPr lang="en-US" dirty="0"/>
              <a:t>”, Errors collection =“Error object”</a:t>
            </a:r>
          </a:p>
          <a:p>
            <a:pPr lvl="2"/>
            <a:endParaRPr lang="en-IN" dirty="0"/>
          </a:p>
        </p:txBody>
      </p:sp>
    </p:spTree>
    <p:extLst>
      <p:ext uri="{BB962C8B-B14F-4D97-AF65-F5344CB8AC3E}">
        <p14:creationId xmlns:p14="http://schemas.microsoft.com/office/powerpoint/2010/main" val="42641144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BFDE2-8C7C-CC36-3813-C8FC9AE161A9}"/>
              </a:ext>
            </a:extLst>
          </p:cNvPr>
          <p:cNvSpPr>
            <a:spLocks noGrp="1"/>
          </p:cNvSpPr>
          <p:nvPr>
            <p:ph type="title"/>
          </p:nvPr>
        </p:nvSpPr>
        <p:spPr/>
        <p:txBody>
          <a:bodyPr/>
          <a:lstStyle/>
          <a:p>
            <a:r>
              <a:rPr lang="en-US" dirty="0"/>
              <a:t>Validation</a:t>
            </a:r>
            <a:endParaRPr lang="en-IN" dirty="0"/>
          </a:p>
        </p:txBody>
      </p:sp>
      <p:sp>
        <p:nvSpPr>
          <p:cNvPr id="3" name="Content Placeholder 2">
            <a:extLst>
              <a:ext uri="{FF2B5EF4-FFF2-40B4-BE49-F238E27FC236}">
                <a16:creationId xmlns:a16="http://schemas.microsoft.com/office/drawing/2014/main" id="{0DE0FB02-2C6D-CC68-D1FC-2E81D8CD3034}"/>
              </a:ext>
            </a:extLst>
          </p:cNvPr>
          <p:cNvSpPr>
            <a:spLocks noGrp="1"/>
          </p:cNvSpPr>
          <p:nvPr>
            <p:ph idx="1"/>
          </p:nvPr>
        </p:nvSpPr>
        <p:spPr/>
        <p:txBody>
          <a:bodyPr/>
          <a:lstStyle/>
          <a:p>
            <a:r>
              <a:rPr lang="en-US" dirty="0"/>
              <a:t>jQuery Intro</a:t>
            </a:r>
          </a:p>
          <a:p>
            <a:r>
              <a:rPr lang="en-US" dirty="0"/>
              <a:t>Validation </a:t>
            </a:r>
          </a:p>
          <a:p>
            <a:pPr lvl="1"/>
            <a:r>
              <a:rPr lang="en-US" dirty="0"/>
              <a:t>Custom Validation</a:t>
            </a:r>
          </a:p>
          <a:p>
            <a:pPr lvl="2"/>
            <a:r>
              <a:rPr lang="en-US" dirty="0"/>
              <a:t>Client-side Validation</a:t>
            </a:r>
          </a:p>
          <a:p>
            <a:pPr lvl="3"/>
            <a:endParaRPr lang="en-US" dirty="0"/>
          </a:p>
          <a:p>
            <a:pPr lvl="2"/>
            <a:r>
              <a:rPr lang="en-US" dirty="0"/>
              <a:t>Server-side Validation</a:t>
            </a:r>
          </a:p>
          <a:p>
            <a:r>
              <a:rPr lang="en-US" dirty="0"/>
              <a:t>Routing</a:t>
            </a:r>
          </a:p>
          <a:p>
            <a:r>
              <a:rPr lang="en-US" dirty="0"/>
              <a:t>State Management</a:t>
            </a:r>
          </a:p>
          <a:p>
            <a:endParaRPr lang="en-IN" dirty="0"/>
          </a:p>
        </p:txBody>
      </p:sp>
    </p:spTree>
    <p:extLst>
      <p:ext uri="{BB962C8B-B14F-4D97-AF65-F5344CB8AC3E}">
        <p14:creationId xmlns:p14="http://schemas.microsoft.com/office/powerpoint/2010/main" val="121231717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2FE0-68D7-BCAC-86D8-A96D6FC7B314}"/>
              </a:ext>
            </a:extLst>
          </p:cNvPr>
          <p:cNvSpPr>
            <a:spLocks noGrp="1"/>
          </p:cNvSpPr>
          <p:nvPr>
            <p:ph type="title"/>
          </p:nvPr>
        </p:nvSpPr>
        <p:spPr>
          <a:xfrm>
            <a:off x="838200" y="365126"/>
            <a:ext cx="10515600" cy="572424"/>
          </a:xfrm>
        </p:spPr>
        <p:txBody>
          <a:bodyPr>
            <a:normAutofit fontScale="90000"/>
          </a:bodyPr>
          <a:lstStyle/>
          <a:p>
            <a:r>
              <a:rPr lang="en-US" dirty="0"/>
              <a:t>jQuery</a:t>
            </a:r>
            <a:endParaRPr lang="en-IN" dirty="0"/>
          </a:p>
        </p:txBody>
      </p:sp>
      <p:sp>
        <p:nvSpPr>
          <p:cNvPr id="3" name="Content Placeholder 2">
            <a:extLst>
              <a:ext uri="{FF2B5EF4-FFF2-40B4-BE49-F238E27FC236}">
                <a16:creationId xmlns:a16="http://schemas.microsoft.com/office/drawing/2014/main" id="{77AA5024-95BD-E32C-BAE8-19336316BA2D}"/>
              </a:ext>
            </a:extLst>
          </p:cNvPr>
          <p:cNvSpPr>
            <a:spLocks noGrp="1"/>
          </p:cNvSpPr>
          <p:nvPr>
            <p:ph idx="1"/>
          </p:nvPr>
        </p:nvSpPr>
        <p:spPr>
          <a:xfrm>
            <a:off x="838200" y="1169043"/>
            <a:ext cx="10515600" cy="5007920"/>
          </a:xfrm>
        </p:spPr>
        <p:txBody>
          <a:bodyPr/>
          <a:lstStyle/>
          <a:p>
            <a:r>
              <a:rPr lang="en-US" dirty="0"/>
              <a:t>Is a JS Lib for  Querying the DOM  (Simplified Syntax)</a:t>
            </a:r>
          </a:p>
          <a:p>
            <a:pPr lvl="1"/>
            <a:r>
              <a:rPr lang="en-US" dirty="0"/>
              <a:t>API Programming Principle</a:t>
            </a:r>
          </a:p>
          <a:p>
            <a:pPr lvl="2"/>
            <a:r>
              <a:rPr lang="en-US" dirty="0"/>
              <a:t>Get and Act </a:t>
            </a:r>
          </a:p>
          <a:p>
            <a:pPr lvl="3"/>
            <a:r>
              <a:rPr lang="en-US" dirty="0"/>
              <a:t>Terminologies</a:t>
            </a:r>
          </a:p>
          <a:p>
            <a:pPr lvl="4"/>
            <a:r>
              <a:rPr lang="en-US" dirty="0"/>
              <a:t>The jQuery Function ($()) [GET] (90%) (has 4 overloads )</a:t>
            </a:r>
          </a:p>
          <a:p>
            <a:pPr lvl="5"/>
            <a:r>
              <a:rPr lang="en-US" dirty="0"/>
              <a:t>A </a:t>
            </a:r>
            <a:r>
              <a:rPr lang="en-US" dirty="0" err="1"/>
              <a:t>jQueryObject</a:t>
            </a:r>
            <a:r>
              <a:rPr lang="en-US" dirty="0"/>
              <a:t> </a:t>
            </a:r>
          </a:p>
          <a:p>
            <a:pPr lvl="6"/>
            <a:r>
              <a:rPr lang="en-US" dirty="0"/>
              <a:t>Methods for Common Operations [ACT]</a:t>
            </a:r>
          </a:p>
          <a:p>
            <a:pPr lvl="7"/>
            <a:endParaRPr lang="en-US" dirty="0"/>
          </a:p>
          <a:p>
            <a:pPr lvl="4"/>
            <a:r>
              <a:rPr lang="en-US" dirty="0"/>
              <a:t>A jQuery Function (5%)</a:t>
            </a:r>
          </a:p>
          <a:p>
            <a:pPr lvl="5"/>
            <a:r>
              <a:rPr lang="en-US" dirty="0"/>
              <a:t>Static function / helper function </a:t>
            </a:r>
          </a:p>
          <a:p>
            <a:pPr lvl="6"/>
            <a:r>
              <a:rPr lang="en-US" dirty="0" err="1"/>
              <a:t>Eg.</a:t>
            </a:r>
            <a:r>
              <a:rPr lang="en-US" dirty="0"/>
              <a:t> $.AJAX()</a:t>
            </a:r>
          </a:p>
          <a:p>
            <a:pPr lvl="4"/>
            <a:endParaRPr lang="en-IN" dirty="0"/>
          </a:p>
        </p:txBody>
      </p:sp>
    </p:spTree>
    <p:extLst>
      <p:ext uri="{BB962C8B-B14F-4D97-AF65-F5344CB8AC3E}">
        <p14:creationId xmlns:p14="http://schemas.microsoft.com/office/powerpoint/2010/main" val="15815859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EB2B0-495D-0ABC-0621-68F8535EB7C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2C0080B-80F0-4034-3A4B-F119C1792CC2}"/>
              </a:ext>
            </a:extLst>
          </p:cNvPr>
          <p:cNvSpPr>
            <a:spLocks noGrp="1"/>
          </p:cNvSpPr>
          <p:nvPr>
            <p:ph idx="1"/>
          </p:nvPr>
        </p:nvSpPr>
        <p:spPr>
          <a:xfrm>
            <a:off x="838200" y="1825625"/>
            <a:ext cx="4920916" cy="4351338"/>
          </a:xfrm>
        </p:spPr>
        <p:txBody>
          <a:bodyPr>
            <a:normAutofit lnSpcReduction="10000"/>
          </a:bodyPr>
          <a:lstStyle/>
          <a:p>
            <a:r>
              <a:rPr lang="en-US" dirty="0"/>
              <a:t>FDS</a:t>
            </a:r>
          </a:p>
          <a:p>
            <a:pPr lvl="1"/>
            <a:r>
              <a:rPr lang="en-US" dirty="0"/>
              <a:t>Roles</a:t>
            </a:r>
          </a:p>
          <a:p>
            <a:pPr lvl="2"/>
            <a:r>
              <a:rPr lang="en-US" dirty="0"/>
              <a:t>Admin</a:t>
            </a:r>
          </a:p>
          <a:p>
            <a:pPr lvl="3"/>
            <a:r>
              <a:rPr lang="en-US" dirty="0"/>
              <a:t>Approve Vendor</a:t>
            </a:r>
          </a:p>
          <a:p>
            <a:pPr lvl="2"/>
            <a:r>
              <a:rPr lang="en-US" dirty="0"/>
              <a:t>Vendor</a:t>
            </a:r>
          </a:p>
          <a:p>
            <a:pPr lvl="3"/>
            <a:r>
              <a:rPr lang="en-US" dirty="0"/>
              <a:t>Registration</a:t>
            </a:r>
          </a:p>
          <a:p>
            <a:pPr lvl="3"/>
            <a:r>
              <a:rPr lang="en-US" dirty="0" err="1"/>
              <a:t>AcceptOrder</a:t>
            </a:r>
            <a:endParaRPr lang="en-US" dirty="0"/>
          </a:p>
          <a:p>
            <a:pPr lvl="2"/>
            <a:r>
              <a:rPr lang="en-US" dirty="0"/>
              <a:t>Customer</a:t>
            </a:r>
          </a:p>
          <a:p>
            <a:pPr lvl="3"/>
            <a:r>
              <a:rPr lang="en-US" dirty="0" err="1"/>
              <a:t>PlaceOrder</a:t>
            </a:r>
            <a:endParaRPr lang="en-US" dirty="0"/>
          </a:p>
          <a:p>
            <a:pPr lvl="2"/>
            <a:r>
              <a:rPr lang="en-US" dirty="0"/>
              <a:t>Delivery Agent</a:t>
            </a:r>
          </a:p>
          <a:p>
            <a:pPr lvl="3"/>
            <a:r>
              <a:rPr lang="en-US" dirty="0"/>
              <a:t>Delivery Request (Accept/Reject)</a:t>
            </a:r>
          </a:p>
          <a:p>
            <a:pPr lvl="3"/>
            <a:r>
              <a:rPr lang="en-US" dirty="0"/>
              <a:t>Pickup Order</a:t>
            </a:r>
          </a:p>
          <a:p>
            <a:pPr lvl="3"/>
            <a:r>
              <a:rPr lang="en-US" dirty="0"/>
              <a:t>Deliver Order</a:t>
            </a:r>
          </a:p>
          <a:p>
            <a:pPr lvl="3"/>
            <a:endParaRPr lang="en-US" dirty="0"/>
          </a:p>
          <a:p>
            <a:pPr lvl="3"/>
            <a:endParaRPr lang="en-IN" dirty="0"/>
          </a:p>
        </p:txBody>
      </p:sp>
      <p:sp>
        <p:nvSpPr>
          <p:cNvPr id="4" name="Content Placeholder 2">
            <a:extLst>
              <a:ext uri="{FF2B5EF4-FFF2-40B4-BE49-F238E27FC236}">
                <a16:creationId xmlns:a16="http://schemas.microsoft.com/office/drawing/2014/main" id="{DFBB9AFD-DFF5-8CC2-064E-4A741500D2EF}"/>
              </a:ext>
            </a:extLst>
          </p:cNvPr>
          <p:cNvSpPr txBox="1">
            <a:spLocks/>
          </p:cNvSpPr>
          <p:nvPr/>
        </p:nvSpPr>
        <p:spPr>
          <a:xfrm>
            <a:off x="5979694" y="1825625"/>
            <a:ext cx="4920916"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FDS</a:t>
            </a:r>
          </a:p>
          <a:p>
            <a:pPr lvl="1"/>
            <a:r>
              <a:rPr lang="en-US" dirty="0"/>
              <a:t>Security</a:t>
            </a:r>
          </a:p>
          <a:p>
            <a:pPr lvl="2"/>
            <a:r>
              <a:rPr lang="en-US" dirty="0" err="1"/>
              <a:t>SecUser</a:t>
            </a:r>
            <a:endParaRPr lang="en-US" dirty="0"/>
          </a:p>
          <a:p>
            <a:pPr lvl="1"/>
            <a:endParaRPr lang="en-US" dirty="0"/>
          </a:p>
          <a:p>
            <a:pPr lvl="2"/>
            <a:endParaRPr lang="en-US" dirty="0"/>
          </a:p>
          <a:p>
            <a:pPr lvl="3"/>
            <a:endParaRPr lang="en-US" dirty="0"/>
          </a:p>
          <a:p>
            <a:pPr lvl="3"/>
            <a:endParaRPr lang="en-IN" dirty="0"/>
          </a:p>
        </p:txBody>
      </p:sp>
    </p:spTree>
    <p:extLst>
      <p:ext uri="{BB962C8B-B14F-4D97-AF65-F5344CB8AC3E}">
        <p14:creationId xmlns:p14="http://schemas.microsoft.com/office/powerpoint/2010/main" val="133324933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E04C4-12BC-4D42-70B1-AAA777FDC0D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598584F-B3A6-5915-ACF7-F2CB28DFC8E4}"/>
              </a:ext>
            </a:extLst>
          </p:cNvPr>
          <p:cNvSpPr>
            <a:spLocks noGrp="1"/>
          </p:cNvSpPr>
          <p:nvPr>
            <p:ph idx="1"/>
          </p:nvPr>
        </p:nvSpPr>
        <p:spPr/>
        <p:txBody>
          <a:bodyPr/>
          <a:lstStyle/>
          <a:p>
            <a:r>
              <a:rPr lang="en-US" dirty="0"/>
              <a:t>Login </a:t>
            </a:r>
          </a:p>
          <a:p>
            <a:pPr lvl="1"/>
            <a:r>
              <a:rPr lang="en-US" dirty="0"/>
              <a:t>UN &amp; PWD</a:t>
            </a:r>
          </a:p>
          <a:p>
            <a:pPr lvl="2"/>
            <a:r>
              <a:rPr lang="en-US" dirty="0"/>
              <a:t>If Correct </a:t>
            </a:r>
          </a:p>
          <a:p>
            <a:pPr lvl="3"/>
            <a:r>
              <a:rPr lang="en-US" dirty="0"/>
              <a:t>Based on the Role from the user table must be redirected to specific Landing Page(Admin, Vendor, Customer…)</a:t>
            </a:r>
          </a:p>
          <a:p>
            <a:pPr lvl="3"/>
            <a:r>
              <a:rPr lang="en-US" dirty="0"/>
              <a:t>Each Landing Page Will have respective Nav Bar( for </a:t>
            </a:r>
            <a:r>
              <a:rPr lang="en-US" dirty="0" err="1"/>
              <a:t>Eg.</a:t>
            </a:r>
            <a:r>
              <a:rPr lang="en-US" dirty="0"/>
              <a:t> Admin – Vendor Approve, vendor – suspend/resume )</a:t>
            </a:r>
          </a:p>
          <a:p>
            <a:r>
              <a:rPr lang="en-US" dirty="0"/>
              <a:t>All User Common Functionalities</a:t>
            </a:r>
          </a:p>
          <a:p>
            <a:pPr lvl="1"/>
            <a:r>
              <a:rPr lang="en-US" dirty="0"/>
              <a:t>Login &amp; Logout</a:t>
            </a:r>
          </a:p>
          <a:p>
            <a:pPr lvl="1"/>
            <a:endParaRPr lang="en-IN" dirty="0"/>
          </a:p>
        </p:txBody>
      </p:sp>
    </p:spTree>
    <p:extLst>
      <p:ext uri="{BB962C8B-B14F-4D97-AF65-F5344CB8AC3E}">
        <p14:creationId xmlns:p14="http://schemas.microsoft.com/office/powerpoint/2010/main" val="275674146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2B054-5C1E-A753-EA93-F204B3F55485}"/>
              </a:ext>
            </a:extLst>
          </p:cNvPr>
          <p:cNvSpPr>
            <a:spLocks noGrp="1"/>
          </p:cNvSpPr>
          <p:nvPr>
            <p:ph type="title"/>
          </p:nvPr>
        </p:nvSpPr>
        <p:spPr/>
        <p:txBody>
          <a:bodyPr/>
          <a:lstStyle/>
          <a:p>
            <a:r>
              <a:rPr lang="en-US" dirty="0"/>
              <a:t>Agenda </a:t>
            </a:r>
            <a:endParaRPr lang="en-IN" dirty="0"/>
          </a:p>
        </p:txBody>
      </p:sp>
      <p:sp>
        <p:nvSpPr>
          <p:cNvPr id="3" name="Content Placeholder 2">
            <a:extLst>
              <a:ext uri="{FF2B5EF4-FFF2-40B4-BE49-F238E27FC236}">
                <a16:creationId xmlns:a16="http://schemas.microsoft.com/office/drawing/2014/main" id="{6566CB55-7409-A558-0BE6-A1E06BE3FDC7}"/>
              </a:ext>
            </a:extLst>
          </p:cNvPr>
          <p:cNvSpPr>
            <a:spLocks noGrp="1"/>
          </p:cNvSpPr>
          <p:nvPr>
            <p:ph idx="1"/>
          </p:nvPr>
        </p:nvSpPr>
        <p:spPr/>
        <p:txBody>
          <a:bodyPr>
            <a:normAutofit fontScale="85000" lnSpcReduction="20000"/>
          </a:bodyPr>
          <a:lstStyle/>
          <a:p>
            <a:r>
              <a:rPr lang="en-US" dirty="0"/>
              <a:t>Introduction to ASP .NET Core</a:t>
            </a:r>
          </a:p>
          <a:p>
            <a:r>
              <a:rPr lang="en-US" dirty="0"/>
              <a:t>Angular</a:t>
            </a:r>
          </a:p>
          <a:p>
            <a:r>
              <a:rPr lang="en-US" dirty="0"/>
              <a:t>Intro to Web API</a:t>
            </a:r>
          </a:p>
          <a:p>
            <a:r>
              <a:rPr lang="en-US" dirty="0"/>
              <a:t>Software Development Methodology (Agile and Scrum) </a:t>
            </a:r>
          </a:p>
          <a:p>
            <a:r>
              <a:rPr lang="en-US" dirty="0"/>
              <a:t>Cloud Computing</a:t>
            </a:r>
          </a:p>
          <a:p>
            <a:pPr lvl="1"/>
            <a:r>
              <a:rPr lang="en-US" dirty="0"/>
              <a:t>AZURE</a:t>
            </a:r>
          </a:p>
          <a:p>
            <a:pPr lvl="2"/>
            <a:r>
              <a:rPr lang="en-US" dirty="0"/>
              <a:t>Services</a:t>
            </a:r>
          </a:p>
          <a:p>
            <a:pPr lvl="3"/>
            <a:r>
              <a:rPr lang="en-US" dirty="0"/>
              <a:t>Storage</a:t>
            </a:r>
          </a:p>
          <a:p>
            <a:pPr lvl="4"/>
            <a:r>
              <a:rPr lang="en-US" dirty="0"/>
              <a:t>TABLE</a:t>
            </a:r>
          </a:p>
          <a:p>
            <a:pPr lvl="4"/>
            <a:r>
              <a:rPr lang="en-US" dirty="0"/>
              <a:t>BLOB</a:t>
            </a:r>
          </a:p>
          <a:p>
            <a:pPr lvl="4"/>
            <a:r>
              <a:rPr lang="en-US" dirty="0"/>
              <a:t>QUEUE</a:t>
            </a:r>
          </a:p>
          <a:p>
            <a:pPr lvl="3"/>
            <a:r>
              <a:rPr lang="en-US" dirty="0"/>
              <a:t>Database</a:t>
            </a:r>
          </a:p>
          <a:p>
            <a:pPr lvl="4"/>
            <a:r>
              <a:rPr lang="en-US" dirty="0"/>
              <a:t>AZURE SQL Server</a:t>
            </a:r>
          </a:p>
          <a:p>
            <a:pPr lvl="2"/>
            <a:r>
              <a:rPr lang="en-US" dirty="0"/>
              <a:t>DevOps</a:t>
            </a:r>
          </a:p>
          <a:p>
            <a:pPr lvl="3"/>
            <a:r>
              <a:rPr lang="en-US" dirty="0"/>
              <a:t>CI/CD</a:t>
            </a:r>
          </a:p>
          <a:p>
            <a:pPr lvl="1"/>
            <a:endParaRPr lang="en-IN" dirty="0"/>
          </a:p>
        </p:txBody>
      </p:sp>
    </p:spTree>
    <p:extLst>
      <p:ext uri="{BB962C8B-B14F-4D97-AF65-F5344CB8AC3E}">
        <p14:creationId xmlns:p14="http://schemas.microsoft.com/office/powerpoint/2010/main" val="6380516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DDE36AD-47B3-BD89-40C4-8A1025BCAECC}"/>
              </a:ext>
            </a:extLst>
          </p:cNvPr>
          <p:cNvSpPr>
            <a:spLocks noGrp="1"/>
          </p:cNvSpPr>
          <p:nvPr>
            <p:ph type="title"/>
          </p:nvPr>
        </p:nvSpPr>
        <p:spPr/>
        <p:txBody>
          <a:bodyPr/>
          <a:lstStyle/>
          <a:p>
            <a:endParaRPr lang="en-IN"/>
          </a:p>
        </p:txBody>
      </p:sp>
      <p:sp>
        <p:nvSpPr>
          <p:cNvPr id="8" name="Content Placeholder 7">
            <a:extLst>
              <a:ext uri="{FF2B5EF4-FFF2-40B4-BE49-F238E27FC236}">
                <a16:creationId xmlns:a16="http://schemas.microsoft.com/office/drawing/2014/main" id="{2BA542ED-7C87-633A-AD03-BEED998C20BA}"/>
              </a:ext>
            </a:extLst>
          </p:cNvPr>
          <p:cNvSpPr>
            <a:spLocks noGrp="1"/>
          </p:cNvSpPr>
          <p:nvPr>
            <p:ph idx="1"/>
          </p:nvPr>
        </p:nvSpPr>
        <p:spPr/>
        <p:txBody>
          <a:bodyPr/>
          <a:lstStyle/>
          <a:p>
            <a:r>
              <a:rPr lang="en-US" dirty="0"/>
              <a:t>MVC=&gt; Model then View Later Controller</a:t>
            </a:r>
          </a:p>
          <a:p>
            <a:r>
              <a:rPr lang="en-US" dirty="0"/>
              <a:t>With VS</a:t>
            </a:r>
          </a:p>
          <a:p>
            <a:pPr lvl="1"/>
            <a:r>
              <a:rPr lang="en-US" dirty="0"/>
              <a:t>Model then generate Controller  through controller Generate View</a:t>
            </a:r>
          </a:p>
          <a:p>
            <a:pPr lvl="2"/>
            <a:r>
              <a:rPr lang="en-US" dirty="0"/>
              <a:t>MCV</a:t>
            </a:r>
          </a:p>
          <a:p>
            <a:r>
              <a:rPr lang="en-US" dirty="0"/>
              <a:t>URL points to a Page physical</a:t>
            </a:r>
          </a:p>
          <a:p>
            <a:r>
              <a:rPr lang="en-US" dirty="0"/>
              <a:t>In MVC must point to Controller (Class(Logical))</a:t>
            </a:r>
          </a:p>
          <a:p>
            <a:pPr lvl="1"/>
            <a:r>
              <a:rPr lang="en-US" dirty="0"/>
              <a:t>Front Controller pattern , Controller first then view </a:t>
            </a:r>
          </a:p>
          <a:p>
            <a:pPr lvl="1"/>
            <a:r>
              <a:rPr lang="en-US" dirty="0"/>
              <a:t>Challenge / Problem =&gt; Module Called “Routing”</a:t>
            </a:r>
          </a:p>
          <a:p>
            <a:pPr lvl="1"/>
            <a:endParaRPr lang="en-US" dirty="0"/>
          </a:p>
          <a:p>
            <a:endParaRPr lang="en-IN" dirty="0"/>
          </a:p>
        </p:txBody>
      </p:sp>
    </p:spTree>
    <p:extLst>
      <p:ext uri="{BB962C8B-B14F-4D97-AF65-F5344CB8AC3E}">
        <p14:creationId xmlns:p14="http://schemas.microsoft.com/office/powerpoint/2010/main" val="11173571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A7ECB-B641-CBA3-E28B-5D6806176C5F}"/>
              </a:ext>
            </a:extLst>
          </p:cNvPr>
          <p:cNvSpPr>
            <a:spLocks noGrp="1"/>
          </p:cNvSpPr>
          <p:nvPr>
            <p:ph type="title"/>
          </p:nvPr>
        </p:nvSpPr>
        <p:spPr/>
        <p:txBody>
          <a:bodyPr/>
          <a:lstStyle/>
          <a:p>
            <a:r>
              <a:rPr lang="en-US" dirty="0"/>
              <a:t>Controller MVC 5	</a:t>
            </a:r>
            <a:endParaRPr lang="en-IN" dirty="0"/>
          </a:p>
        </p:txBody>
      </p:sp>
      <p:sp>
        <p:nvSpPr>
          <p:cNvPr id="3" name="Content Placeholder 2">
            <a:extLst>
              <a:ext uri="{FF2B5EF4-FFF2-40B4-BE49-F238E27FC236}">
                <a16:creationId xmlns:a16="http://schemas.microsoft.com/office/drawing/2014/main" id="{ECC0FC43-91D9-A61C-B2AA-00023524ABF5}"/>
              </a:ext>
            </a:extLst>
          </p:cNvPr>
          <p:cNvSpPr>
            <a:spLocks noGrp="1"/>
          </p:cNvSpPr>
          <p:nvPr>
            <p:ph idx="1"/>
          </p:nvPr>
        </p:nvSpPr>
        <p:spPr/>
        <p:txBody>
          <a:bodyPr/>
          <a:lstStyle/>
          <a:p>
            <a:r>
              <a:rPr lang="en-US" dirty="0"/>
              <a:t>Must Inherit from a class that implements </a:t>
            </a:r>
            <a:r>
              <a:rPr lang="en-US" dirty="0" err="1">
                <a:solidFill>
                  <a:srgbClr val="FF0000"/>
                </a:solidFill>
              </a:rPr>
              <a:t>Icontroller</a:t>
            </a:r>
            <a:r>
              <a:rPr lang="en-US" dirty="0"/>
              <a:t> or Implement </a:t>
            </a:r>
            <a:r>
              <a:rPr lang="en-US" dirty="0" err="1">
                <a:solidFill>
                  <a:srgbClr val="FF0000"/>
                </a:solidFill>
              </a:rPr>
              <a:t>Icontroller</a:t>
            </a:r>
            <a:endParaRPr lang="en-US" dirty="0">
              <a:solidFill>
                <a:srgbClr val="FF0000"/>
              </a:solidFill>
            </a:endParaRPr>
          </a:p>
          <a:p>
            <a:r>
              <a:rPr lang="en-US" dirty="0"/>
              <a:t>Must be Suffixed with “</a:t>
            </a:r>
            <a:r>
              <a:rPr lang="en-US" dirty="0">
                <a:solidFill>
                  <a:srgbClr val="FF0000"/>
                </a:solidFill>
              </a:rPr>
              <a:t>Controller</a:t>
            </a:r>
            <a:r>
              <a:rPr lang="en-US" dirty="0"/>
              <a:t>”</a:t>
            </a:r>
          </a:p>
          <a:p>
            <a:r>
              <a:rPr lang="en-IN" dirty="0"/>
              <a:t>All PUBLIC methods in the controller will be treated as Action Method by default if not marked otherwise using </a:t>
            </a:r>
            <a:r>
              <a:rPr lang="en-IN" dirty="0" err="1">
                <a:solidFill>
                  <a:srgbClr val="FF0000"/>
                </a:solidFill>
              </a:rPr>
              <a:t>NonAction</a:t>
            </a:r>
            <a:r>
              <a:rPr lang="en-IN" dirty="0"/>
              <a:t> Attribute</a:t>
            </a:r>
          </a:p>
          <a:p>
            <a:r>
              <a:rPr lang="en-IN" dirty="0">
                <a:solidFill>
                  <a:srgbClr val="FF0000"/>
                </a:solidFill>
              </a:rPr>
              <a:t>Action Method </a:t>
            </a:r>
            <a:r>
              <a:rPr lang="en-IN" dirty="0"/>
              <a:t>Will Return </a:t>
            </a:r>
            <a:r>
              <a:rPr lang="en-IN" dirty="0">
                <a:solidFill>
                  <a:srgbClr val="FF0000"/>
                </a:solidFill>
              </a:rPr>
              <a:t>ActionResult</a:t>
            </a:r>
            <a:r>
              <a:rPr lang="en-IN" dirty="0"/>
              <a:t> = &gt; Base class for Various Specific Results</a:t>
            </a:r>
          </a:p>
          <a:p>
            <a:endParaRPr lang="en-IN" dirty="0"/>
          </a:p>
        </p:txBody>
      </p:sp>
    </p:spTree>
    <p:extLst>
      <p:ext uri="{BB962C8B-B14F-4D97-AF65-F5344CB8AC3E}">
        <p14:creationId xmlns:p14="http://schemas.microsoft.com/office/powerpoint/2010/main" val="1322475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322" name="Group 2">
            <a:extLst>
              <a:ext uri="{FF2B5EF4-FFF2-40B4-BE49-F238E27FC236}">
                <a16:creationId xmlns:a16="http://schemas.microsoft.com/office/drawing/2014/main" id="{58D72584-1D35-6E34-2522-2D15FA59497D}"/>
              </a:ext>
            </a:extLst>
          </p:cNvPr>
          <p:cNvGrpSpPr>
            <a:grpSpLocks/>
          </p:cNvGrpSpPr>
          <p:nvPr/>
        </p:nvGrpSpPr>
        <p:grpSpPr bwMode="auto">
          <a:xfrm>
            <a:off x="1905000" y="2590800"/>
            <a:ext cx="2286000" cy="2927350"/>
            <a:chOff x="240" y="1872"/>
            <a:chExt cx="1440" cy="1844"/>
          </a:xfrm>
        </p:grpSpPr>
        <p:sp>
          <p:nvSpPr>
            <p:cNvPr id="78851" name="Rectangle 3">
              <a:extLst>
                <a:ext uri="{FF2B5EF4-FFF2-40B4-BE49-F238E27FC236}">
                  <a16:creationId xmlns:a16="http://schemas.microsoft.com/office/drawing/2014/main" id="{92DB4178-F898-DE6C-FAF5-F3B268CE8A8C}"/>
                </a:ext>
              </a:extLst>
            </p:cNvPr>
            <p:cNvSpPr>
              <a:spLocks noChangeArrowheads="1"/>
            </p:cNvSpPr>
            <p:nvPr/>
          </p:nvSpPr>
          <p:spPr bwMode="auto">
            <a:xfrm>
              <a:off x="384" y="1872"/>
              <a:ext cx="1152" cy="1440"/>
            </a:xfrm>
            <a:prstGeom prst="rect">
              <a:avLst/>
            </a:prstGeom>
            <a:solidFill>
              <a:schemeClr val="accent2"/>
            </a:solidFill>
            <a:ln w="12700">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GB" sz="2000" b="1">
                  <a:solidFill>
                    <a:srgbClr val="990000"/>
                  </a:solidFill>
                  <a:latin typeface="Arial" charset="0"/>
                  <a:cs typeface="+mn-cs"/>
                </a:rPr>
                <a:t>Source Code</a:t>
              </a:r>
            </a:p>
          </p:txBody>
        </p:sp>
        <p:sp>
          <p:nvSpPr>
            <p:cNvPr id="56336" name="Text Box 4">
              <a:extLst>
                <a:ext uri="{FF2B5EF4-FFF2-40B4-BE49-F238E27FC236}">
                  <a16:creationId xmlns:a16="http://schemas.microsoft.com/office/drawing/2014/main" id="{C03E0D8E-A417-8422-75CD-86E0BCFBE6CB}"/>
                </a:ext>
              </a:extLst>
            </p:cNvPr>
            <p:cNvSpPr txBox="1">
              <a:spLocks noChangeArrowheads="1"/>
            </p:cNvSpPr>
            <p:nvPr/>
          </p:nvSpPr>
          <p:spPr bwMode="auto">
            <a:xfrm>
              <a:off x="240" y="3312"/>
              <a:ext cx="144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GB" altLang="en-US" sz="1800" b="1">
                  <a:solidFill>
                    <a:srgbClr val="990000"/>
                  </a:solidFill>
                  <a:latin typeface="Arial" panose="020B0604020202020204" pitchFamily="34" charset="0"/>
                </a:rPr>
                <a:t>C++, C#, VB or any .NET language</a:t>
              </a:r>
            </a:p>
          </p:txBody>
        </p:sp>
      </p:grpSp>
      <p:sp>
        <p:nvSpPr>
          <p:cNvPr id="56323" name="Text Box 5">
            <a:extLst>
              <a:ext uri="{FF2B5EF4-FFF2-40B4-BE49-F238E27FC236}">
                <a16:creationId xmlns:a16="http://schemas.microsoft.com/office/drawing/2014/main" id="{4C6C8C7B-4468-59AE-50E1-7D2D58EEB878}"/>
              </a:ext>
            </a:extLst>
          </p:cNvPr>
          <p:cNvSpPr txBox="1">
            <a:spLocks noChangeArrowheads="1"/>
          </p:cNvSpPr>
          <p:nvPr/>
        </p:nvSpPr>
        <p:spPr bwMode="auto">
          <a:xfrm>
            <a:off x="4953000" y="4800600"/>
            <a:ext cx="2879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spcBef>
                <a:spcPct val="0"/>
              </a:spcBef>
              <a:buClrTx/>
              <a:buFontTx/>
              <a:buNone/>
            </a:pPr>
            <a:r>
              <a:rPr lang="en-GB" altLang="en-US" sz="2400" b="1">
                <a:latin typeface="Arial" panose="020B0604020202020204" pitchFamily="34" charset="0"/>
              </a:rPr>
              <a:t>csc.exe or vbc.exe</a:t>
            </a:r>
          </a:p>
        </p:txBody>
      </p:sp>
      <p:grpSp>
        <p:nvGrpSpPr>
          <p:cNvPr id="56324" name="Group 6">
            <a:extLst>
              <a:ext uri="{FF2B5EF4-FFF2-40B4-BE49-F238E27FC236}">
                <a16:creationId xmlns:a16="http://schemas.microsoft.com/office/drawing/2014/main" id="{45C0AB70-2B25-04EE-18BD-38903259203A}"/>
              </a:ext>
            </a:extLst>
          </p:cNvPr>
          <p:cNvGrpSpPr>
            <a:grpSpLocks/>
          </p:cNvGrpSpPr>
          <p:nvPr/>
        </p:nvGrpSpPr>
        <p:grpSpPr bwMode="auto">
          <a:xfrm>
            <a:off x="5029200" y="2209800"/>
            <a:ext cx="2052638" cy="2043113"/>
            <a:chOff x="1632" y="1248"/>
            <a:chExt cx="2682" cy="2286"/>
          </a:xfrm>
        </p:grpSpPr>
        <p:sp>
          <p:nvSpPr>
            <p:cNvPr id="56332" name="Gear">
              <a:extLst>
                <a:ext uri="{FF2B5EF4-FFF2-40B4-BE49-F238E27FC236}">
                  <a16:creationId xmlns:a16="http://schemas.microsoft.com/office/drawing/2014/main" id="{47347B0C-94A1-E11B-FD8F-1FE31FA643B1}"/>
                </a:ext>
              </a:extLst>
            </p:cNvPr>
            <p:cNvSpPr>
              <a:spLocks noEditPoints="1"/>
            </p:cNvSpPr>
            <p:nvPr/>
          </p:nvSpPr>
          <p:spPr bwMode="auto">
            <a:xfrm>
              <a:off x="3119" y="1248"/>
              <a:ext cx="1195" cy="104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374 w 21600"/>
                <a:gd name="T13" fmla="*/ 3957 h 21600"/>
                <a:gd name="T14" fmla="*/ 17840 w 21600"/>
                <a:gd name="T15" fmla="*/ 17643 h 21600"/>
              </a:gdLst>
              <a:ahLst/>
              <a:cxnLst>
                <a:cxn ang="T8">
                  <a:pos x="T0" y="T1"/>
                </a:cxn>
                <a:cxn ang="T9">
                  <a:pos x="T2" y="T3"/>
                </a:cxn>
                <a:cxn ang="T10">
                  <a:pos x="T4" y="T5"/>
                </a:cxn>
                <a:cxn ang="T11">
                  <a:pos x="T6" y="T7"/>
                </a:cxn>
              </a:cxnLst>
              <a:rect l="T12" t="T13" r="T14" b="T15"/>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round/>
              <a:headEnd/>
              <a:tailEnd/>
            </a:ln>
            <a:scene3d>
              <a:camera prst="legacyPerspectiveFront">
                <a:rot lat="20099985" lon="1500000" rev="0"/>
              </a:camera>
              <a:lightRig rig="legacyFlat4" dir="b"/>
            </a:scene3d>
            <a:sp3d extrusionH="430200" prstMaterial="legacyMatte">
              <a:bevelT w="13500" h="13500" prst="angle"/>
              <a:bevelB w="13500" h="13500" prst="angle"/>
              <a:extrusionClr>
                <a:srgbClr val="C0C0C0"/>
              </a:extrusionClr>
              <a:contourClr>
                <a:srgbClr val="C0C0C0"/>
              </a:contourClr>
            </a:sp3d>
          </p:spPr>
          <p:txBody>
            <a:bodyPr>
              <a:flatTx/>
            </a:bodyPr>
            <a:lstStyle/>
            <a:p>
              <a:endParaRPr lang="en-IN"/>
            </a:p>
          </p:txBody>
        </p:sp>
        <p:sp>
          <p:nvSpPr>
            <p:cNvPr id="56333" name="AutoShape 8">
              <a:extLst>
                <a:ext uri="{FF2B5EF4-FFF2-40B4-BE49-F238E27FC236}">
                  <a16:creationId xmlns:a16="http://schemas.microsoft.com/office/drawing/2014/main" id="{BDA460FE-D4C4-C333-B890-63DAF43F707F}"/>
                </a:ext>
              </a:extLst>
            </p:cNvPr>
            <p:cNvSpPr>
              <a:spLocks noEditPoints="1"/>
            </p:cNvSpPr>
            <p:nvPr/>
          </p:nvSpPr>
          <p:spPr bwMode="auto">
            <a:xfrm>
              <a:off x="1632" y="1680"/>
              <a:ext cx="1429" cy="1253"/>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368 w 21600"/>
                <a:gd name="T13" fmla="*/ 3965 h 21600"/>
                <a:gd name="T14" fmla="*/ 17836 w 21600"/>
                <a:gd name="T15" fmla="*/ 17635 h 21600"/>
              </a:gdLst>
              <a:ahLst/>
              <a:cxnLst>
                <a:cxn ang="T8">
                  <a:pos x="T0" y="T1"/>
                </a:cxn>
                <a:cxn ang="T9">
                  <a:pos x="T2" y="T3"/>
                </a:cxn>
                <a:cxn ang="T10">
                  <a:pos x="T4" y="T5"/>
                </a:cxn>
                <a:cxn ang="T11">
                  <a:pos x="T6" y="T7"/>
                </a:cxn>
              </a:cxnLst>
              <a:rect l="T12" t="T13" r="T14" b="T15"/>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round/>
              <a:headEnd/>
              <a:tailEnd/>
            </a:ln>
            <a:scene3d>
              <a:camera prst="legacyPerspectiveFront">
                <a:rot lat="20099985" lon="1500000" rev="0"/>
              </a:camera>
              <a:lightRig rig="legacyFlat4" dir="b"/>
            </a:scene3d>
            <a:sp3d extrusionH="430200" prstMaterial="legacyMatte">
              <a:bevelT w="13500" h="13500" prst="angle"/>
              <a:bevelB w="13500" h="13500" prst="angle"/>
              <a:extrusionClr>
                <a:srgbClr val="C0C0C0"/>
              </a:extrusionClr>
              <a:contourClr>
                <a:srgbClr val="C0C0C0"/>
              </a:contourClr>
            </a:sp3d>
          </p:spPr>
          <p:txBody>
            <a:bodyPr>
              <a:flatTx/>
            </a:bodyPr>
            <a:lstStyle/>
            <a:p>
              <a:endParaRPr lang="en-IN"/>
            </a:p>
          </p:txBody>
        </p:sp>
        <p:sp>
          <p:nvSpPr>
            <p:cNvPr id="56334" name="AutoShape 9">
              <a:extLst>
                <a:ext uri="{FF2B5EF4-FFF2-40B4-BE49-F238E27FC236}">
                  <a16:creationId xmlns:a16="http://schemas.microsoft.com/office/drawing/2014/main" id="{5177918D-18E2-2843-B15E-65968288D5EA}"/>
                </a:ext>
              </a:extLst>
            </p:cNvPr>
            <p:cNvSpPr>
              <a:spLocks noEditPoints="1"/>
            </p:cNvSpPr>
            <p:nvPr/>
          </p:nvSpPr>
          <p:spPr bwMode="auto">
            <a:xfrm>
              <a:off x="2559" y="2142"/>
              <a:ext cx="1588"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380 w 21600"/>
                <a:gd name="T13" fmla="*/ 3957 h 21600"/>
                <a:gd name="T14" fmla="*/ 17846 w 21600"/>
                <a:gd name="T15" fmla="*/ 17628 h 21600"/>
              </a:gdLst>
              <a:ahLst/>
              <a:cxnLst>
                <a:cxn ang="T8">
                  <a:pos x="T0" y="T1"/>
                </a:cxn>
                <a:cxn ang="T9">
                  <a:pos x="T2" y="T3"/>
                </a:cxn>
                <a:cxn ang="T10">
                  <a:pos x="T4" y="T5"/>
                </a:cxn>
                <a:cxn ang="T11">
                  <a:pos x="T6" y="T7"/>
                </a:cxn>
              </a:cxnLst>
              <a:rect l="T12" t="T13" r="T14" b="T15"/>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round/>
              <a:headEnd/>
              <a:tailEnd/>
            </a:ln>
            <a:scene3d>
              <a:camera prst="legacyPerspectiveFront">
                <a:rot lat="20099985" lon="1500000" rev="0"/>
              </a:camera>
              <a:lightRig rig="legacyFlat4" dir="b"/>
            </a:scene3d>
            <a:sp3d extrusionH="430200" prstMaterial="legacyMatte">
              <a:bevelT w="13500" h="13500" prst="angle"/>
              <a:bevelB w="13500" h="13500" prst="angle"/>
              <a:extrusionClr>
                <a:srgbClr val="C0C0C0"/>
              </a:extrusionClr>
              <a:contourClr>
                <a:srgbClr val="C0C0C0"/>
              </a:contourClr>
            </a:sp3d>
          </p:spPr>
          <p:txBody>
            <a:bodyPr>
              <a:flatTx/>
            </a:bodyPr>
            <a:lstStyle/>
            <a:p>
              <a:endParaRPr lang="en-IN"/>
            </a:p>
          </p:txBody>
        </p:sp>
      </p:grpSp>
      <p:sp>
        <p:nvSpPr>
          <p:cNvPr id="56325" name="Text Box 10">
            <a:extLst>
              <a:ext uri="{FF2B5EF4-FFF2-40B4-BE49-F238E27FC236}">
                <a16:creationId xmlns:a16="http://schemas.microsoft.com/office/drawing/2014/main" id="{D00E32D4-D899-9898-27DA-A5DF426D9500}"/>
              </a:ext>
            </a:extLst>
          </p:cNvPr>
          <p:cNvSpPr txBox="1">
            <a:spLocks noChangeArrowheads="1"/>
          </p:cNvSpPr>
          <p:nvPr/>
        </p:nvSpPr>
        <p:spPr bwMode="auto">
          <a:xfrm>
            <a:off x="5341938" y="4267200"/>
            <a:ext cx="19446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lgDash"/>
                <a:miter lim="800000"/>
                <a:headEnd/>
                <a:tailEnd/>
              </a14:hiddenLine>
            </a:ext>
          </a:extLst>
        </p:spPr>
        <p:txBody>
          <a:bodyPr wrap="none">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GB" altLang="en-US" sz="3200" b="1">
                <a:latin typeface="Arial" panose="020B0604020202020204" pitchFamily="34" charset="0"/>
              </a:rPr>
              <a:t>Compiler</a:t>
            </a:r>
          </a:p>
        </p:txBody>
      </p:sp>
      <p:sp>
        <p:nvSpPr>
          <p:cNvPr id="56326" name="Line 11">
            <a:extLst>
              <a:ext uri="{FF2B5EF4-FFF2-40B4-BE49-F238E27FC236}">
                <a16:creationId xmlns:a16="http://schemas.microsoft.com/office/drawing/2014/main" id="{7FE2A125-9789-042C-3AF1-8E05BD93B769}"/>
              </a:ext>
            </a:extLst>
          </p:cNvPr>
          <p:cNvSpPr>
            <a:spLocks noChangeShapeType="1"/>
          </p:cNvSpPr>
          <p:nvPr/>
        </p:nvSpPr>
        <p:spPr bwMode="auto">
          <a:xfrm>
            <a:off x="4114800" y="3733800"/>
            <a:ext cx="1066800" cy="0"/>
          </a:xfrm>
          <a:prstGeom prst="line">
            <a:avLst/>
          </a:prstGeom>
          <a:noFill/>
          <a:ln w="38100">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grpSp>
        <p:nvGrpSpPr>
          <p:cNvPr id="56327" name="Group 12">
            <a:extLst>
              <a:ext uri="{FF2B5EF4-FFF2-40B4-BE49-F238E27FC236}">
                <a16:creationId xmlns:a16="http://schemas.microsoft.com/office/drawing/2014/main" id="{5EDB9412-0E6E-822F-6AFE-91E785F9FCBE}"/>
              </a:ext>
            </a:extLst>
          </p:cNvPr>
          <p:cNvGrpSpPr>
            <a:grpSpLocks/>
          </p:cNvGrpSpPr>
          <p:nvPr/>
        </p:nvGrpSpPr>
        <p:grpSpPr bwMode="auto">
          <a:xfrm>
            <a:off x="8305800" y="2590800"/>
            <a:ext cx="1981200" cy="2743200"/>
            <a:chOff x="4272" y="1872"/>
            <a:chExt cx="1248" cy="1728"/>
          </a:xfrm>
        </p:grpSpPr>
        <p:sp>
          <p:nvSpPr>
            <p:cNvPr id="78861" name="Rectangle 13">
              <a:extLst>
                <a:ext uri="{FF2B5EF4-FFF2-40B4-BE49-F238E27FC236}">
                  <a16:creationId xmlns:a16="http://schemas.microsoft.com/office/drawing/2014/main" id="{9817B491-76F4-F512-19A4-EB2E9849E18B}"/>
                </a:ext>
              </a:extLst>
            </p:cNvPr>
            <p:cNvSpPr>
              <a:spLocks noChangeArrowheads="1"/>
            </p:cNvSpPr>
            <p:nvPr/>
          </p:nvSpPr>
          <p:spPr bwMode="auto">
            <a:xfrm>
              <a:off x="4320" y="1872"/>
              <a:ext cx="1152" cy="1440"/>
            </a:xfrm>
            <a:prstGeom prst="rect">
              <a:avLst/>
            </a:prstGeom>
            <a:solidFill>
              <a:schemeClr val="accent2"/>
            </a:solidFill>
            <a:ln w="12700">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GB" sz="2000" b="1">
                  <a:solidFill>
                    <a:srgbClr val="990000"/>
                  </a:solidFill>
                  <a:latin typeface="Arial" charset="0"/>
                  <a:cs typeface="+mn-cs"/>
                </a:rPr>
                <a:t>Assembly</a:t>
              </a:r>
            </a:p>
          </p:txBody>
        </p:sp>
        <p:sp>
          <p:nvSpPr>
            <p:cNvPr id="56331" name="Text Box 14">
              <a:extLst>
                <a:ext uri="{FF2B5EF4-FFF2-40B4-BE49-F238E27FC236}">
                  <a16:creationId xmlns:a16="http://schemas.microsoft.com/office/drawing/2014/main" id="{1CC5D7F6-3825-4EFF-25B8-A0602745A99C}"/>
                </a:ext>
              </a:extLst>
            </p:cNvPr>
            <p:cNvSpPr txBox="1">
              <a:spLocks noChangeArrowheads="1"/>
            </p:cNvSpPr>
            <p:nvPr/>
          </p:nvSpPr>
          <p:spPr bwMode="auto">
            <a:xfrm>
              <a:off x="4272" y="3369"/>
              <a:ext cx="12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GB" altLang="en-US" sz="1800" b="1">
                  <a:solidFill>
                    <a:srgbClr val="990000"/>
                  </a:solidFill>
                  <a:latin typeface="Arial" panose="020B0604020202020204" pitchFamily="34" charset="0"/>
                </a:rPr>
                <a:t>DLL or EXE</a:t>
              </a:r>
            </a:p>
          </p:txBody>
        </p:sp>
      </p:grpSp>
      <p:sp>
        <p:nvSpPr>
          <p:cNvPr id="56328" name="Line 15">
            <a:extLst>
              <a:ext uri="{FF2B5EF4-FFF2-40B4-BE49-F238E27FC236}">
                <a16:creationId xmlns:a16="http://schemas.microsoft.com/office/drawing/2014/main" id="{674AFB24-9778-C436-399B-39958001855E}"/>
              </a:ext>
            </a:extLst>
          </p:cNvPr>
          <p:cNvSpPr>
            <a:spLocks noChangeShapeType="1"/>
          </p:cNvSpPr>
          <p:nvPr/>
        </p:nvSpPr>
        <p:spPr bwMode="auto">
          <a:xfrm>
            <a:off x="7239000" y="3733800"/>
            <a:ext cx="1066800" cy="0"/>
          </a:xfrm>
          <a:prstGeom prst="line">
            <a:avLst/>
          </a:prstGeom>
          <a:noFill/>
          <a:ln w="38100">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56329" name="Rectangle 16">
            <a:extLst>
              <a:ext uri="{FF2B5EF4-FFF2-40B4-BE49-F238E27FC236}">
                <a16:creationId xmlns:a16="http://schemas.microsoft.com/office/drawing/2014/main" id="{EFC1EC40-9496-286F-4C2D-B3634622694A}"/>
              </a:ext>
            </a:extLst>
          </p:cNvPr>
          <p:cNvSpPr>
            <a:spLocks noGrp="1"/>
          </p:cNvSpPr>
          <p:nvPr>
            <p:ph type="title"/>
          </p:nvPr>
        </p:nvSpPr>
        <p:spPr>
          <a:xfrm>
            <a:off x="2209800" y="609600"/>
            <a:ext cx="7772400" cy="1143000"/>
          </a:xfrm>
        </p:spPr>
        <p:txBody>
          <a:bodyPr/>
          <a:lstStyle/>
          <a:p>
            <a:pPr marL="484188" eaLnBrk="1" hangingPunct="1"/>
            <a:r>
              <a:rPr lang="en-US" altLang="en-US" sz="3400">
                <a:solidFill>
                  <a:schemeClr val="tx1"/>
                </a:solidFill>
              </a:rPr>
              <a:t>Common Language Runtime</a:t>
            </a:r>
            <a:br>
              <a:rPr lang="en-US" altLang="en-US" sz="3400">
                <a:solidFill>
                  <a:schemeClr val="tx1"/>
                </a:solidFill>
              </a:rPr>
            </a:br>
            <a:r>
              <a:rPr lang="en-US" altLang="en-US" sz="2500">
                <a:solidFill>
                  <a:schemeClr val="tx1"/>
                </a:solidFill>
              </a:rPr>
              <a:t>Compilation</a:t>
            </a:r>
          </a:p>
        </p:txBody>
      </p:sp>
    </p:spTree>
  </p:cSld>
  <p:clrMapOvr>
    <a:masterClrMapping/>
  </p:clrMapOvr>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0DE8-B52E-EEAA-E591-A65179D0401F}"/>
              </a:ext>
            </a:extLst>
          </p:cNvPr>
          <p:cNvSpPr>
            <a:spLocks noGrp="1"/>
          </p:cNvSpPr>
          <p:nvPr>
            <p:ph type="title"/>
          </p:nvPr>
        </p:nvSpPr>
        <p:spPr/>
        <p:txBody>
          <a:bodyPr/>
          <a:lstStyle/>
          <a:p>
            <a:r>
              <a:rPr lang="en-US" dirty="0"/>
              <a:t>Routing</a:t>
            </a:r>
            <a:endParaRPr lang="en-IN" dirty="0"/>
          </a:p>
        </p:txBody>
      </p:sp>
      <p:sp>
        <p:nvSpPr>
          <p:cNvPr id="3" name="Content Placeholder 2">
            <a:extLst>
              <a:ext uri="{FF2B5EF4-FFF2-40B4-BE49-F238E27FC236}">
                <a16:creationId xmlns:a16="http://schemas.microsoft.com/office/drawing/2014/main" id="{F8F8D22A-E68C-56C8-25D7-A7C9DCF7E532}"/>
              </a:ext>
            </a:extLst>
          </p:cNvPr>
          <p:cNvSpPr>
            <a:spLocks noGrp="1"/>
          </p:cNvSpPr>
          <p:nvPr>
            <p:ph idx="1"/>
          </p:nvPr>
        </p:nvSpPr>
        <p:spPr/>
        <p:txBody>
          <a:bodyPr>
            <a:normAutofit fontScale="92500" lnSpcReduction="10000"/>
          </a:bodyPr>
          <a:lstStyle/>
          <a:p>
            <a:r>
              <a:rPr lang="en-US" dirty="0"/>
              <a:t>Workflow</a:t>
            </a:r>
          </a:p>
          <a:p>
            <a:pPr lvl="1"/>
            <a:r>
              <a:rPr lang="en-US" dirty="0"/>
              <a:t>Check if the URL is not Physical</a:t>
            </a:r>
          </a:p>
          <a:p>
            <a:pPr lvl="1"/>
            <a:r>
              <a:rPr lang="en-US" dirty="0"/>
              <a:t>Routing module </a:t>
            </a:r>
          </a:p>
          <a:p>
            <a:pPr lvl="2"/>
            <a:r>
              <a:rPr lang="en-US" dirty="0"/>
              <a:t>Matches the URL with the Routes Sequentially from the top to the Bottom </a:t>
            </a:r>
          </a:p>
          <a:p>
            <a:pPr lvl="2"/>
            <a:r>
              <a:rPr lang="en-US" dirty="0"/>
              <a:t>If pattern is matched then it considers that route to resolve the controller &amp; action method </a:t>
            </a:r>
          </a:p>
          <a:p>
            <a:r>
              <a:rPr lang="en-US" dirty="0"/>
              <a:t>Routing Intro</a:t>
            </a:r>
          </a:p>
          <a:p>
            <a:pPr lvl="1"/>
            <a:r>
              <a:rPr lang="en-US" dirty="0">
                <a:solidFill>
                  <a:schemeClr val="accent6"/>
                </a:solidFill>
              </a:rPr>
              <a:t>Catch All Param</a:t>
            </a:r>
          </a:p>
          <a:p>
            <a:pPr lvl="1"/>
            <a:r>
              <a:rPr lang="en-US" dirty="0"/>
              <a:t>Constraint </a:t>
            </a:r>
          </a:p>
          <a:p>
            <a:pPr lvl="2"/>
            <a:r>
              <a:rPr lang="en-US" dirty="0"/>
              <a:t>Custom</a:t>
            </a:r>
          </a:p>
          <a:p>
            <a:pPr lvl="1"/>
            <a:r>
              <a:rPr lang="en-US" dirty="0"/>
              <a:t>Routing Config Levels</a:t>
            </a:r>
          </a:p>
          <a:p>
            <a:pPr lvl="2"/>
            <a:r>
              <a:rPr lang="en-US" dirty="0"/>
              <a:t>Application Level(General)</a:t>
            </a:r>
          </a:p>
          <a:p>
            <a:pPr lvl="2"/>
            <a:r>
              <a:rPr lang="en-US" dirty="0"/>
              <a:t>Controller or Action Method Level (Specific)</a:t>
            </a:r>
          </a:p>
          <a:p>
            <a:pPr lvl="2"/>
            <a:endParaRPr lang="en-US" dirty="0"/>
          </a:p>
          <a:p>
            <a:endParaRPr lang="en-IN" dirty="0"/>
          </a:p>
        </p:txBody>
      </p:sp>
    </p:spTree>
    <p:extLst>
      <p:ext uri="{BB962C8B-B14F-4D97-AF65-F5344CB8AC3E}">
        <p14:creationId xmlns:p14="http://schemas.microsoft.com/office/powerpoint/2010/main" val="377141161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CCFA9-A895-CD44-00CE-3D8FF1B72329}"/>
              </a:ext>
            </a:extLst>
          </p:cNvPr>
          <p:cNvSpPr>
            <a:spLocks noGrp="1"/>
          </p:cNvSpPr>
          <p:nvPr>
            <p:ph type="title"/>
          </p:nvPr>
        </p:nvSpPr>
        <p:spPr/>
        <p:txBody>
          <a:bodyPr/>
          <a:lstStyle/>
          <a:p>
            <a:r>
              <a:rPr lang="en-US" dirty="0"/>
              <a:t>Route Constraints</a:t>
            </a:r>
            <a:endParaRPr lang="en-IN" dirty="0"/>
          </a:p>
        </p:txBody>
      </p:sp>
      <p:sp>
        <p:nvSpPr>
          <p:cNvPr id="3" name="Content Placeholder 2">
            <a:extLst>
              <a:ext uri="{FF2B5EF4-FFF2-40B4-BE49-F238E27FC236}">
                <a16:creationId xmlns:a16="http://schemas.microsoft.com/office/drawing/2014/main" id="{F9516C36-0610-B63C-C42F-EC31F6A48D43}"/>
              </a:ext>
            </a:extLst>
          </p:cNvPr>
          <p:cNvSpPr>
            <a:spLocks noGrp="1"/>
          </p:cNvSpPr>
          <p:nvPr>
            <p:ph idx="1"/>
          </p:nvPr>
        </p:nvSpPr>
        <p:spPr/>
        <p:txBody>
          <a:bodyPr/>
          <a:lstStyle/>
          <a:p>
            <a:r>
              <a:rPr lang="en-US" dirty="0"/>
              <a:t>Regular Expression Constraint</a:t>
            </a:r>
          </a:p>
          <a:p>
            <a:r>
              <a:rPr lang="en-US" dirty="0"/>
              <a:t>HTTP Constraint</a:t>
            </a:r>
          </a:p>
          <a:p>
            <a:r>
              <a:rPr lang="en-US" dirty="0"/>
              <a:t>Custom</a:t>
            </a:r>
          </a:p>
          <a:p>
            <a:endParaRPr lang="en-IN" dirty="0"/>
          </a:p>
        </p:txBody>
      </p:sp>
    </p:spTree>
    <p:extLst>
      <p:ext uri="{BB962C8B-B14F-4D97-AF65-F5344CB8AC3E}">
        <p14:creationId xmlns:p14="http://schemas.microsoft.com/office/powerpoint/2010/main" val="401533678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DDAD6-72C1-C62A-B143-883C68CBC1C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456F43F-D31B-F103-C2EC-5ABE2C07C7EB}"/>
              </a:ext>
            </a:extLst>
          </p:cNvPr>
          <p:cNvSpPr>
            <a:spLocks noGrp="1"/>
          </p:cNvSpPr>
          <p:nvPr>
            <p:ph idx="1"/>
          </p:nvPr>
        </p:nvSpPr>
        <p:spPr/>
        <p:txBody>
          <a:bodyPr/>
          <a:lstStyle/>
          <a:p>
            <a:r>
              <a:rPr lang="en-US" dirty="0"/>
              <a:t>Route Configuration Level</a:t>
            </a:r>
          </a:p>
          <a:p>
            <a:pPr lvl="1"/>
            <a:r>
              <a:rPr lang="en-US" dirty="0" err="1"/>
              <a:t>App_Start</a:t>
            </a:r>
            <a:r>
              <a:rPr lang="en-US" dirty="0"/>
              <a:t> Level =&gt; Application level</a:t>
            </a:r>
          </a:p>
          <a:p>
            <a:pPr lvl="1"/>
            <a:r>
              <a:rPr lang="en-US" dirty="0"/>
              <a:t>Attribute based Routing; Controller / Action method Level</a:t>
            </a:r>
            <a:endParaRPr lang="en-IN" dirty="0"/>
          </a:p>
        </p:txBody>
      </p:sp>
    </p:spTree>
    <p:extLst>
      <p:ext uri="{BB962C8B-B14F-4D97-AF65-F5344CB8AC3E}">
        <p14:creationId xmlns:p14="http://schemas.microsoft.com/office/powerpoint/2010/main" val="45353778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8724B-4F4C-8CD1-8076-CCA0308E081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12A96F5-49F8-2634-1251-3347B19B2FF3}"/>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6313104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55D01-E115-6E93-4C92-9876EC4EE926}"/>
              </a:ext>
            </a:extLst>
          </p:cNvPr>
          <p:cNvSpPr>
            <a:spLocks noGrp="1"/>
          </p:cNvSpPr>
          <p:nvPr>
            <p:ph type="title"/>
          </p:nvPr>
        </p:nvSpPr>
        <p:spPr/>
        <p:txBody>
          <a:bodyPr/>
          <a:lstStyle/>
          <a:p>
            <a:r>
              <a:rPr lang="en-US" dirty="0"/>
              <a:t>State management</a:t>
            </a:r>
            <a:endParaRPr lang="en-IN" dirty="0"/>
          </a:p>
        </p:txBody>
      </p:sp>
      <p:sp>
        <p:nvSpPr>
          <p:cNvPr id="3" name="Content Placeholder 2">
            <a:extLst>
              <a:ext uri="{FF2B5EF4-FFF2-40B4-BE49-F238E27FC236}">
                <a16:creationId xmlns:a16="http://schemas.microsoft.com/office/drawing/2014/main" id="{9E7792CF-435B-637F-CB71-78A9B06906CE}"/>
              </a:ext>
            </a:extLst>
          </p:cNvPr>
          <p:cNvSpPr>
            <a:spLocks noGrp="1"/>
          </p:cNvSpPr>
          <p:nvPr>
            <p:ph idx="1"/>
          </p:nvPr>
        </p:nvSpPr>
        <p:spPr/>
        <p:txBody>
          <a:bodyPr>
            <a:normAutofit fontScale="92500" lnSpcReduction="10000"/>
          </a:bodyPr>
          <a:lstStyle/>
          <a:p>
            <a:r>
              <a:rPr lang="en-US" dirty="0"/>
              <a:t>Passing Data </a:t>
            </a:r>
          </a:p>
          <a:p>
            <a:pPr lvl="1"/>
            <a:r>
              <a:rPr lang="en-US" dirty="0"/>
              <a:t>Between Controller and View</a:t>
            </a:r>
          </a:p>
          <a:p>
            <a:pPr lvl="2"/>
            <a:r>
              <a:rPr lang="en-US" dirty="0"/>
              <a:t>ViewData – mvc 2.0 </a:t>
            </a:r>
          </a:p>
          <a:p>
            <a:pPr lvl="3"/>
            <a:r>
              <a:rPr lang="en-US" dirty="0" err="1"/>
              <a:t>ViewBag</a:t>
            </a:r>
            <a:r>
              <a:rPr lang="en-US" dirty="0"/>
              <a:t> =  3.0</a:t>
            </a:r>
          </a:p>
          <a:p>
            <a:pPr lvl="1"/>
            <a:r>
              <a:rPr lang="en-US" dirty="0"/>
              <a:t>Between Controller to Controller</a:t>
            </a:r>
          </a:p>
          <a:p>
            <a:pPr lvl="2"/>
            <a:r>
              <a:rPr lang="en-US" dirty="0" err="1"/>
              <a:t>TempData</a:t>
            </a:r>
            <a:endParaRPr lang="en-US" dirty="0"/>
          </a:p>
          <a:p>
            <a:pPr lvl="1"/>
            <a:r>
              <a:rPr lang="en-US" dirty="0"/>
              <a:t>Between Request Same User (Session)</a:t>
            </a:r>
          </a:p>
          <a:p>
            <a:pPr lvl="2"/>
            <a:r>
              <a:rPr lang="en-US" dirty="0">
                <a:solidFill>
                  <a:schemeClr val="accent2">
                    <a:lumMod val="75000"/>
                  </a:schemeClr>
                </a:solidFill>
              </a:rPr>
              <a:t>Client Side (</a:t>
            </a:r>
            <a:r>
              <a:rPr lang="en-US" dirty="0">
                <a:solidFill>
                  <a:srgbClr val="FF0000"/>
                </a:solidFill>
              </a:rPr>
              <a:t>Performance</a:t>
            </a:r>
            <a:r>
              <a:rPr lang="en-US" dirty="0">
                <a:solidFill>
                  <a:schemeClr val="accent2">
                    <a:lumMod val="75000"/>
                  </a:schemeClr>
                </a:solidFill>
              </a:rPr>
              <a:t>, Security,  reliability )</a:t>
            </a:r>
          </a:p>
          <a:p>
            <a:pPr lvl="3"/>
            <a:r>
              <a:rPr lang="en-US" dirty="0"/>
              <a:t>URL, Routing , Hidden Variable, Cookies </a:t>
            </a:r>
          </a:p>
          <a:p>
            <a:pPr lvl="2"/>
            <a:r>
              <a:rPr lang="en-US" dirty="0">
                <a:solidFill>
                  <a:schemeClr val="accent2">
                    <a:lumMod val="75000"/>
                  </a:schemeClr>
                </a:solidFill>
              </a:rPr>
              <a:t>Server Side</a:t>
            </a:r>
          </a:p>
          <a:p>
            <a:pPr lvl="3"/>
            <a:r>
              <a:rPr lang="en-US" dirty="0"/>
              <a:t>Session State </a:t>
            </a:r>
          </a:p>
          <a:p>
            <a:pPr lvl="1"/>
            <a:r>
              <a:rPr lang="en-US" dirty="0"/>
              <a:t>Between Users </a:t>
            </a:r>
          </a:p>
          <a:p>
            <a:pPr lvl="2"/>
            <a:r>
              <a:rPr lang="en-US" dirty="0"/>
              <a:t>Application</a:t>
            </a:r>
          </a:p>
          <a:p>
            <a:pPr lvl="2"/>
            <a:r>
              <a:rPr lang="en-US" dirty="0"/>
              <a:t>Cache</a:t>
            </a:r>
          </a:p>
          <a:p>
            <a:pPr lvl="1"/>
            <a:endParaRPr lang="en-US" dirty="0"/>
          </a:p>
          <a:p>
            <a:pPr lvl="1"/>
            <a:endParaRPr lang="en-IN" dirty="0"/>
          </a:p>
        </p:txBody>
      </p:sp>
    </p:spTree>
    <p:extLst>
      <p:ext uri="{BB962C8B-B14F-4D97-AF65-F5344CB8AC3E}">
        <p14:creationId xmlns:p14="http://schemas.microsoft.com/office/powerpoint/2010/main" val="10290157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75713-920A-777D-E0FA-BE9B4597D1A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26A7E5F-FF1D-2324-6ABE-950B3EFCB589}"/>
              </a:ext>
            </a:extLst>
          </p:cNvPr>
          <p:cNvSpPr>
            <a:spLocks noGrp="1"/>
          </p:cNvSpPr>
          <p:nvPr>
            <p:ph idx="1"/>
          </p:nvPr>
        </p:nvSpPr>
        <p:spPr/>
        <p:txBody>
          <a:bodyPr/>
          <a:lstStyle/>
          <a:p>
            <a:r>
              <a:rPr lang="en-US" dirty="0"/>
              <a:t>Application</a:t>
            </a:r>
          </a:p>
          <a:p>
            <a:pPr lvl="1"/>
            <a:r>
              <a:rPr lang="en-US" dirty="0"/>
              <a:t>Business Data-Business Transaction Data(RDBMS)</a:t>
            </a:r>
          </a:p>
          <a:p>
            <a:pPr lvl="1"/>
            <a:r>
              <a:rPr lang="en-US" dirty="0"/>
              <a:t>Application Data</a:t>
            </a:r>
          </a:p>
          <a:p>
            <a:pPr lvl="2"/>
            <a:r>
              <a:rPr lang="en-US" dirty="0"/>
              <a:t>User Data – logging </a:t>
            </a:r>
          </a:p>
          <a:p>
            <a:pPr lvl="2"/>
            <a:r>
              <a:rPr lang="en-US" dirty="0"/>
              <a:t>Application Service Data</a:t>
            </a:r>
          </a:p>
          <a:p>
            <a:pPr lvl="3"/>
            <a:endParaRPr lang="en-US" dirty="0"/>
          </a:p>
          <a:p>
            <a:pPr lvl="2"/>
            <a:endParaRPr lang="en-US" dirty="0"/>
          </a:p>
          <a:p>
            <a:pPr lvl="1"/>
            <a:endParaRPr lang="en-IN" dirty="0"/>
          </a:p>
        </p:txBody>
      </p:sp>
    </p:spTree>
    <p:extLst>
      <p:ext uri="{BB962C8B-B14F-4D97-AF65-F5344CB8AC3E}">
        <p14:creationId xmlns:p14="http://schemas.microsoft.com/office/powerpoint/2010/main" val="40860122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C6600-9E2D-A9D4-4A01-85B444CA4C20}"/>
              </a:ext>
            </a:extLst>
          </p:cNvPr>
          <p:cNvSpPr>
            <a:spLocks noGrp="1"/>
          </p:cNvSpPr>
          <p:nvPr>
            <p:ph type="title"/>
          </p:nvPr>
        </p:nvSpPr>
        <p:spPr/>
        <p:txBody>
          <a:bodyPr/>
          <a:lstStyle/>
          <a:p>
            <a:r>
              <a:rPr lang="en-US" dirty="0"/>
              <a:t>Threading</a:t>
            </a:r>
            <a:endParaRPr lang="en-IN" dirty="0"/>
          </a:p>
        </p:txBody>
      </p:sp>
      <p:sp>
        <p:nvSpPr>
          <p:cNvPr id="3" name="Content Placeholder 2">
            <a:extLst>
              <a:ext uri="{FF2B5EF4-FFF2-40B4-BE49-F238E27FC236}">
                <a16:creationId xmlns:a16="http://schemas.microsoft.com/office/drawing/2014/main" id="{C2022FF4-4B3A-48F7-5978-34E0DF147073}"/>
              </a:ext>
            </a:extLst>
          </p:cNvPr>
          <p:cNvSpPr>
            <a:spLocks noGrp="1"/>
          </p:cNvSpPr>
          <p:nvPr>
            <p:ph idx="1"/>
          </p:nvPr>
        </p:nvSpPr>
        <p:spPr/>
        <p:txBody>
          <a:bodyPr/>
          <a:lstStyle/>
          <a:p>
            <a:r>
              <a:rPr lang="en-US" dirty="0"/>
              <a:t>Main()=&gt;A()=&gt;B()=&gt;C()</a:t>
            </a:r>
          </a:p>
          <a:p>
            <a:r>
              <a:rPr lang="en-US" dirty="0"/>
              <a:t>Sync</a:t>
            </a:r>
          </a:p>
          <a:p>
            <a:pPr marL="457200" lvl="1" indent="0">
              <a:buNone/>
            </a:pPr>
            <a:r>
              <a:rPr lang="en-US" dirty="0"/>
              <a:t>Exec</a:t>
            </a:r>
          </a:p>
          <a:p>
            <a:pPr marL="457200" lvl="1" indent="0">
              <a:buNone/>
            </a:pPr>
            <a:r>
              <a:rPr lang="en-US"/>
              <a:t>	</a:t>
            </a:r>
            <a:endParaRPr lang="en-US" dirty="0"/>
          </a:p>
          <a:p>
            <a:pPr marL="457200" lvl="1" indent="0">
              <a:buNone/>
            </a:pPr>
            <a:r>
              <a:rPr lang="en-US" dirty="0"/>
              <a:t>Data</a:t>
            </a:r>
          </a:p>
          <a:p>
            <a:pPr marL="457200" lvl="1" indent="0">
              <a:buNone/>
            </a:pPr>
            <a:r>
              <a:rPr lang="en-US" dirty="0"/>
              <a:t>	Monitor</a:t>
            </a:r>
          </a:p>
          <a:p>
            <a:pPr marL="457200" lvl="1" indent="0">
              <a:buNone/>
            </a:pPr>
            <a:r>
              <a:rPr lang="en-US" dirty="0"/>
              <a:t>		Lock Block</a:t>
            </a:r>
          </a:p>
          <a:p>
            <a:pPr marL="457200" lvl="1" indent="0">
              <a:buNone/>
            </a:pPr>
            <a:r>
              <a:rPr lang="en-US" dirty="0"/>
              <a:t>	</a:t>
            </a:r>
          </a:p>
          <a:p>
            <a:endParaRPr lang="en-IN" dirty="0"/>
          </a:p>
        </p:txBody>
      </p:sp>
    </p:spTree>
    <p:extLst>
      <p:ext uri="{BB962C8B-B14F-4D97-AF65-F5344CB8AC3E}">
        <p14:creationId xmlns:p14="http://schemas.microsoft.com/office/powerpoint/2010/main" val="420260798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B9D05-C7D4-59D3-C47B-3FB1FC648FCA}"/>
              </a:ext>
            </a:extLst>
          </p:cNvPr>
          <p:cNvSpPr>
            <a:spLocks noGrp="1"/>
          </p:cNvSpPr>
          <p:nvPr>
            <p:ph type="title"/>
          </p:nvPr>
        </p:nvSpPr>
        <p:spPr/>
        <p:txBody>
          <a:bodyPr/>
          <a:lstStyle/>
          <a:p>
            <a:r>
              <a:rPr lang="en-US" dirty="0"/>
              <a:t>Agenda</a:t>
            </a:r>
            <a:endParaRPr lang="en-IN" dirty="0"/>
          </a:p>
        </p:txBody>
      </p:sp>
      <p:sp>
        <p:nvSpPr>
          <p:cNvPr id="3" name="Content Placeholder 2">
            <a:extLst>
              <a:ext uri="{FF2B5EF4-FFF2-40B4-BE49-F238E27FC236}">
                <a16:creationId xmlns:a16="http://schemas.microsoft.com/office/drawing/2014/main" id="{7F3C6A3D-CB3E-958B-7779-D9E90EFFC087}"/>
              </a:ext>
            </a:extLst>
          </p:cNvPr>
          <p:cNvSpPr>
            <a:spLocks noGrp="1"/>
          </p:cNvSpPr>
          <p:nvPr>
            <p:ph idx="1"/>
          </p:nvPr>
        </p:nvSpPr>
        <p:spPr/>
        <p:txBody>
          <a:bodyPr/>
          <a:lstStyle/>
          <a:p>
            <a:r>
              <a:rPr lang="en-US" dirty="0"/>
              <a:t>Controller </a:t>
            </a:r>
          </a:p>
          <a:p>
            <a:pPr lvl="1"/>
            <a:r>
              <a:rPr lang="en-US" dirty="0"/>
              <a:t>Model Binders</a:t>
            </a:r>
          </a:p>
          <a:p>
            <a:r>
              <a:rPr lang="en-US" dirty="0"/>
              <a:t>View</a:t>
            </a:r>
          </a:p>
          <a:p>
            <a:pPr lvl="1"/>
            <a:r>
              <a:rPr lang="en-US" dirty="0"/>
              <a:t>Razor View Engine</a:t>
            </a:r>
          </a:p>
          <a:p>
            <a:pPr lvl="1"/>
            <a:r>
              <a:rPr lang="en-US" dirty="0"/>
              <a:t>Layout</a:t>
            </a:r>
          </a:p>
          <a:p>
            <a:pPr lvl="2"/>
            <a:r>
              <a:rPr lang="en-US" dirty="0"/>
              <a:t>Nested Layout</a:t>
            </a:r>
          </a:p>
          <a:p>
            <a:pPr lvl="2"/>
            <a:r>
              <a:rPr lang="en-US" dirty="0"/>
              <a:t>Section</a:t>
            </a:r>
          </a:p>
          <a:p>
            <a:pPr lvl="1"/>
            <a:r>
              <a:rPr lang="en-US" dirty="0"/>
              <a:t>Validation</a:t>
            </a:r>
          </a:p>
          <a:p>
            <a:pPr lvl="1"/>
            <a:endParaRPr lang="en-US" dirty="0"/>
          </a:p>
          <a:p>
            <a:pPr lvl="1"/>
            <a:endParaRPr lang="en-IN" dirty="0"/>
          </a:p>
        </p:txBody>
      </p:sp>
    </p:spTree>
    <p:extLst>
      <p:ext uri="{BB962C8B-B14F-4D97-AF65-F5344CB8AC3E}">
        <p14:creationId xmlns:p14="http://schemas.microsoft.com/office/powerpoint/2010/main" val="117142933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C2670-99DA-2D11-F7E3-1DD3932A5E30}"/>
              </a:ext>
            </a:extLst>
          </p:cNvPr>
          <p:cNvSpPr>
            <a:spLocks noGrp="1"/>
          </p:cNvSpPr>
          <p:nvPr>
            <p:ph type="title"/>
          </p:nvPr>
        </p:nvSpPr>
        <p:spPr/>
        <p:txBody>
          <a:bodyPr/>
          <a:lstStyle/>
          <a:p>
            <a:r>
              <a:rPr lang="en-US" dirty="0"/>
              <a:t>Model Binder</a:t>
            </a:r>
            <a:endParaRPr lang="en-IN" dirty="0"/>
          </a:p>
        </p:txBody>
      </p:sp>
      <p:sp>
        <p:nvSpPr>
          <p:cNvPr id="3" name="Content Placeholder 2">
            <a:extLst>
              <a:ext uri="{FF2B5EF4-FFF2-40B4-BE49-F238E27FC236}">
                <a16:creationId xmlns:a16="http://schemas.microsoft.com/office/drawing/2014/main" id="{2711DD25-3FD5-FDBE-2C68-CB9AADF84A31}"/>
              </a:ext>
            </a:extLst>
          </p:cNvPr>
          <p:cNvSpPr>
            <a:spLocks noGrp="1"/>
          </p:cNvSpPr>
          <p:nvPr>
            <p:ph idx="1"/>
          </p:nvPr>
        </p:nvSpPr>
        <p:spPr/>
        <p:txBody>
          <a:bodyPr/>
          <a:lstStyle/>
          <a:p>
            <a:r>
              <a:rPr lang="en-US" dirty="0"/>
              <a:t>Mapping incoming </a:t>
            </a:r>
            <a:r>
              <a:rPr lang="en-US" dirty="0">
                <a:solidFill>
                  <a:schemeClr val="accent2"/>
                </a:solidFill>
              </a:rPr>
              <a:t>Request carrying  Data </a:t>
            </a:r>
            <a:r>
              <a:rPr lang="en-US" dirty="0"/>
              <a:t>to </a:t>
            </a:r>
            <a:r>
              <a:rPr lang="en-US" dirty="0">
                <a:solidFill>
                  <a:schemeClr val="accent6"/>
                </a:solidFill>
              </a:rPr>
              <a:t>Argument/Parameter</a:t>
            </a:r>
          </a:p>
          <a:p>
            <a:pPr lvl="1"/>
            <a:r>
              <a:rPr lang="en-IN" dirty="0"/>
              <a:t>Default </a:t>
            </a:r>
          </a:p>
          <a:p>
            <a:pPr lvl="1"/>
            <a:r>
              <a:rPr lang="en-IN" dirty="0"/>
              <a:t>Custom</a:t>
            </a:r>
          </a:p>
          <a:p>
            <a:endParaRPr lang="en-IN" dirty="0"/>
          </a:p>
        </p:txBody>
      </p:sp>
    </p:spTree>
    <p:extLst>
      <p:ext uri="{BB962C8B-B14F-4D97-AF65-F5344CB8AC3E}">
        <p14:creationId xmlns:p14="http://schemas.microsoft.com/office/powerpoint/2010/main" val="355045759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0E5BF-E942-428E-2977-77A6B4665984}"/>
              </a:ext>
            </a:extLst>
          </p:cNvPr>
          <p:cNvSpPr>
            <a:spLocks noGrp="1"/>
          </p:cNvSpPr>
          <p:nvPr>
            <p:ph type="title"/>
          </p:nvPr>
        </p:nvSpPr>
        <p:spPr/>
        <p:txBody>
          <a:bodyPr/>
          <a:lstStyle/>
          <a:p>
            <a:r>
              <a:rPr lang="en-US" dirty="0"/>
              <a:t>Model Binders</a:t>
            </a:r>
            <a:endParaRPr lang="en-IN" dirty="0"/>
          </a:p>
        </p:txBody>
      </p:sp>
      <p:sp>
        <p:nvSpPr>
          <p:cNvPr id="4" name="Rectangle 3">
            <a:extLst>
              <a:ext uri="{FF2B5EF4-FFF2-40B4-BE49-F238E27FC236}">
                <a16:creationId xmlns:a16="http://schemas.microsoft.com/office/drawing/2014/main" id="{212ED31C-D1CD-20AC-9014-ECCEF307E9BB}"/>
              </a:ext>
            </a:extLst>
          </p:cNvPr>
          <p:cNvSpPr/>
          <p:nvPr/>
        </p:nvSpPr>
        <p:spPr>
          <a:xfrm>
            <a:off x="905522" y="1690688"/>
            <a:ext cx="2192785" cy="821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Browser</a:t>
            </a:r>
            <a:endParaRPr lang="en-IN" dirty="0"/>
          </a:p>
        </p:txBody>
      </p:sp>
      <p:cxnSp>
        <p:nvCxnSpPr>
          <p:cNvPr id="6" name="Straight Arrow Connector 5">
            <a:extLst>
              <a:ext uri="{FF2B5EF4-FFF2-40B4-BE49-F238E27FC236}">
                <a16:creationId xmlns:a16="http://schemas.microsoft.com/office/drawing/2014/main" id="{2C492A83-A940-3F86-F98B-EF38A4173058}"/>
              </a:ext>
            </a:extLst>
          </p:cNvPr>
          <p:cNvCxnSpPr/>
          <p:nvPr/>
        </p:nvCxnSpPr>
        <p:spPr>
          <a:xfrm>
            <a:off x="3098307" y="1976737"/>
            <a:ext cx="20544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0EE6374-C9B2-5A5D-626A-1656D618E9C1}"/>
              </a:ext>
            </a:extLst>
          </p:cNvPr>
          <p:cNvSpPr txBox="1"/>
          <p:nvPr/>
        </p:nvSpPr>
        <p:spPr>
          <a:xfrm>
            <a:off x="3165629" y="2059893"/>
            <a:ext cx="1487651" cy="369332"/>
          </a:xfrm>
          <a:prstGeom prst="rect">
            <a:avLst/>
          </a:prstGeom>
          <a:noFill/>
        </p:spPr>
        <p:txBody>
          <a:bodyPr wrap="none" rtlCol="0">
            <a:spAutoFit/>
          </a:bodyPr>
          <a:lstStyle/>
          <a:p>
            <a:r>
              <a:rPr lang="en-US" dirty="0"/>
              <a:t>HTTP Request</a:t>
            </a:r>
            <a:endParaRPr lang="en-IN" dirty="0"/>
          </a:p>
        </p:txBody>
      </p:sp>
      <p:sp>
        <p:nvSpPr>
          <p:cNvPr id="8" name="Rectangle 7">
            <a:extLst>
              <a:ext uri="{FF2B5EF4-FFF2-40B4-BE49-F238E27FC236}">
                <a16:creationId xmlns:a16="http://schemas.microsoft.com/office/drawing/2014/main" id="{2B350185-E384-D39B-FEBF-C8D0738EA799}"/>
              </a:ext>
            </a:extLst>
          </p:cNvPr>
          <p:cNvSpPr/>
          <p:nvPr/>
        </p:nvSpPr>
        <p:spPr>
          <a:xfrm>
            <a:off x="5362951" y="799264"/>
            <a:ext cx="3532474" cy="25212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HTTP REQUEST</a:t>
            </a:r>
            <a:endParaRPr lang="en-IN" dirty="0"/>
          </a:p>
        </p:txBody>
      </p:sp>
      <p:sp>
        <p:nvSpPr>
          <p:cNvPr id="9" name="Rectangle: Diagonal Corners Rounded 8">
            <a:extLst>
              <a:ext uri="{FF2B5EF4-FFF2-40B4-BE49-F238E27FC236}">
                <a16:creationId xmlns:a16="http://schemas.microsoft.com/office/drawing/2014/main" id="{752BDC5E-0350-9B82-0F7A-E899C4B2AD1E}"/>
              </a:ext>
            </a:extLst>
          </p:cNvPr>
          <p:cNvSpPr/>
          <p:nvPr/>
        </p:nvSpPr>
        <p:spPr>
          <a:xfrm>
            <a:off x="5463565" y="1829074"/>
            <a:ext cx="3183285" cy="461639"/>
          </a:xfrm>
          <a:prstGeom prst="round2Diag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dirty="0"/>
              <a:t>URL </a:t>
            </a:r>
            <a:r>
              <a:rPr lang="en-US" sz="1400" dirty="0">
                <a:solidFill>
                  <a:schemeClr val="tx1">
                    <a:lumMod val="95000"/>
                    <a:lumOff val="5000"/>
                  </a:schemeClr>
                </a:solidFill>
              </a:rPr>
              <a:t>(Query String, Route Data)</a:t>
            </a:r>
            <a:endParaRPr lang="en-IN" dirty="0">
              <a:solidFill>
                <a:schemeClr val="tx1">
                  <a:lumMod val="95000"/>
                  <a:lumOff val="5000"/>
                </a:schemeClr>
              </a:solidFill>
            </a:endParaRPr>
          </a:p>
        </p:txBody>
      </p:sp>
      <p:sp>
        <p:nvSpPr>
          <p:cNvPr id="10" name="Rectangle: Diagonal Corners Rounded 9">
            <a:extLst>
              <a:ext uri="{FF2B5EF4-FFF2-40B4-BE49-F238E27FC236}">
                <a16:creationId xmlns:a16="http://schemas.microsoft.com/office/drawing/2014/main" id="{2E98C6E9-CA33-1D06-F334-819AE0C57EA0}"/>
              </a:ext>
            </a:extLst>
          </p:cNvPr>
          <p:cNvSpPr/>
          <p:nvPr/>
        </p:nvSpPr>
        <p:spPr>
          <a:xfrm>
            <a:off x="5463565" y="2361228"/>
            <a:ext cx="3183285" cy="737353"/>
          </a:xfrm>
          <a:prstGeom prst="round2Diag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dirty="0"/>
              <a:t>BODY (various Format(MIME))</a:t>
            </a:r>
          </a:p>
          <a:p>
            <a:r>
              <a:rPr lang="en-IN" dirty="0" err="1">
                <a:solidFill>
                  <a:schemeClr val="tx1">
                    <a:lumMod val="95000"/>
                    <a:lumOff val="5000"/>
                  </a:schemeClr>
                </a:solidFill>
              </a:rPr>
              <a:t>JSON,XML,FORM,Custom</a:t>
            </a:r>
            <a:r>
              <a:rPr lang="en-IN" dirty="0">
                <a:solidFill>
                  <a:schemeClr val="tx1">
                    <a:lumMod val="95000"/>
                    <a:lumOff val="5000"/>
                  </a:schemeClr>
                </a:solidFill>
              </a:rPr>
              <a:t>… </a:t>
            </a:r>
          </a:p>
        </p:txBody>
      </p:sp>
      <p:sp>
        <p:nvSpPr>
          <p:cNvPr id="13" name="Rectangle: Diagonal Corners Rounded 12">
            <a:extLst>
              <a:ext uri="{FF2B5EF4-FFF2-40B4-BE49-F238E27FC236}">
                <a16:creationId xmlns:a16="http://schemas.microsoft.com/office/drawing/2014/main" id="{6F953B39-85ED-E58E-F8F6-EA2719CC138F}"/>
              </a:ext>
            </a:extLst>
          </p:cNvPr>
          <p:cNvSpPr/>
          <p:nvPr/>
        </p:nvSpPr>
        <p:spPr>
          <a:xfrm>
            <a:off x="5463565" y="1235728"/>
            <a:ext cx="3183285" cy="461639"/>
          </a:xfrm>
          <a:prstGeom prst="round2Diag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dirty="0">
                <a:solidFill>
                  <a:schemeClr val="bg1"/>
                </a:solidFill>
              </a:rPr>
              <a:t>HEADER : </a:t>
            </a:r>
            <a:r>
              <a:rPr lang="en-US" dirty="0" err="1">
                <a:solidFill>
                  <a:schemeClr val="tx1">
                    <a:lumMod val="95000"/>
                    <a:lumOff val="5000"/>
                  </a:schemeClr>
                </a:solidFill>
              </a:rPr>
              <a:t>Key:Value</a:t>
            </a:r>
            <a:endParaRPr lang="en-IN" dirty="0">
              <a:solidFill>
                <a:schemeClr val="tx1">
                  <a:lumMod val="95000"/>
                  <a:lumOff val="5000"/>
                </a:schemeClr>
              </a:solidFill>
            </a:endParaRPr>
          </a:p>
        </p:txBody>
      </p:sp>
      <p:sp>
        <p:nvSpPr>
          <p:cNvPr id="14" name="Arrow: Right 13">
            <a:extLst>
              <a:ext uri="{FF2B5EF4-FFF2-40B4-BE49-F238E27FC236}">
                <a16:creationId xmlns:a16="http://schemas.microsoft.com/office/drawing/2014/main" id="{2621C2CE-639B-6F72-37E2-91FB7CD548BF}"/>
              </a:ext>
            </a:extLst>
          </p:cNvPr>
          <p:cNvSpPr/>
          <p:nvPr/>
        </p:nvSpPr>
        <p:spPr>
          <a:xfrm rot="5400000">
            <a:off x="6261142" y="4009365"/>
            <a:ext cx="1207363" cy="5287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B6E75C1A-A8D2-53E8-5C17-5476781550C0}"/>
              </a:ext>
            </a:extLst>
          </p:cNvPr>
          <p:cNvSpPr txBox="1"/>
          <p:nvPr/>
        </p:nvSpPr>
        <p:spPr>
          <a:xfrm>
            <a:off x="7600117" y="4012463"/>
            <a:ext cx="3084359" cy="523220"/>
          </a:xfrm>
          <a:prstGeom prst="rect">
            <a:avLst/>
          </a:prstGeom>
          <a:noFill/>
        </p:spPr>
        <p:txBody>
          <a:bodyPr wrap="square" rtlCol="0">
            <a:spAutoFit/>
          </a:bodyPr>
          <a:lstStyle/>
          <a:p>
            <a:r>
              <a:rPr lang="en-US" sz="2800" dirty="0"/>
              <a:t>MODEL BINDER</a:t>
            </a:r>
            <a:endParaRPr lang="en-IN" sz="2800" dirty="0"/>
          </a:p>
        </p:txBody>
      </p:sp>
      <p:pic>
        <p:nvPicPr>
          <p:cNvPr id="5" name="Picture 4">
            <a:extLst>
              <a:ext uri="{FF2B5EF4-FFF2-40B4-BE49-F238E27FC236}">
                <a16:creationId xmlns:a16="http://schemas.microsoft.com/office/drawing/2014/main" id="{F492693B-705E-2BA4-1336-251C597E0357}"/>
              </a:ext>
            </a:extLst>
          </p:cNvPr>
          <p:cNvPicPr>
            <a:picLocks noChangeAspect="1"/>
          </p:cNvPicPr>
          <p:nvPr/>
        </p:nvPicPr>
        <p:blipFill>
          <a:blip r:embed="rId2"/>
          <a:stretch>
            <a:fillRect/>
          </a:stretch>
        </p:blipFill>
        <p:spPr>
          <a:xfrm>
            <a:off x="-76701" y="5226937"/>
            <a:ext cx="11080532" cy="618860"/>
          </a:xfrm>
          <a:prstGeom prst="rect">
            <a:avLst/>
          </a:prstGeom>
        </p:spPr>
      </p:pic>
    </p:spTree>
    <p:extLst>
      <p:ext uri="{BB962C8B-B14F-4D97-AF65-F5344CB8AC3E}">
        <p14:creationId xmlns:p14="http://schemas.microsoft.com/office/powerpoint/2010/main" val="824211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370" name="Group 39">
            <a:extLst>
              <a:ext uri="{FF2B5EF4-FFF2-40B4-BE49-F238E27FC236}">
                <a16:creationId xmlns:a16="http://schemas.microsoft.com/office/drawing/2014/main" id="{25970E77-0898-9835-AF19-990ACABEAE30}"/>
              </a:ext>
            </a:extLst>
          </p:cNvPr>
          <p:cNvGrpSpPr>
            <a:grpSpLocks/>
          </p:cNvGrpSpPr>
          <p:nvPr/>
        </p:nvGrpSpPr>
        <p:grpSpPr bwMode="auto">
          <a:xfrm>
            <a:off x="5334000" y="990600"/>
            <a:ext cx="1371600" cy="1066800"/>
            <a:chOff x="1632" y="1248"/>
            <a:chExt cx="2682" cy="2286"/>
          </a:xfrm>
        </p:grpSpPr>
        <p:sp>
          <p:nvSpPr>
            <p:cNvPr id="58401" name="Gear">
              <a:extLst>
                <a:ext uri="{FF2B5EF4-FFF2-40B4-BE49-F238E27FC236}">
                  <a16:creationId xmlns:a16="http://schemas.microsoft.com/office/drawing/2014/main" id="{2CADAAF0-3883-CDD6-15C6-E2FBD3E82280}"/>
                </a:ext>
              </a:extLst>
            </p:cNvPr>
            <p:cNvSpPr>
              <a:spLocks noEditPoints="1"/>
            </p:cNvSpPr>
            <p:nvPr/>
          </p:nvSpPr>
          <p:spPr bwMode="auto">
            <a:xfrm>
              <a:off x="3119" y="1248"/>
              <a:ext cx="1195" cy="104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374 w 21600"/>
                <a:gd name="T13" fmla="*/ 3957 h 21600"/>
                <a:gd name="T14" fmla="*/ 17840 w 21600"/>
                <a:gd name="T15" fmla="*/ 17643 h 21600"/>
              </a:gdLst>
              <a:ahLst/>
              <a:cxnLst>
                <a:cxn ang="T8">
                  <a:pos x="T0" y="T1"/>
                </a:cxn>
                <a:cxn ang="T9">
                  <a:pos x="T2" y="T3"/>
                </a:cxn>
                <a:cxn ang="T10">
                  <a:pos x="T4" y="T5"/>
                </a:cxn>
                <a:cxn ang="T11">
                  <a:pos x="T6" y="T7"/>
                </a:cxn>
              </a:cxnLst>
              <a:rect l="T12" t="T13" r="T14" b="T15"/>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round/>
              <a:headEnd/>
              <a:tailEnd/>
            </a:ln>
            <a:scene3d>
              <a:camera prst="legacyPerspectiveFront">
                <a:rot lat="20099985" lon="1500000" rev="0"/>
              </a:camera>
              <a:lightRig rig="legacyFlat4" dir="b"/>
            </a:scene3d>
            <a:sp3d extrusionH="430200" prstMaterial="legacyMatte">
              <a:bevelT w="13500" h="13500" prst="angle"/>
              <a:bevelB w="13500" h="13500" prst="angle"/>
              <a:extrusionClr>
                <a:srgbClr val="C0C0C0"/>
              </a:extrusionClr>
              <a:contourClr>
                <a:srgbClr val="C0C0C0"/>
              </a:contourClr>
            </a:sp3d>
          </p:spPr>
          <p:txBody>
            <a:bodyPr>
              <a:flatTx/>
            </a:bodyPr>
            <a:lstStyle/>
            <a:p>
              <a:endParaRPr lang="en-IN"/>
            </a:p>
          </p:txBody>
        </p:sp>
        <p:sp>
          <p:nvSpPr>
            <p:cNvPr id="58402" name="AutoShape 41">
              <a:extLst>
                <a:ext uri="{FF2B5EF4-FFF2-40B4-BE49-F238E27FC236}">
                  <a16:creationId xmlns:a16="http://schemas.microsoft.com/office/drawing/2014/main" id="{1D1DCE60-871A-3B48-A462-1CE4E86AFF27}"/>
                </a:ext>
              </a:extLst>
            </p:cNvPr>
            <p:cNvSpPr>
              <a:spLocks noEditPoints="1"/>
            </p:cNvSpPr>
            <p:nvPr/>
          </p:nvSpPr>
          <p:spPr bwMode="auto">
            <a:xfrm>
              <a:off x="1632" y="1680"/>
              <a:ext cx="1429" cy="1253"/>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368 w 21600"/>
                <a:gd name="T13" fmla="*/ 3965 h 21600"/>
                <a:gd name="T14" fmla="*/ 17836 w 21600"/>
                <a:gd name="T15" fmla="*/ 17635 h 21600"/>
              </a:gdLst>
              <a:ahLst/>
              <a:cxnLst>
                <a:cxn ang="T8">
                  <a:pos x="T0" y="T1"/>
                </a:cxn>
                <a:cxn ang="T9">
                  <a:pos x="T2" y="T3"/>
                </a:cxn>
                <a:cxn ang="T10">
                  <a:pos x="T4" y="T5"/>
                </a:cxn>
                <a:cxn ang="T11">
                  <a:pos x="T6" y="T7"/>
                </a:cxn>
              </a:cxnLst>
              <a:rect l="T12" t="T13" r="T14" b="T15"/>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round/>
              <a:headEnd/>
              <a:tailEnd/>
            </a:ln>
            <a:scene3d>
              <a:camera prst="legacyPerspectiveFront">
                <a:rot lat="20099985" lon="1500000" rev="0"/>
              </a:camera>
              <a:lightRig rig="legacyFlat4" dir="b"/>
            </a:scene3d>
            <a:sp3d extrusionH="430200" prstMaterial="legacyMatte">
              <a:bevelT w="13500" h="13500" prst="angle"/>
              <a:bevelB w="13500" h="13500" prst="angle"/>
              <a:extrusionClr>
                <a:srgbClr val="C0C0C0"/>
              </a:extrusionClr>
              <a:contourClr>
                <a:srgbClr val="C0C0C0"/>
              </a:contourClr>
            </a:sp3d>
          </p:spPr>
          <p:txBody>
            <a:bodyPr>
              <a:flatTx/>
            </a:bodyPr>
            <a:lstStyle/>
            <a:p>
              <a:endParaRPr lang="en-IN"/>
            </a:p>
          </p:txBody>
        </p:sp>
        <p:sp>
          <p:nvSpPr>
            <p:cNvPr id="58403" name="AutoShape 42">
              <a:extLst>
                <a:ext uri="{FF2B5EF4-FFF2-40B4-BE49-F238E27FC236}">
                  <a16:creationId xmlns:a16="http://schemas.microsoft.com/office/drawing/2014/main" id="{CC13D14F-3043-4A60-0653-9747D137B9C8}"/>
                </a:ext>
              </a:extLst>
            </p:cNvPr>
            <p:cNvSpPr>
              <a:spLocks noEditPoints="1"/>
            </p:cNvSpPr>
            <p:nvPr/>
          </p:nvSpPr>
          <p:spPr bwMode="auto">
            <a:xfrm>
              <a:off x="2559" y="2142"/>
              <a:ext cx="1588"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380 w 21600"/>
                <a:gd name="T13" fmla="*/ 3957 h 21600"/>
                <a:gd name="T14" fmla="*/ 17846 w 21600"/>
                <a:gd name="T15" fmla="*/ 17628 h 21600"/>
              </a:gdLst>
              <a:ahLst/>
              <a:cxnLst>
                <a:cxn ang="T8">
                  <a:pos x="T0" y="T1"/>
                </a:cxn>
                <a:cxn ang="T9">
                  <a:pos x="T2" y="T3"/>
                </a:cxn>
                <a:cxn ang="T10">
                  <a:pos x="T4" y="T5"/>
                </a:cxn>
                <a:cxn ang="T11">
                  <a:pos x="T6" y="T7"/>
                </a:cxn>
              </a:cxnLst>
              <a:rect l="T12" t="T13" r="T14" b="T15"/>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round/>
              <a:headEnd/>
              <a:tailEnd/>
            </a:ln>
            <a:scene3d>
              <a:camera prst="legacyPerspectiveFront">
                <a:rot lat="20099985" lon="1500000" rev="0"/>
              </a:camera>
              <a:lightRig rig="legacyFlat4" dir="b"/>
            </a:scene3d>
            <a:sp3d extrusionH="430200" prstMaterial="legacyMatte">
              <a:bevelT w="13500" h="13500" prst="angle"/>
              <a:bevelB w="13500" h="13500" prst="angle"/>
              <a:extrusionClr>
                <a:srgbClr val="C0C0C0"/>
              </a:extrusionClr>
              <a:contourClr>
                <a:srgbClr val="C0C0C0"/>
              </a:contourClr>
            </a:sp3d>
          </p:spPr>
          <p:txBody>
            <a:bodyPr>
              <a:flatTx/>
            </a:bodyPr>
            <a:lstStyle/>
            <a:p>
              <a:endParaRPr lang="en-IN"/>
            </a:p>
          </p:txBody>
        </p:sp>
      </p:grpSp>
      <p:sp>
        <p:nvSpPr>
          <p:cNvPr id="58371" name="Line 18">
            <a:extLst>
              <a:ext uri="{FF2B5EF4-FFF2-40B4-BE49-F238E27FC236}">
                <a16:creationId xmlns:a16="http://schemas.microsoft.com/office/drawing/2014/main" id="{FF6B640D-CAA3-58D6-4FEB-940EEB4F7037}"/>
              </a:ext>
            </a:extLst>
          </p:cNvPr>
          <p:cNvSpPr>
            <a:spLocks noChangeShapeType="1"/>
          </p:cNvSpPr>
          <p:nvPr/>
        </p:nvSpPr>
        <p:spPr bwMode="auto">
          <a:xfrm>
            <a:off x="5943600" y="1905000"/>
            <a:ext cx="0" cy="228600"/>
          </a:xfrm>
          <a:prstGeom prst="line">
            <a:avLst/>
          </a:prstGeom>
          <a:noFill/>
          <a:ln w="254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IN"/>
          </a:p>
        </p:txBody>
      </p:sp>
      <p:sp>
        <p:nvSpPr>
          <p:cNvPr id="58372" name="Line 17">
            <a:extLst>
              <a:ext uri="{FF2B5EF4-FFF2-40B4-BE49-F238E27FC236}">
                <a16:creationId xmlns:a16="http://schemas.microsoft.com/office/drawing/2014/main" id="{DFD717D3-C811-8861-5CA1-36358D624D5C}"/>
              </a:ext>
            </a:extLst>
          </p:cNvPr>
          <p:cNvSpPr>
            <a:spLocks noChangeShapeType="1"/>
          </p:cNvSpPr>
          <p:nvPr/>
        </p:nvSpPr>
        <p:spPr bwMode="auto">
          <a:xfrm flipH="1">
            <a:off x="6019800" y="685800"/>
            <a:ext cx="0" cy="457200"/>
          </a:xfrm>
          <a:prstGeom prst="line">
            <a:avLst/>
          </a:prstGeom>
          <a:noFill/>
          <a:ln w="254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IN"/>
          </a:p>
        </p:txBody>
      </p:sp>
      <p:cxnSp>
        <p:nvCxnSpPr>
          <p:cNvPr id="58373" name="AutoShape 11">
            <a:extLst>
              <a:ext uri="{FF2B5EF4-FFF2-40B4-BE49-F238E27FC236}">
                <a16:creationId xmlns:a16="http://schemas.microsoft.com/office/drawing/2014/main" id="{83A8CC12-04A2-4B5A-E95F-95F6E93D3366}"/>
              </a:ext>
            </a:extLst>
          </p:cNvPr>
          <p:cNvCxnSpPr>
            <a:cxnSpLocks noChangeShapeType="1"/>
            <a:stCxn id="58393" idx="2"/>
            <a:endCxn id="43066" idx="1"/>
          </p:cNvCxnSpPr>
          <p:nvPr/>
        </p:nvCxnSpPr>
        <p:spPr bwMode="auto">
          <a:xfrm>
            <a:off x="7078663" y="6161088"/>
            <a:ext cx="922337" cy="163512"/>
          </a:xfrm>
          <a:prstGeom prst="straightConnector1">
            <a:avLst/>
          </a:prstGeom>
          <a:noFill/>
          <a:ln w="25400">
            <a:solidFill>
              <a:schemeClr val="tx1"/>
            </a:solidFill>
            <a:prstDash val="sysDot"/>
            <a:round/>
            <a:headEnd type="none" w="sm" len="sm"/>
            <a:tailEnd type="triangle" w="med" len="lg"/>
          </a:ln>
          <a:extLst>
            <a:ext uri="{909E8E84-426E-40DD-AFC4-6F175D3DCCD1}">
              <a14:hiddenFill xmlns:a14="http://schemas.microsoft.com/office/drawing/2010/main">
                <a:noFill/>
              </a14:hiddenFill>
            </a:ext>
          </a:extLst>
        </p:spPr>
      </p:cxnSp>
      <p:cxnSp>
        <p:nvCxnSpPr>
          <p:cNvPr id="58374" name="AutoShape 12">
            <a:extLst>
              <a:ext uri="{FF2B5EF4-FFF2-40B4-BE49-F238E27FC236}">
                <a16:creationId xmlns:a16="http://schemas.microsoft.com/office/drawing/2014/main" id="{2D8E705E-677B-5C73-28F0-FA6FC92F04F1}"/>
              </a:ext>
            </a:extLst>
          </p:cNvPr>
          <p:cNvCxnSpPr>
            <a:cxnSpLocks noChangeShapeType="1"/>
            <a:stCxn id="43042" idx="2"/>
          </p:cNvCxnSpPr>
          <p:nvPr/>
        </p:nvCxnSpPr>
        <p:spPr bwMode="auto">
          <a:xfrm>
            <a:off x="6057900" y="5114925"/>
            <a:ext cx="0" cy="590550"/>
          </a:xfrm>
          <a:prstGeom prst="straightConnector1">
            <a:avLst/>
          </a:prstGeom>
          <a:noFill/>
          <a:ln w="25400">
            <a:solidFill>
              <a:schemeClr val="tx1"/>
            </a:solidFill>
            <a:prstDash val="sysDot"/>
            <a:round/>
            <a:headEnd type="none" w="sm" len="sm"/>
            <a:tailEnd type="triangle" w="med" len="lg"/>
          </a:ln>
          <a:extLst>
            <a:ext uri="{909E8E84-426E-40DD-AFC4-6F175D3DCCD1}">
              <a14:hiddenFill xmlns:a14="http://schemas.microsoft.com/office/drawing/2010/main">
                <a:noFill/>
              </a14:hiddenFill>
            </a:ext>
          </a:extLst>
        </p:spPr>
      </p:cxnSp>
      <p:cxnSp>
        <p:nvCxnSpPr>
          <p:cNvPr id="58375" name="AutoShape 13">
            <a:extLst>
              <a:ext uri="{FF2B5EF4-FFF2-40B4-BE49-F238E27FC236}">
                <a16:creationId xmlns:a16="http://schemas.microsoft.com/office/drawing/2014/main" id="{887D5294-D231-DAFF-86E3-CA677B6AFD4F}"/>
              </a:ext>
            </a:extLst>
          </p:cNvPr>
          <p:cNvCxnSpPr>
            <a:cxnSpLocks noChangeShapeType="1"/>
            <a:stCxn id="43027" idx="2"/>
            <a:endCxn id="43042" idx="0"/>
          </p:cNvCxnSpPr>
          <p:nvPr/>
        </p:nvCxnSpPr>
        <p:spPr bwMode="auto">
          <a:xfrm>
            <a:off x="6057900" y="4124325"/>
            <a:ext cx="0" cy="514350"/>
          </a:xfrm>
          <a:prstGeom prst="straightConnector1">
            <a:avLst/>
          </a:prstGeom>
          <a:noFill/>
          <a:ln w="25400">
            <a:solidFill>
              <a:schemeClr val="tx1"/>
            </a:solidFill>
            <a:prstDash val="sysDot"/>
            <a:round/>
            <a:headEnd type="none" w="sm" len="sm"/>
            <a:tailEnd type="triangle" w="med" len="lg"/>
          </a:ln>
          <a:extLst>
            <a:ext uri="{909E8E84-426E-40DD-AFC4-6F175D3DCCD1}">
              <a14:hiddenFill xmlns:a14="http://schemas.microsoft.com/office/drawing/2010/main">
                <a:noFill/>
              </a14:hiddenFill>
            </a:ext>
          </a:extLst>
        </p:spPr>
      </p:cxnSp>
      <p:sp>
        <p:nvSpPr>
          <p:cNvPr id="43027" name="Rectangle 19">
            <a:extLst>
              <a:ext uri="{FF2B5EF4-FFF2-40B4-BE49-F238E27FC236}">
                <a16:creationId xmlns:a16="http://schemas.microsoft.com/office/drawing/2014/main" id="{65D414BA-A398-5F2E-CFAE-EED6947F60D6}"/>
              </a:ext>
            </a:extLst>
          </p:cNvPr>
          <p:cNvSpPr>
            <a:spLocks noChangeArrowheads="1"/>
          </p:cNvSpPr>
          <p:nvPr/>
        </p:nvSpPr>
        <p:spPr bwMode="auto">
          <a:xfrm>
            <a:off x="5105400" y="3657600"/>
            <a:ext cx="1905000" cy="457200"/>
          </a:xfrm>
          <a:prstGeom prst="rect">
            <a:avLst/>
          </a:prstGeom>
          <a:gradFill rotWithShape="0">
            <a:gsLst>
              <a:gs pos="0">
                <a:schemeClr val="accent2">
                  <a:gamma/>
                  <a:shade val="66275"/>
                  <a:invGamma/>
                </a:schemeClr>
              </a:gs>
              <a:gs pos="100000">
                <a:schemeClr val="accent2"/>
              </a:gs>
            </a:gsLst>
            <a:path path="shape">
              <a:fillToRect l="50000" t="50000" r="50000" b="50000"/>
            </a:path>
          </a:gradFill>
          <a:ln w="19050">
            <a:solidFill>
              <a:schemeClr val="tx2"/>
            </a:solidFill>
            <a:miter lim="800000"/>
            <a:headEnd/>
            <a:tailEnd/>
          </a:ln>
          <a:effectLst/>
        </p:spPr>
        <p:txBody>
          <a:bodyPr wrap="none" anchor="ctr"/>
          <a:lstStyle/>
          <a:p>
            <a:pPr algn="ctr">
              <a:defRPr/>
            </a:pPr>
            <a:r>
              <a:rPr lang="en-US" sz="2000" b="1">
                <a:effectLst>
                  <a:outerShdw blurRad="38100" dist="38100" dir="2700000" algn="tl">
                    <a:srgbClr val="FFFFFF"/>
                  </a:outerShdw>
                </a:effectLst>
                <a:latin typeface="Arial" charset="0"/>
                <a:cs typeface="+mn-cs"/>
              </a:rPr>
              <a:t>Class Loader</a:t>
            </a:r>
            <a:endParaRPr lang="en-US" b="1">
              <a:effectLst>
                <a:outerShdw blurRad="38100" dist="38100" dir="2700000" algn="tl">
                  <a:srgbClr val="FFFFFF"/>
                </a:outerShdw>
              </a:effectLst>
              <a:latin typeface="Arial" charset="0"/>
              <a:cs typeface="+mn-cs"/>
            </a:endParaRPr>
          </a:p>
        </p:txBody>
      </p:sp>
      <p:sp>
        <p:nvSpPr>
          <p:cNvPr id="58377" name="Line 20">
            <a:extLst>
              <a:ext uri="{FF2B5EF4-FFF2-40B4-BE49-F238E27FC236}">
                <a16:creationId xmlns:a16="http://schemas.microsoft.com/office/drawing/2014/main" id="{928E1595-761A-7F79-CFC5-46934873083D}"/>
              </a:ext>
            </a:extLst>
          </p:cNvPr>
          <p:cNvSpPr>
            <a:spLocks noChangeShapeType="1"/>
          </p:cNvSpPr>
          <p:nvPr/>
        </p:nvSpPr>
        <p:spPr bwMode="auto">
          <a:xfrm>
            <a:off x="5943600" y="3048000"/>
            <a:ext cx="0" cy="381000"/>
          </a:xfrm>
          <a:prstGeom prst="line">
            <a:avLst/>
          </a:prstGeom>
          <a:noFill/>
          <a:ln w="254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IN"/>
          </a:p>
        </p:txBody>
      </p:sp>
      <p:cxnSp>
        <p:nvCxnSpPr>
          <p:cNvPr id="58378" name="AutoShape 27">
            <a:extLst>
              <a:ext uri="{FF2B5EF4-FFF2-40B4-BE49-F238E27FC236}">
                <a16:creationId xmlns:a16="http://schemas.microsoft.com/office/drawing/2014/main" id="{C89A50E3-177A-A5C2-9E9E-4F952527CCBA}"/>
              </a:ext>
            </a:extLst>
          </p:cNvPr>
          <p:cNvCxnSpPr>
            <a:cxnSpLocks noChangeShapeType="1"/>
            <a:endCxn id="43027" idx="1"/>
          </p:cNvCxnSpPr>
          <p:nvPr/>
        </p:nvCxnSpPr>
        <p:spPr bwMode="auto">
          <a:xfrm flipV="1">
            <a:off x="4048125" y="3886200"/>
            <a:ext cx="1047750" cy="23813"/>
          </a:xfrm>
          <a:prstGeom prst="straightConnector1">
            <a:avLst/>
          </a:prstGeom>
          <a:noFill/>
          <a:ln w="25400">
            <a:solidFill>
              <a:schemeClr val="tx1"/>
            </a:solidFill>
            <a:prstDash val="sysDot"/>
            <a:round/>
            <a:headEnd type="none" w="sm" len="sm"/>
            <a:tailEnd type="triangle" w="med" len="lg"/>
          </a:ln>
          <a:extLst>
            <a:ext uri="{909E8E84-426E-40DD-AFC4-6F175D3DCCD1}">
              <a14:hiddenFill xmlns:a14="http://schemas.microsoft.com/office/drawing/2010/main">
                <a:noFill/>
              </a14:hiddenFill>
            </a:ext>
          </a:extLst>
        </p:spPr>
      </p:cxnSp>
      <p:sp>
        <p:nvSpPr>
          <p:cNvPr id="43042" name="Rectangle 34">
            <a:extLst>
              <a:ext uri="{FF2B5EF4-FFF2-40B4-BE49-F238E27FC236}">
                <a16:creationId xmlns:a16="http://schemas.microsoft.com/office/drawing/2014/main" id="{33E40ADA-F8DB-62E7-4057-0760B38385EA}"/>
              </a:ext>
            </a:extLst>
          </p:cNvPr>
          <p:cNvSpPr>
            <a:spLocks noChangeArrowheads="1"/>
          </p:cNvSpPr>
          <p:nvPr/>
        </p:nvSpPr>
        <p:spPr bwMode="auto">
          <a:xfrm>
            <a:off x="5105400" y="4648200"/>
            <a:ext cx="1905000" cy="457200"/>
          </a:xfrm>
          <a:prstGeom prst="rect">
            <a:avLst/>
          </a:prstGeom>
          <a:gradFill rotWithShape="0">
            <a:gsLst>
              <a:gs pos="0">
                <a:schemeClr val="accent2">
                  <a:gamma/>
                  <a:shade val="66275"/>
                  <a:invGamma/>
                </a:schemeClr>
              </a:gs>
              <a:gs pos="100000">
                <a:schemeClr val="accent2"/>
              </a:gs>
            </a:gsLst>
            <a:path path="shape">
              <a:fillToRect l="50000" t="50000" r="50000" b="50000"/>
            </a:path>
          </a:gradFill>
          <a:ln w="19050">
            <a:solidFill>
              <a:schemeClr val="tx2"/>
            </a:solidFill>
            <a:miter lim="800000"/>
            <a:headEnd/>
            <a:tailEnd/>
          </a:ln>
          <a:effectLst/>
        </p:spPr>
        <p:txBody>
          <a:bodyPr wrap="none" anchor="ctr"/>
          <a:lstStyle/>
          <a:p>
            <a:pPr algn="ctr">
              <a:defRPr/>
            </a:pPr>
            <a:r>
              <a:rPr lang="en-US" sz="2000" b="1">
                <a:effectLst>
                  <a:outerShdw blurRad="38100" dist="38100" dir="2700000" algn="tl">
                    <a:srgbClr val="FFFFFF"/>
                  </a:outerShdw>
                </a:effectLst>
                <a:latin typeface="Arial" charset="0"/>
                <a:cs typeface="+mn-cs"/>
              </a:rPr>
              <a:t>JIT Complier</a:t>
            </a:r>
            <a:endParaRPr lang="en-US" b="1">
              <a:effectLst>
                <a:outerShdw blurRad="38100" dist="38100" dir="2700000" algn="tl">
                  <a:srgbClr val="FFFFFF"/>
                </a:outerShdw>
              </a:effectLst>
              <a:latin typeface="Arial" charset="0"/>
              <a:cs typeface="+mn-cs"/>
            </a:endParaRPr>
          </a:p>
        </p:txBody>
      </p:sp>
      <p:sp>
        <p:nvSpPr>
          <p:cNvPr id="58380" name="Line 36">
            <a:extLst>
              <a:ext uri="{FF2B5EF4-FFF2-40B4-BE49-F238E27FC236}">
                <a16:creationId xmlns:a16="http://schemas.microsoft.com/office/drawing/2014/main" id="{9BD01EE9-76A2-70AC-60E3-E981C45DCDBB}"/>
              </a:ext>
            </a:extLst>
          </p:cNvPr>
          <p:cNvSpPr>
            <a:spLocks noChangeShapeType="1"/>
          </p:cNvSpPr>
          <p:nvPr/>
        </p:nvSpPr>
        <p:spPr bwMode="auto">
          <a:xfrm>
            <a:off x="1524000" y="3462338"/>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8381" name="Text Box 37">
            <a:extLst>
              <a:ext uri="{FF2B5EF4-FFF2-40B4-BE49-F238E27FC236}">
                <a16:creationId xmlns:a16="http://schemas.microsoft.com/office/drawing/2014/main" id="{2EC6DE28-7F27-61F3-A6CD-4DCED765D12A}"/>
              </a:ext>
            </a:extLst>
          </p:cNvPr>
          <p:cNvSpPr txBox="1">
            <a:spLocks noChangeArrowheads="1"/>
          </p:cNvSpPr>
          <p:nvPr/>
        </p:nvSpPr>
        <p:spPr bwMode="auto">
          <a:xfrm>
            <a:off x="1889125" y="798513"/>
            <a:ext cx="2457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r>
              <a:rPr lang="en-US" altLang="en-US" sz="1800">
                <a:latin typeface="Arial" panose="020B0604020202020204" pitchFamily="34" charset="0"/>
              </a:rPr>
              <a:t>Development Machine</a:t>
            </a:r>
          </a:p>
        </p:txBody>
      </p:sp>
      <p:sp>
        <p:nvSpPr>
          <p:cNvPr id="58382" name="Text Box 38">
            <a:extLst>
              <a:ext uri="{FF2B5EF4-FFF2-40B4-BE49-F238E27FC236}">
                <a16:creationId xmlns:a16="http://schemas.microsoft.com/office/drawing/2014/main" id="{72A7C371-411B-C967-9FE7-1806D62DBC4F}"/>
              </a:ext>
            </a:extLst>
          </p:cNvPr>
          <p:cNvSpPr txBox="1">
            <a:spLocks noChangeArrowheads="1"/>
          </p:cNvSpPr>
          <p:nvPr/>
        </p:nvSpPr>
        <p:spPr bwMode="auto">
          <a:xfrm>
            <a:off x="1905000" y="5334000"/>
            <a:ext cx="1771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r>
              <a:rPr lang="en-US" altLang="en-US" sz="1800">
                <a:latin typeface="Arial" panose="020B0604020202020204" pitchFamily="34" charset="0"/>
              </a:rPr>
              <a:t>Target Machine</a:t>
            </a:r>
          </a:p>
        </p:txBody>
      </p:sp>
      <p:sp>
        <p:nvSpPr>
          <p:cNvPr id="43051" name="Rectangle 43">
            <a:extLst>
              <a:ext uri="{FF2B5EF4-FFF2-40B4-BE49-F238E27FC236}">
                <a16:creationId xmlns:a16="http://schemas.microsoft.com/office/drawing/2014/main" id="{4E5B5A42-92F2-09ED-4BF6-128A8068DE18}"/>
              </a:ext>
            </a:extLst>
          </p:cNvPr>
          <p:cNvSpPr>
            <a:spLocks noChangeArrowheads="1"/>
          </p:cNvSpPr>
          <p:nvPr/>
        </p:nvSpPr>
        <p:spPr bwMode="auto">
          <a:xfrm>
            <a:off x="5562600" y="1371600"/>
            <a:ext cx="1065213" cy="336550"/>
          </a:xfrm>
          <a:prstGeom prst="rect">
            <a:avLst/>
          </a:prstGeom>
          <a:noFill/>
          <a:ln w="9525" algn="ctr">
            <a:noFill/>
            <a:miter lim="800000"/>
            <a:headEnd/>
            <a:tailEnd/>
          </a:ln>
          <a:effectLst/>
        </p:spPr>
        <p:txBody>
          <a:bodyPr wrap="none">
            <a:spAutoFit/>
          </a:bodyPr>
          <a:lstStyle/>
          <a:p>
            <a:pPr>
              <a:defRPr/>
            </a:pPr>
            <a:r>
              <a:rPr lang="en-US" b="1">
                <a:effectLst>
                  <a:outerShdw blurRad="38100" dist="38100" dir="2700000" algn="tl">
                    <a:srgbClr val="C0C0C0"/>
                  </a:outerShdw>
                </a:effectLst>
                <a:latin typeface="Arial" charset="0"/>
                <a:cs typeface="+mn-cs"/>
              </a:rPr>
              <a:t>Compiler</a:t>
            </a:r>
          </a:p>
        </p:txBody>
      </p:sp>
      <p:grpSp>
        <p:nvGrpSpPr>
          <p:cNvPr id="58384" name="Group 47">
            <a:extLst>
              <a:ext uri="{FF2B5EF4-FFF2-40B4-BE49-F238E27FC236}">
                <a16:creationId xmlns:a16="http://schemas.microsoft.com/office/drawing/2014/main" id="{1B829ABC-94FE-9A34-5F19-EB1A138A878D}"/>
              </a:ext>
            </a:extLst>
          </p:cNvPr>
          <p:cNvGrpSpPr>
            <a:grpSpLocks/>
          </p:cNvGrpSpPr>
          <p:nvPr/>
        </p:nvGrpSpPr>
        <p:grpSpPr bwMode="auto">
          <a:xfrm>
            <a:off x="5257800" y="63500"/>
            <a:ext cx="1524000" cy="900113"/>
            <a:chOff x="864" y="1218"/>
            <a:chExt cx="960" cy="934"/>
          </a:xfrm>
        </p:grpSpPr>
        <p:sp>
          <p:nvSpPr>
            <p:cNvPr id="58399" name="AutoShape 44">
              <a:extLst>
                <a:ext uri="{FF2B5EF4-FFF2-40B4-BE49-F238E27FC236}">
                  <a16:creationId xmlns:a16="http://schemas.microsoft.com/office/drawing/2014/main" id="{A7F32651-B02C-510A-7E38-0232A8FD3AF6}"/>
                </a:ext>
              </a:extLst>
            </p:cNvPr>
            <p:cNvSpPr>
              <a:spLocks noChangeArrowheads="1"/>
            </p:cNvSpPr>
            <p:nvPr/>
          </p:nvSpPr>
          <p:spPr bwMode="auto">
            <a:xfrm>
              <a:off x="864" y="1218"/>
              <a:ext cx="960" cy="637"/>
            </a:xfrm>
            <a:prstGeom prst="parallelogram">
              <a:avLst>
                <a:gd name="adj" fmla="val 34376"/>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spcBef>
                  <a:spcPct val="0"/>
                </a:spcBef>
                <a:buClrTx/>
                <a:buFontTx/>
                <a:buNone/>
              </a:pPr>
              <a:endParaRPr lang="en-US" altLang="en-US" sz="1600">
                <a:latin typeface="Arial" panose="020B0604020202020204" pitchFamily="34" charset="0"/>
              </a:endParaRPr>
            </a:p>
          </p:txBody>
        </p:sp>
        <p:sp>
          <p:nvSpPr>
            <p:cNvPr id="43054" name="Text Box 46">
              <a:extLst>
                <a:ext uri="{FF2B5EF4-FFF2-40B4-BE49-F238E27FC236}">
                  <a16:creationId xmlns:a16="http://schemas.microsoft.com/office/drawing/2014/main" id="{7C53DCA9-6FC2-62B1-75CE-F2178D9CA6E1}"/>
                </a:ext>
              </a:extLst>
            </p:cNvPr>
            <p:cNvSpPr txBox="1">
              <a:spLocks noChangeArrowheads="1"/>
            </p:cNvSpPr>
            <p:nvPr/>
          </p:nvSpPr>
          <p:spPr bwMode="auto">
            <a:xfrm>
              <a:off x="1104" y="1295"/>
              <a:ext cx="549" cy="857"/>
            </a:xfrm>
            <a:prstGeom prst="rect">
              <a:avLst/>
            </a:prstGeom>
            <a:noFill/>
            <a:ln w="9525" algn="ctr">
              <a:noFill/>
              <a:miter lim="800000"/>
              <a:headEnd/>
              <a:tailEnd/>
            </a:ln>
            <a:effectLst/>
          </p:spPr>
          <p:txBody>
            <a:bodyPr wrap="none">
              <a:spAutoFit/>
            </a:bodyPr>
            <a:lstStyle/>
            <a:p>
              <a:pPr>
                <a:defRPr/>
              </a:pPr>
              <a:r>
                <a:rPr lang="en-US" b="1">
                  <a:effectLst>
                    <a:outerShdw blurRad="38100" dist="38100" dir="2700000" algn="tl">
                      <a:srgbClr val="C0C0C0"/>
                    </a:outerShdw>
                  </a:effectLst>
                  <a:latin typeface="Arial" charset="0"/>
                  <a:cs typeface="+mn-cs"/>
                </a:rPr>
                <a:t>Source</a:t>
              </a:r>
            </a:p>
            <a:p>
              <a:pPr>
                <a:defRPr/>
              </a:pPr>
              <a:r>
                <a:rPr lang="en-US" b="1">
                  <a:effectLst>
                    <a:outerShdw blurRad="38100" dist="38100" dir="2700000" algn="tl">
                      <a:srgbClr val="C0C0C0"/>
                    </a:outerShdw>
                  </a:effectLst>
                  <a:latin typeface="Arial" charset="0"/>
                  <a:cs typeface="+mn-cs"/>
                </a:rPr>
                <a:t>Code</a:t>
              </a:r>
            </a:p>
            <a:p>
              <a:pPr>
                <a:defRPr/>
              </a:pPr>
              <a:endParaRPr lang="en-US">
                <a:latin typeface="Arial" charset="0"/>
                <a:cs typeface="+mn-cs"/>
              </a:endParaRPr>
            </a:p>
          </p:txBody>
        </p:sp>
      </p:grpSp>
      <p:grpSp>
        <p:nvGrpSpPr>
          <p:cNvPr id="58385" name="Group 48">
            <a:extLst>
              <a:ext uri="{FF2B5EF4-FFF2-40B4-BE49-F238E27FC236}">
                <a16:creationId xmlns:a16="http://schemas.microsoft.com/office/drawing/2014/main" id="{8CFDCAF1-024F-90FC-9CC2-DACAE67CF828}"/>
              </a:ext>
            </a:extLst>
          </p:cNvPr>
          <p:cNvGrpSpPr>
            <a:grpSpLocks/>
          </p:cNvGrpSpPr>
          <p:nvPr/>
        </p:nvGrpSpPr>
        <p:grpSpPr bwMode="auto">
          <a:xfrm>
            <a:off x="5029200" y="2273300"/>
            <a:ext cx="1676400" cy="900113"/>
            <a:chOff x="864" y="1218"/>
            <a:chExt cx="1056" cy="934"/>
          </a:xfrm>
        </p:grpSpPr>
        <p:sp>
          <p:nvSpPr>
            <p:cNvPr id="58397" name="AutoShape 49">
              <a:extLst>
                <a:ext uri="{FF2B5EF4-FFF2-40B4-BE49-F238E27FC236}">
                  <a16:creationId xmlns:a16="http://schemas.microsoft.com/office/drawing/2014/main" id="{6A631B8E-D3B2-4C7A-55AC-03B9C8F450E7}"/>
                </a:ext>
              </a:extLst>
            </p:cNvPr>
            <p:cNvSpPr>
              <a:spLocks noChangeArrowheads="1"/>
            </p:cNvSpPr>
            <p:nvPr/>
          </p:nvSpPr>
          <p:spPr bwMode="auto">
            <a:xfrm>
              <a:off x="864" y="1218"/>
              <a:ext cx="1056" cy="637"/>
            </a:xfrm>
            <a:prstGeom prst="parallelogram">
              <a:avLst>
                <a:gd name="adj" fmla="val 34376"/>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spcBef>
                  <a:spcPct val="0"/>
                </a:spcBef>
                <a:buClrTx/>
                <a:buFontTx/>
                <a:buNone/>
              </a:pPr>
              <a:endParaRPr lang="en-US" altLang="en-US" sz="1600">
                <a:latin typeface="Arial" panose="020B0604020202020204" pitchFamily="34" charset="0"/>
              </a:endParaRPr>
            </a:p>
          </p:txBody>
        </p:sp>
        <p:sp>
          <p:nvSpPr>
            <p:cNvPr id="43058" name="Text Box 50">
              <a:extLst>
                <a:ext uri="{FF2B5EF4-FFF2-40B4-BE49-F238E27FC236}">
                  <a16:creationId xmlns:a16="http://schemas.microsoft.com/office/drawing/2014/main" id="{DF3E1E2E-4CE2-7FF4-A0B0-234B536411F1}"/>
                </a:ext>
              </a:extLst>
            </p:cNvPr>
            <p:cNvSpPr txBox="1">
              <a:spLocks noChangeArrowheads="1"/>
            </p:cNvSpPr>
            <p:nvPr/>
          </p:nvSpPr>
          <p:spPr bwMode="auto">
            <a:xfrm>
              <a:off x="1104" y="1295"/>
              <a:ext cx="655" cy="857"/>
            </a:xfrm>
            <a:prstGeom prst="rect">
              <a:avLst/>
            </a:prstGeom>
            <a:noFill/>
            <a:ln w="9525" algn="ctr">
              <a:noFill/>
              <a:miter lim="800000"/>
              <a:headEnd/>
              <a:tailEnd/>
            </a:ln>
            <a:effectLst/>
          </p:spPr>
          <p:txBody>
            <a:bodyPr wrap="none">
              <a:spAutoFit/>
            </a:bodyPr>
            <a:lstStyle/>
            <a:p>
              <a:pPr>
                <a:defRPr/>
              </a:pPr>
              <a:r>
                <a:rPr lang="en-US" b="1">
                  <a:effectLst>
                    <a:outerShdw blurRad="38100" dist="38100" dir="2700000" algn="tl">
                      <a:srgbClr val="C0C0C0"/>
                    </a:outerShdw>
                  </a:effectLst>
                  <a:latin typeface="Arial" charset="0"/>
                  <a:cs typeface="+mn-cs"/>
                </a:rPr>
                <a:t>EXE/DLL</a:t>
              </a:r>
            </a:p>
            <a:p>
              <a:pPr>
                <a:defRPr/>
              </a:pPr>
              <a:r>
                <a:rPr lang="en-US" b="1">
                  <a:effectLst>
                    <a:outerShdw blurRad="38100" dist="38100" dir="2700000" algn="tl">
                      <a:srgbClr val="C0C0C0"/>
                    </a:outerShdw>
                  </a:effectLst>
                  <a:latin typeface="Arial" charset="0"/>
                  <a:cs typeface="+mn-cs"/>
                </a:rPr>
                <a:t>(IL)</a:t>
              </a:r>
            </a:p>
            <a:p>
              <a:pPr>
                <a:defRPr/>
              </a:pPr>
              <a:endParaRPr lang="en-US">
                <a:latin typeface="Arial" charset="0"/>
                <a:cs typeface="+mn-cs"/>
              </a:endParaRPr>
            </a:p>
          </p:txBody>
        </p:sp>
      </p:grpSp>
      <p:grpSp>
        <p:nvGrpSpPr>
          <p:cNvPr id="58386" name="Group 51">
            <a:extLst>
              <a:ext uri="{FF2B5EF4-FFF2-40B4-BE49-F238E27FC236}">
                <a16:creationId xmlns:a16="http://schemas.microsoft.com/office/drawing/2014/main" id="{CD7282A8-8325-FA46-111A-D72A5C27E257}"/>
              </a:ext>
            </a:extLst>
          </p:cNvPr>
          <p:cNvGrpSpPr>
            <a:grpSpLocks/>
          </p:cNvGrpSpPr>
          <p:nvPr/>
        </p:nvGrpSpPr>
        <p:grpSpPr bwMode="auto">
          <a:xfrm>
            <a:off x="1905000" y="3568700"/>
            <a:ext cx="2152650" cy="658813"/>
            <a:chOff x="864" y="1218"/>
            <a:chExt cx="1059" cy="684"/>
          </a:xfrm>
        </p:grpSpPr>
        <p:sp>
          <p:nvSpPr>
            <p:cNvPr id="58395" name="AutoShape 52">
              <a:extLst>
                <a:ext uri="{FF2B5EF4-FFF2-40B4-BE49-F238E27FC236}">
                  <a16:creationId xmlns:a16="http://schemas.microsoft.com/office/drawing/2014/main" id="{B3CFFC4C-D8B7-64AB-47EF-4EA25A02B1F4}"/>
                </a:ext>
              </a:extLst>
            </p:cNvPr>
            <p:cNvSpPr>
              <a:spLocks noChangeArrowheads="1"/>
            </p:cNvSpPr>
            <p:nvPr/>
          </p:nvSpPr>
          <p:spPr bwMode="auto">
            <a:xfrm>
              <a:off x="864" y="1218"/>
              <a:ext cx="1059" cy="637"/>
            </a:xfrm>
            <a:prstGeom prst="parallelogram">
              <a:avLst>
                <a:gd name="adj" fmla="val 34373"/>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spcBef>
                  <a:spcPct val="0"/>
                </a:spcBef>
                <a:buClrTx/>
                <a:buFontTx/>
                <a:buNone/>
              </a:pPr>
              <a:endParaRPr lang="en-US" altLang="en-US" sz="1600">
                <a:latin typeface="Arial" panose="020B0604020202020204" pitchFamily="34" charset="0"/>
              </a:endParaRPr>
            </a:p>
          </p:txBody>
        </p:sp>
        <p:sp>
          <p:nvSpPr>
            <p:cNvPr id="43061" name="Text Box 53">
              <a:extLst>
                <a:ext uri="{FF2B5EF4-FFF2-40B4-BE49-F238E27FC236}">
                  <a16:creationId xmlns:a16="http://schemas.microsoft.com/office/drawing/2014/main" id="{DA066C0E-E02F-FED4-BFB1-52D79BACD93B}"/>
                </a:ext>
              </a:extLst>
            </p:cNvPr>
            <p:cNvSpPr txBox="1">
              <a:spLocks noChangeArrowheads="1"/>
            </p:cNvSpPr>
            <p:nvPr/>
          </p:nvSpPr>
          <p:spPr bwMode="auto">
            <a:xfrm>
              <a:off x="1104" y="1295"/>
              <a:ext cx="815" cy="607"/>
            </a:xfrm>
            <a:prstGeom prst="rect">
              <a:avLst/>
            </a:prstGeom>
            <a:noFill/>
            <a:ln w="9525" algn="ctr">
              <a:noFill/>
              <a:miter lim="800000"/>
              <a:headEnd/>
              <a:tailEnd/>
            </a:ln>
            <a:effectLst/>
          </p:spPr>
          <p:txBody>
            <a:bodyPr wrap="none">
              <a:spAutoFit/>
            </a:bodyPr>
            <a:lstStyle/>
            <a:p>
              <a:pPr>
                <a:defRPr/>
              </a:pPr>
              <a:r>
                <a:rPr lang="en-US" b="1">
                  <a:solidFill>
                    <a:schemeClr val="tx2"/>
                  </a:solidFill>
                  <a:effectLst>
                    <a:outerShdw blurRad="38100" dist="38100" dir="2700000" algn="tl">
                      <a:srgbClr val="C0C0C0"/>
                    </a:outerShdw>
                  </a:effectLst>
                  <a:latin typeface="Arial" charset="0"/>
                  <a:cs typeface="+mn-cs"/>
                </a:rPr>
                <a:t>Class Libraries</a:t>
              </a:r>
            </a:p>
            <a:p>
              <a:pPr>
                <a:defRPr/>
              </a:pPr>
              <a:r>
                <a:rPr lang="en-US" b="1">
                  <a:solidFill>
                    <a:schemeClr val="tx2"/>
                  </a:solidFill>
                  <a:effectLst>
                    <a:outerShdw blurRad="38100" dist="38100" dir="2700000" algn="tl">
                      <a:srgbClr val="C0C0C0"/>
                    </a:outerShdw>
                  </a:effectLst>
                  <a:latin typeface="Arial" charset="0"/>
                  <a:cs typeface="+mn-cs"/>
                </a:rPr>
                <a:t>(IL)</a:t>
              </a:r>
            </a:p>
          </p:txBody>
        </p:sp>
      </p:grpSp>
      <p:grpSp>
        <p:nvGrpSpPr>
          <p:cNvPr id="58387" name="Group 54">
            <a:extLst>
              <a:ext uri="{FF2B5EF4-FFF2-40B4-BE49-F238E27FC236}">
                <a16:creationId xmlns:a16="http://schemas.microsoft.com/office/drawing/2014/main" id="{5F656A22-7B33-26F3-A430-AC8B37FDFED9}"/>
              </a:ext>
            </a:extLst>
          </p:cNvPr>
          <p:cNvGrpSpPr>
            <a:grpSpLocks/>
          </p:cNvGrpSpPr>
          <p:nvPr/>
        </p:nvGrpSpPr>
        <p:grpSpPr bwMode="auto">
          <a:xfrm>
            <a:off x="4876800" y="5854700"/>
            <a:ext cx="2306638" cy="655638"/>
            <a:chOff x="864" y="1218"/>
            <a:chExt cx="1134" cy="680"/>
          </a:xfrm>
        </p:grpSpPr>
        <p:sp>
          <p:nvSpPr>
            <p:cNvPr id="58393" name="AutoShape 55">
              <a:extLst>
                <a:ext uri="{FF2B5EF4-FFF2-40B4-BE49-F238E27FC236}">
                  <a16:creationId xmlns:a16="http://schemas.microsoft.com/office/drawing/2014/main" id="{C3E89CEC-EF78-EF20-61D5-D5E2E4BBD25C}"/>
                </a:ext>
              </a:extLst>
            </p:cNvPr>
            <p:cNvSpPr>
              <a:spLocks noChangeArrowheads="1"/>
            </p:cNvSpPr>
            <p:nvPr/>
          </p:nvSpPr>
          <p:spPr bwMode="auto">
            <a:xfrm>
              <a:off x="864" y="1218"/>
              <a:ext cx="1134" cy="637"/>
            </a:xfrm>
            <a:prstGeom prst="parallelogram">
              <a:avLst>
                <a:gd name="adj" fmla="val 34376"/>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spcBef>
                  <a:spcPct val="0"/>
                </a:spcBef>
                <a:buClrTx/>
                <a:buFontTx/>
                <a:buNone/>
              </a:pPr>
              <a:endParaRPr lang="en-US" altLang="en-US" sz="1600">
                <a:latin typeface="Arial" panose="020B0604020202020204" pitchFamily="34" charset="0"/>
              </a:endParaRPr>
            </a:p>
          </p:txBody>
        </p:sp>
        <p:sp>
          <p:nvSpPr>
            <p:cNvPr id="43064" name="Text Box 56">
              <a:extLst>
                <a:ext uri="{FF2B5EF4-FFF2-40B4-BE49-F238E27FC236}">
                  <a16:creationId xmlns:a16="http://schemas.microsoft.com/office/drawing/2014/main" id="{BE81B7AF-30E3-6E72-4E1F-E4713006FD40}"/>
                </a:ext>
              </a:extLst>
            </p:cNvPr>
            <p:cNvSpPr txBox="1">
              <a:spLocks noChangeArrowheads="1"/>
            </p:cNvSpPr>
            <p:nvPr/>
          </p:nvSpPr>
          <p:spPr bwMode="auto">
            <a:xfrm>
              <a:off x="1104" y="1295"/>
              <a:ext cx="667" cy="603"/>
            </a:xfrm>
            <a:prstGeom prst="rect">
              <a:avLst/>
            </a:prstGeom>
            <a:noFill/>
            <a:ln w="9525" algn="ctr">
              <a:noFill/>
              <a:miter lim="800000"/>
              <a:headEnd/>
              <a:tailEnd/>
            </a:ln>
            <a:effectLst/>
          </p:spPr>
          <p:txBody>
            <a:bodyPr wrap="none">
              <a:spAutoFit/>
            </a:bodyPr>
            <a:lstStyle/>
            <a:p>
              <a:pPr>
                <a:defRPr/>
              </a:pPr>
              <a:r>
                <a:rPr lang="en-US" b="1">
                  <a:solidFill>
                    <a:schemeClr val="tx2"/>
                  </a:solidFill>
                  <a:effectLst>
                    <a:outerShdw blurRad="38100" dist="38100" dir="2700000" algn="tl">
                      <a:srgbClr val="C0C0C0"/>
                    </a:outerShdw>
                  </a:effectLst>
                  <a:latin typeface="Arial" charset="0"/>
                  <a:cs typeface="+mn-cs"/>
                </a:rPr>
                <a:t>Managed </a:t>
              </a:r>
            </a:p>
            <a:p>
              <a:pPr>
                <a:defRPr/>
              </a:pPr>
              <a:r>
                <a:rPr lang="en-US" b="1">
                  <a:solidFill>
                    <a:schemeClr val="tx2"/>
                  </a:solidFill>
                  <a:effectLst>
                    <a:outerShdw blurRad="38100" dist="38100" dir="2700000" algn="tl">
                      <a:srgbClr val="C0C0C0"/>
                    </a:outerShdw>
                  </a:effectLst>
                  <a:latin typeface="Arial" charset="0"/>
                  <a:cs typeface="+mn-cs"/>
                </a:rPr>
                <a:t>Native Code</a:t>
              </a:r>
            </a:p>
          </p:txBody>
        </p:sp>
      </p:grpSp>
      <p:sp>
        <p:nvSpPr>
          <p:cNvPr id="58388" name="Line 57">
            <a:extLst>
              <a:ext uri="{FF2B5EF4-FFF2-40B4-BE49-F238E27FC236}">
                <a16:creationId xmlns:a16="http://schemas.microsoft.com/office/drawing/2014/main" id="{6026484C-3F3B-4D7E-8F14-D59BB794E835}"/>
              </a:ext>
            </a:extLst>
          </p:cNvPr>
          <p:cNvSpPr>
            <a:spLocks noChangeShapeType="1"/>
          </p:cNvSpPr>
          <p:nvPr/>
        </p:nvSpPr>
        <p:spPr bwMode="auto">
          <a:xfrm flipH="1" flipV="1">
            <a:off x="7086600" y="4876800"/>
            <a:ext cx="1600200" cy="1219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IN"/>
          </a:p>
        </p:txBody>
      </p:sp>
      <p:sp>
        <p:nvSpPr>
          <p:cNvPr id="43066" name="Rectangle 58">
            <a:extLst>
              <a:ext uri="{FF2B5EF4-FFF2-40B4-BE49-F238E27FC236}">
                <a16:creationId xmlns:a16="http://schemas.microsoft.com/office/drawing/2014/main" id="{5F616D03-5E39-7EC8-5612-45EFC4330BE6}"/>
              </a:ext>
            </a:extLst>
          </p:cNvPr>
          <p:cNvSpPr>
            <a:spLocks noChangeArrowheads="1"/>
          </p:cNvSpPr>
          <p:nvPr/>
        </p:nvSpPr>
        <p:spPr bwMode="auto">
          <a:xfrm>
            <a:off x="8001000" y="6096000"/>
            <a:ext cx="1905000" cy="457200"/>
          </a:xfrm>
          <a:prstGeom prst="rect">
            <a:avLst/>
          </a:prstGeom>
          <a:gradFill rotWithShape="0">
            <a:gsLst>
              <a:gs pos="0">
                <a:schemeClr val="accent2">
                  <a:gamma/>
                  <a:shade val="66275"/>
                  <a:invGamma/>
                </a:schemeClr>
              </a:gs>
              <a:gs pos="100000">
                <a:schemeClr val="accent2"/>
              </a:gs>
            </a:gsLst>
            <a:path path="shape">
              <a:fillToRect l="50000" t="50000" r="50000" b="50000"/>
            </a:path>
          </a:gradFill>
          <a:ln w="19050" algn="ctr">
            <a:solidFill>
              <a:schemeClr val="tx2"/>
            </a:solidFill>
            <a:miter lim="800000"/>
            <a:headEnd/>
            <a:tailEnd/>
          </a:ln>
          <a:effectLst/>
        </p:spPr>
        <p:txBody>
          <a:bodyPr wrap="none" anchor="ctr"/>
          <a:lstStyle/>
          <a:p>
            <a:pPr algn="ctr">
              <a:defRPr/>
            </a:pPr>
            <a:r>
              <a:rPr lang="en-US" sz="2000" b="1">
                <a:effectLst>
                  <a:outerShdw blurRad="38100" dist="38100" dir="2700000" algn="tl">
                    <a:srgbClr val="FFFFFF"/>
                  </a:outerShdw>
                </a:effectLst>
                <a:latin typeface="Arial" charset="0"/>
                <a:cs typeface="+mn-cs"/>
              </a:rPr>
              <a:t>Execution</a:t>
            </a:r>
          </a:p>
        </p:txBody>
      </p:sp>
      <p:sp>
        <p:nvSpPr>
          <p:cNvPr id="43068" name="Rectangle 60">
            <a:extLst>
              <a:ext uri="{FF2B5EF4-FFF2-40B4-BE49-F238E27FC236}">
                <a16:creationId xmlns:a16="http://schemas.microsoft.com/office/drawing/2014/main" id="{314E7345-CC31-B985-D518-9462C18689D5}"/>
              </a:ext>
            </a:extLst>
          </p:cNvPr>
          <p:cNvSpPr>
            <a:spLocks noChangeArrowheads="1"/>
          </p:cNvSpPr>
          <p:nvPr/>
        </p:nvSpPr>
        <p:spPr bwMode="auto">
          <a:xfrm>
            <a:off x="8382000" y="3657600"/>
            <a:ext cx="1905000" cy="457200"/>
          </a:xfrm>
          <a:prstGeom prst="rect">
            <a:avLst/>
          </a:prstGeom>
          <a:gradFill rotWithShape="0">
            <a:gsLst>
              <a:gs pos="0">
                <a:schemeClr val="accent2">
                  <a:gamma/>
                  <a:shade val="66275"/>
                  <a:invGamma/>
                </a:schemeClr>
              </a:gs>
              <a:gs pos="100000">
                <a:schemeClr val="accent2"/>
              </a:gs>
            </a:gsLst>
            <a:path path="shape">
              <a:fillToRect l="50000" t="50000" r="50000" b="50000"/>
            </a:path>
          </a:gradFill>
          <a:ln w="19050" algn="ctr">
            <a:solidFill>
              <a:schemeClr val="tx2"/>
            </a:solidFill>
            <a:miter lim="800000"/>
            <a:headEnd/>
            <a:tailEnd/>
          </a:ln>
          <a:effectLst/>
        </p:spPr>
        <p:txBody>
          <a:bodyPr wrap="none" anchor="ctr"/>
          <a:lstStyle/>
          <a:p>
            <a:pPr algn="ctr">
              <a:defRPr/>
            </a:pPr>
            <a:r>
              <a:rPr lang="en-US" sz="2000" b="1">
                <a:effectLst>
                  <a:outerShdw blurRad="38100" dist="38100" dir="2700000" algn="tl">
                    <a:srgbClr val="FFFFFF"/>
                  </a:outerShdw>
                </a:effectLst>
                <a:latin typeface="Arial" charset="0"/>
                <a:cs typeface="+mn-cs"/>
              </a:rPr>
              <a:t>Security Check</a:t>
            </a:r>
          </a:p>
        </p:txBody>
      </p:sp>
      <p:sp>
        <p:nvSpPr>
          <p:cNvPr id="58391" name="Line 61">
            <a:extLst>
              <a:ext uri="{FF2B5EF4-FFF2-40B4-BE49-F238E27FC236}">
                <a16:creationId xmlns:a16="http://schemas.microsoft.com/office/drawing/2014/main" id="{69745F8E-75A6-E144-06E9-31D99A983490}"/>
              </a:ext>
            </a:extLst>
          </p:cNvPr>
          <p:cNvSpPr>
            <a:spLocks noChangeShapeType="1"/>
          </p:cNvSpPr>
          <p:nvPr/>
        </p:nvSpPr>
        <p:spPr bwMode="auto">
          <a:xfrm>
            <a:off x="9296400" y="4191000"/>
            <a:ext cx="76200" cy="19050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en-IN"/>
          </a:p>
        </p:txBody>
      </p:sp>
      <p:sp>
        <p:nvSpPr>
          <p:cNvPr id="58392" name="Text Box 63">
            <a:extLst>
              <a:ext uri="{FF2B5EF4-FFF2-40B4-BE49-F238E27FC236}">
                <a16:creationId xmlns:a16="http://schemas.microsoft.com/office/drawing/2014/main" id="{82DC2300-84EF-5252-B655-5E8C6D07CBC6}"/>
              </a:ext>
            </a:extLst>
          </p:cNvPr>
          <p:cNvSpPr txBox="1">
            <a:spLocks noChangeArrowheads="1"/>
          </p:cNvSpPr>
          <p:nvPr/>
        </p:nvSpPr>
        <p:spPr bwMode="auto">
          <a:xfrm>
            <a:off x="6934200" y="5334000"/>
            <a:ext cx="2306638" cy="396875"/>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spcBef>
                <a:spcPct val="0"/>
              </a:spcBef>
              <a:buClrTx/>
              <a:buFontTx/>
              <a:buNone/>
            </a:pPr>
            <a:r>
              <a:rPr lang="en-US" altLang="en-US" sz="1800">
                <a:latin typeface="Arial" panose="020B0604020202020204" pitchFamily="34" charset="0"/>
              </a:rPr>
              <a:t>Uncompiled</a:t>
            </a:r>
            <a:r>
              <a:rPr lang="en-US" altLang="en-US" sz="2000">
                <a:latin typeface="Arial" panose="020B0604020202020204" pitchFamily="34" charset="0"/>
              </a:rPr>
              <a:t> Method</a:t>
            </a:r>
          </a:p>
        </p:txBody>
      </p:sp>
    </p:spTree>
  </p:cSld>
  <p:clrMapOvr>
    <a:masterClrMapping/>
  </p:clrMapOvr>
  <p:transition>
    <p:strips dir="rd"/>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96777-D79C-5F57-D075-63657B6EA04F}"/>
              </a:ext>
            </a:extLst>
          </p:cNvPr>
          <p:cNvSpPr>
            <a:spLocks noGrp="1"/>
          </p:cNvSpPr>
          <p:nvPr>
            <p:ph type="title"/>
          </p:nvPr>
        </p:nvSpPr>
        <p:spPr/>
        <p:txBody>
          <a:bodyPr/>
          <a:lstStyle/>
          <a:p>
            <a:r>
              <a:rPr lang="en-US" dirty="0"/>
              <a:t>View Engine</a:t>
            </a:r>
            <a:endParaRPr lang="en-IN" dirty="0"/>
          </a:p>
        </p:txBody>
      </p:sp>
      <p:sp>
        <p:nvSpPr>
          <p:cNvPr id="3" name="Content Placeholder 2">
            <a:extLst>
              <a:ext uri="{FF2B5EF4-FFF2-40B4-BE49-F238E27FC236}">
                <a16:creationId xmlns:a16="http://schemas.microsoft.com/office/drawing/2014/main" id="{AD8255B9-71CF-4117-B58D-55526D17BBEF}"/>
              </a:ext>
            </a:extLst>
          </p:cNvPr>
          <p:cNvSpPr>
            <a:spLocks noGrp="1"/>
          </p:cNvSpPr>
          <p:nvPr>
            <p:ph idx="1"/>
          </p:nvPr>
        </p:nvSpPr>
        <p:spPr/>
        <p:txBody>
          <a:bodyPr/>
          <a:lstStyle/>
          <a:p>
            <a:r>
              <a:rPr lang="en-US" dirty="0"/>
              <a:t>Is a parser</a:t>
            </a:r>
          </a:p>
          <a:p>
            <a:r>
              <a:rPr lang="en-US" dirty="0"/>
              <a:t>Lists  a bunch of syntax , and segregates it after</a:t>
            </a:r>
          </a:p>
          <a:p>
            <a:endParaRPr lang="en-IN" dirty="0"/>
          </a:p>
        </p:txBody>
      </p:sp>
      <p:pic>
        <p:nvPicPr>
          <p:cNvPr id="5" name="Picture 4">
            <a:extLst>
              <a:ext uri="{FF2B5EF4-FFF2-40B4-BE49-F238E27FC236}">
                <a16:creationId xmlns:a16="http://schemas.microsoft.com/office/drawing/2014/main" id="{1D2E855E-4803-88D8-5365-315E41493FA9}"/>
              </a:ext>
            </a:extLst>
          </p:cNvPr>
          <p:cNvPicPr>
            <a:picLocks noChangeAspect="1"/>
          </p:cNvPicPr>
          <p:nvPr/>
        </p:nvPicPr>
        <p:blipFill>
          <a:blip r:embed="rId2"/>
          <a:stretch>
            <a:fillRect/>
          </a:stretch>
        </p:blipFill>
        <p:spPr>
          <a:xfrm>
            <a:off x="1106761" y="3006693"/>
            <a:ext cx="9807790" cy="3673158"/>
          </a:xfrm>
          <a:prstGeom prst="rect">
            <a:avLst/>
          </a:prstGeom>
        </p:spPr>
      </p:pic>
    </p:spTree>
    <p:extLst>
      <p:ext uri="{BB962C8B-B14F-4D97-AF65-F5344CB8AC3E}">
        <p14:creationId xmlns:p14="http://schemas.microsoft.com/office/powerpoint/2010/main" val="128343078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67E4B-C620-F5FE-3E2F-175C174B5D5C}"/>
              </a:ext>
            </a:extLst>
          </p:cNvPr>
          <p:cNvSpPr>
            <a:spLocks noGrp="1"/>
          </p:cNvSpPr>
          <p:nvPr>
            <p:ph type="title"/>
          </p:nvPr>
        </p:nvSpPr>
        <p:spPr/>
        <p:txBody>
          <a:bodyPr/>
          <a:lstStyle/>
          <a:p>
            <a:r>
              <a:rPr lang="en-US" dirty="0"/>
              <a:t>Razor Syntax</a:t>
            </a:r>
            <a:endParaRPr lang="en-IN" dirty="0"/>
          </a:p>
        </p:txBody>
      </p:sp>
      <p:sp>
        <p:nvSpPr>
          <p:cNvPr id="3" name="Content Placeholder 2">
            <a:extLst>
              <a:ext uri="{FF2B5EF4-FFF2-40B4-BE49-F238E27FC236}">
                <a16:creationId xmlns:a16="http://schemas.microsoft.com/office/drawing/2014/main" id="{36E00007-AE4B-DD5E-CE82-0AEF19E44BA8}"/>
              </a:ext>
            </a:extLst>
          </p:cNvPr>
          <p:cNvSpPr>
            <a:spLocks noGrp="1"/>
          </p:cNvSpPr>
          <p:nvPr>
            <p:ph idx="1"/>
          </p:nvPr>
        </p:nvSpPr>
        <p:spPr>
          <a:xfrm>
            <a:off x="838200" y="1825625"/>
            <a:ext cx="4477512" cy="4351338"/>
          </a:xfrm>
        </p:spPr>
        <p:txBody>
          <a:bodyPr>
            <a:normAutofit fontScale="92500" lnSpcReduction="10000"/>
          </a:bodyPr>
          <a:lstStyle/>
          <a:p>
            <a:r>
              <a:rPr lang="en-US" dirty="0"/>
              <a:t>Block</a:t>
            </a:r>
          </a:p>
          <a:p>
            <a:pPr lvl="1"/>
            <a:r>
              <a:rPr lang="en-US" dirty="0"/>
              <a:t>@{}</a:t>
            </a:r>
          </a:p>
          <a:p>
            <a:r>
              <a:rPr lang="en-US" dirty="0"/>
              <a:t>Expression </a:t>
            </a:r>
          </a:p>
          <a:p>
            <a:pPr lvl="1"/>
            <a:r>
              <a:rPr lang="en-US" dirty="0"/>
              <a:t>Implicit</a:t>
            </a:r>
          </a:p>
          <a:p>
            <a:pPr lvl="2"/>
            <a:r>
              <a:rPr lang="en-US" dirty="0"/>
              <a:t>@</a:t>
            </a:r>
          </a:p>
          <a:p>
            <a:pPr lvl="1"/>
            <a:r>
              <a:rPr lang="en-US" dirty="0"/>
              <a:t>Explicit</a:t>
            </a:r>
          </a:p>
          <a:p>
            <a:pPr lvl="2"/>
            <a:r>
              <a:rPr lang="en-US" dirty="0"/>
              <a:t>@()</a:t>
            </a:r>
          </a:p>
          <a:p>
            <a:r>
              <a:rPr lang="en-US" dirty="0"/>
              <a:t>Escape</a:t>
            </a:r>
          </a:p>
          <a:p>
            <a:pPr lvl="1"/>
            <a:r>
              <a:rPr lang="en-US" dirty="0"/>
              <a:t>@: single Line Client Side</a:t>
            </a:r>
          </a:p>
          <a:p>
            <a:pPr lvl="1"/>
            <a:r>
              <a:rPr lang="en-US" dirty="0"/>
              <a:t>&lt;text&gt; &lt;/text&gt; Multiline Line Client Side</a:t>
            </a:r>
          </a:p>
          <a:p>
            <a:pPr lvl="1"/>
            <a:r>
              <a:rPr lang="en-US" dirty="0"/>
              <a:t>@@ to Escape @</a:t>
            </a:r>
          </a:p>
          <a:p>
            <a:pPr lvl="1"/>
            <a:endParaRPr lang="en-IN" dirty="0"/>
          </a:p>
        </p:txBody>
      </p:sp>
      <p:sp>
        <p:nvSpPr>
          <p:cNvPr id="4" name="Content Placeholder 2">
            <a:extLst>
              <a:ext uri="{FF2B5EF4-FFF2-40B4-BE49-F238E27FC236}">
                <a16:creationId xmlns:a16="http://schemas.microsoft.com/office/drawing/2014/main" id="{0A64EDB9-6E01-2B8F-F0BA-D0E7F583FF08}"/>
              </a:ext>
            </a:extLst>
          </p:cNvPr>
          <p:cNvSpPr txBox="1">
            <a:spLocks/>
          </p:cNvSpPr>
          <p:nvPr/>
        </p:nvSpPr>
        <p:spPr>
          <a:xfrm>
            <a:off x="5544312" y="1825625"/>
            <a:ext cx="447751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@[Programming Construct]</a:t>
            </a:r>
          </a:p>
          <a:p>
            <a:pPr lvl="1"/>
            <a:r>
              <a:rPr lang="en-US" dirty="0"/>
              <a:t>@For{}, @foreach{}, @if{}</a:t>
            </a:r>
          </a:p>
          <a:p>
            <a:endParaRPr lang="en-IN" dirty="0"/>
          </a:p>
        </p:txBody>
      </p:sp>
    </p:spTree>
    <p:extLst>
      <p:ext uri="{BB962C8B-B14F-4D97-AF65-F5344CB8AC3E}">
        <p14:creationId xmlns:p14="http://schemas.microsoft.com/office/powerpoint/2010/main" val="258731259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82097-2209-C6B0-03C9-F8EA636F8D5C}"/>
              </a:ext>
            </a:extLst>
          </p:cNvPr>
          <p:cNvSpPr>
            <a:spLocks noGrp="1"/>
          </p:cNvSpPr>
          <p:nvPr>
            <p:ph type="title"/>
          </p:nvPr>
        </p:nvSpPr>
        <p:spPr>
          <a:xfrm>
            <a:off x="838200" y="365125"/>
            <a:ext cx="10515600" cy="942307"/>
          </a:xfrm>
        </p:spPr>
        <p:txBody>
          <a:bodyPr/>
          <a:lstStyle/>
          <a:p>
            <a:r>
              <a:rPr lang="en-US" dirty="0"/>
              <a:t>Layout</a:t>
            </a:r>
            <a:endParaRPr lang="en-IN" dirty="0"/>
          </a:p>
        </p:txBody>
      </p:sp>
      <p:sp>
        <p:nvSpPr>
          <p:cNvPr id="3" name="Content Placeholder 2">
            <a:extLst>
              <a:ext uri="{FF2B5EF4-FFF2-40B4-BE49-F238E27FC236}">
                <a16:creationId xmlns:a16="http://schemas.microsoft.com/office/drawing/2014/main" id="{20253216-0380-576B-90DC-27D39069C387}"/>
              </a:ext>
            </a:extLst>
          </p:cNvPr>
          <p:cNvSpPr>
            <a:spLocks noGrp="1"/>
          </p:cNvSpPr>
          <p:nvPr>
            <p:ph idx="1"/>
          </p:nvPr>
        </p:nvSpPr>
        <p:spPr>
          <a:xfrm>
            <a:off x="838200" y="1564105"/>
            <a:ext cx="10515600" cy="4612858"/>
          </a:xfrm>
        </p:spPr>
        <p:txBody>
          <a:bodyPr/>
          <a:lstStyle/>
          <a:p>
            <a:r>
              <a:rPr lang="en-US" dirty="0"/>
              <a:t>UI</a:t>
            </a:r>
          </a:p>
          <a:p>
            <a:pPr lvl="1"/>
            <a:r>
              <a:rPr lang="en-US" dirty="0"/>
              <a:t>SDI</a:t>
            </a:r>
          </a:p>
          <a:p>
            <a:pPr lvl="1"/>
            <a:r>
              <a:rPr lang="en-US" dirty="0"/>
              <a:t>MDI</a:t>
            </a:r>
          </a:p>
          <a:p>
            <a:pPr lvl="2"/>
            <a:r>
              <a:rPr lang="en-US" dirty="0"/>
              <a:t>Layout</a:t>
            </a:r>
          </a:p>
          <a:p>
            <a:pPr lvl="1"/>
            <a:endParaRPr lang="en-IN" dirty="0"/>
          </a:p>
        </p:txBody>
      </p:sp>
    </p:spTree>
    <p:extLst>
      <p:ext uri="{BB962C8B-B14F-4D97-AF65-F5344CB8AC3E}">
        <p14:creationId xmlns:p14="http://schemas.microsoft.com/office/powerpoint/2010/main" val="27979900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DBDC2-EC68-2342-E68C-6B9F453F96E1}"/>
              </a:ext>
            </a:extLst>
          </p:cNvPr>
          <p:cNvSpPr>
            <a:spLocks noGrp="1"/>
          </p:cNvSpPr>
          <p:nvPr>
            <p:ph type="title"/>
          </p:nvPr>
        </p:nvSpPr>
        <p:spPr/>
        <p:txBody>
          <a:bodyPr/>
          <a:lstStyle/>
          <a:p>
            <a:r>
              <a:rPr lang="en-US" dirty="0"/>
              <a:t>Specification</a:t>
            </a:r>
            <a:endParaRPr lang="en-IN" dirty="0"/>
          </a:p>
        </p:txBody>
      </p:sp>
      <p:sp>
        <p:nvSpPr>
          <p:cNvPr id="3" name="Content Placeholder 2">
            <a:extLst>
              <a:ext uri="{FF2B5EF4-FFF2-40B4-BE49-F238E27FC236}">
                <a16:creationId xmlns:a16="http://schemas.microsoft.com/office/drawing/2014/main" id="{8A51167D-7366-9E57-4919-38261783257F}"/>
              </a:ext>
            </a:extLst>
          </p:cNvPr>
          <p:cNvSpPr>
            <a:spLocks noGrp="1"/>
          </p:cNvSpPr>
          <p:nvPr>
            <p:ph idx="1"/>
          </p:nvPr>
        </p:nvSpPr>
        <p:spPr/>
        <p:txBody>
          <a:bodyPr/>
          <a:lstStyle/>
          <a:p>
            <a:r>
              <a:rPr lang="en-US" dirty="0"/>
              <a:t>Functional </a:t>
            </a:r>
          </a:p>
          <a:p>
            <a:pPr marL="800100" lvl="1" indent="-342900">
              <a:buFont typeface="Symbol" panose="05050102010706020507" pitchFamily="18" charset="2"/>
              <a:buChar char=""/>
              <a:tabLst>
                <a:tab pos="457200" algn="l"/>
              </a:tabLst>
            </a:pPr>
            <a:r>
              <a:rPr lang="en-US" sz="1400" dirty="0">
                <a:effectLst/>
                <a:latin typeface="Arial" panose="020B0604020202020204" pitchFamily="34" charset="0"/>
                <a:ea typeface="Times New Roman" panose="02020603050405020304" pitchFamily="18" charset="0"/>
              </a:rPr>
              <a:t>Physician</a:t>
            </a:r>
            <a:endParaRPr lang="en-IN" sz="1400" dirty="0">
              <a:effectLst/>
              <a:latin typeface="Times New Roman" panose="02020603050405020304" pitchFamily="18" charset="0"/>
              <a:ea typeface="Times New Roman" panose="02020603050405020304" pitchFamily="18" charset="0"/>
            </a:endParaRPr>
          </a:p>
          <a:p>
            <a:pPr marL="800100" lvl="1" indent="-342900">
              <a:buFont typeface="Symbol" panose="05050102010706020507" pitchFamily="18" charset="2"/>
              <a:buChar char=""/>
              <a:tabLst>
                <a:tab pos="457200" algn="l"/>
              </a:tabLst>
            </a:pPr>
            <a:r>
              <a:rPr lang="en-US" sz="1400" dirty="0">
                <a:effectLst/>
                <a:latin typeface="Arial" panose="020B0604020202020204" pitchFamily="34" charset="0"/>
                <a:ea typeface="Times New Roman" panose="02020603050405020304" pitchFamily="18" charset="0"/>
              </a:rPr>
              <a:t>Patient</a:t>
            </a:r>
            <a:endParaRPr lang="en-IN" sz="1400" dirty="0">
              <a:effectLst/>
              <a:latin typeface="Times New Roman" panose="02020603050405020304" pitchFamily="18" charset="0"/>
              <a:ea typeface="Times New Roman" panose="02020603050405020304" pitchFamily="18" charset="0"/>
            </a:endParaRPr>
          </a:p>
          <a:p>
            <a:pPr marL="800100" lvl="1" indent="-342900">
              <a:buFont typeface="Symbol" panose="05050102010706020507" pitchFamily="18" charset="2"/>
              <a:buChar char=""/>
              <a:tabLst>
                <a:tab pos="457200" algn="l"/>
              </a:tabLst>
            </a:pPr>
            <a:r>
              <a:rPr lang="en-US" sz="1400" dirty="0">
                <a:effectLst/>
                <a:latin typeface="Arial" panose="020B0604020202020204" pitchFamily="34" charset="0"/>
                <a:ea typeface="Times New Roman" panose="02020603050405020304" pitchFamily="18" charset="0"/>
              </a:rPr>
              <a:t>Supplier</a:t>
            </a:r>
            <a:endParaRPr lang="en-IN" sz="1400" dirty="0">
              <a:effectLst/>
              <a:latin typeface="Times New Roman" panose="02020603050405020304" pitchFamily="18" charset="0"/>
              <a:ea typeface="Times New Roman" panose="02020603050405020304" pitchFamily="18" charset="0"/>
            </a:endParaRPr>
          </a:p>
          <a:p>
            <a:pPr marL="800100" lvl="1" indent="-342900">
              <a:buFont typeface="Symbol" panose="05050102010706020507" pitchFamily="18" charset="2"/>
              <a:buChar char=""/>
              <a:tabLst>
                <a:tab pos="457200" algn="l"/>
              </a:tabLst>
            </a:pPr>
            <a:r>
              <a:rPr lang="en-US" sz="1400" dirty="0">
                <a:effectLst/>
                <a:latin typeface="Arial" panose="020B0604020202020204" pitchFamily="34" charset="0"/>
                <a:ea typeface="Times New Roman" panose="02020603050405020304" pitchFamily="18" charset="0"/>
              </a:rPr>
              <a:t>Salesman</a:t>
            </a:r>
            <a:endParaRPr lang="en-IN" sz="1400" dirty="0">
              <a:effectLst/>
              <a:latin typeface="Times New Roman" panose="02020603050405020304" pitchFamily="18" charset="0"/>
              <a:ea typeface="Times New Roman" panose="02020603050405020304" pitchFamily="18" charset="0"/>
            </a:endParaRPr>
          </a:p>
          <a:p>
            <a:pPr lvl="1"/>
            <a:endParaRPr lang="en-US" dirty="0"/>
          </a:p>
          <a:p>
            <a:r>
              <a:rPr lang="en-US" dirty="0"/>
              <a:t>Non Functional</a:t>
            </a:r>
          </a:p>
          <a:p>
            <a:pPr lvl="1"/>
            <a:r>
              <a:rPr lang="en-IN" dirty="0"/>
              <a:t>User</a:t>
            </a:r>
          </a:p>
        </p:txBody>
      </p:sp>
    </p:spTree>
    <p:extLst>
      <p:ext uri="{BB962C8B-B14F-4D97-AF65-F5344CB8AC3E}">
        <p14:creationId xmlns:p14="http://schemas.microsoft.com/office/powerpoint/2010/main" val="36903711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5DC60-FCBF-A0C7-37D0-07736B9C2C41}"/>
              </a:ext>
            </a:extLst>
          </p:cNvPr>
          <p:cNvSpPr>
            <a:spLocks noGrp="1"/>
          </p:cNvSpPr>
          <p:nvPr>
            <p:ph type="title"/>
          </p:nvPr>
        </p:nvSpPr>
        <p:spPr/>
        <p:txBody>
          <a:bodyPr/>
          <a:lstStyle/>
          <a:p>
            <a:r>
              <a:rPr lang="en-US" dirty="0"/>
              <a:t>Agenda</a:t>
            </a:r>
            <a:endParaRPr lang="en-IN" dirty="0"/>
          </a:p>
        </p:txBody>
      </p:sp>
      <p:sp>
        <p:nvSpPr>
          <p:cNvPr id="3" name="Content Placeholder 2">
            <a:extLst>
              <a:ext uri="{FF2B5EF4-FFF2-40B4-BE49-F238E27FC236}">
                <a16:creationId xmlns:a16="http://schemas.microsoft.com/office/drawing/2014/main" id="{99421632-3476-1795-0731-C5006A926DB6}"/>
              </a:ext>
            </a:extLst>
          </p:cNvPr>
          <p:cNvSpPr>
            <a:spLocks noGrp="1"/>
          </p:cNvSpPr>
          <p:nvPr>
            <p:ph idx="1"/>
          </p:nvPr>
        </p:nvSpPr>
        <p:spPr>
          <a:xfrm>
            <a:off x="174498" y="1806408"/>
            <a:ext cx="4038600" cy="4667250"/>
          </a:xfrm>
        </p:spPr>
        <p:txBody>
          <a:bodyPr/>
          <a:lstStyle/>
          <a:p>
            <a:r>
              <a:rPr lang="en-US" dirty="0"/>
              <a:t>Controller</a:t>
            </a:r>
          </a:p>
          <a:p>
            <a:pPr lvl="1"/>
            <a:r>
              <a:rPr lang="en-US" dirty="0"/>
              <a:t>Action Result</a:t>
            </a:r>
          </a:p>
          <a:p>
            <a:pPr lvl="1"/>
            <a:r>
              <a:rPr lang="en-US" dirty="0"/>
              <a:t>Action Selector</a:t>
            </a:r>
          </a:p>
          <a:p>
            <a:pPr lvl="1"/>
            <a:r>
              <a:rPr lang="en-US" dirty="0">
                <a:solidFill>
                  <a:schemeClr val="accent6"/>
                </a:solidFill>
              </a:rPr>
              <a:t>Action Filter</a:t>
            </a:r>
          </a:p>
          <a:p>
            <a:pPr lvl="2"/>
            <a:r>
              <a:rPr lang="en-US" dirty="0">
                <a:solidFill>
                  <a:schemeClr val="accent6"/>
                </a:solidFill>
              </a:rPr>
              <a:t>Inbuilt </a:t>
            </a:r>
          </a:p>
          <a:p>
            <a:pPr lvl="2"/>
            <a:r>
              <a:rPr lang="en-US" dirty="0">
                <a:solidFill>
                  <a:schemeClr val="accent6"/>
                </a:solidFill>
              </a:rPr>
              <a:t>User Defined</a:t>
            </a:r>
          </a:p>
          <a:p>
            <a:r>
              <a:rPr lang="en-US" dirty="0">
                <a:solidFill>
                  <a:schemeClr val="accent6"/>
                </a:solidFill>
              </a:rPr>
              <a:t>State Management</a:t>
            </a:r>
          </a:p>
          <a:p>
            <a:pPr lvl="1"/>
            <a:r>
              <a:rPr lang="en-US" dirty="0">
                <a:solidFill>
                  <a:schemeClr val="accent6"/>
                </a:solidFill>
              </a:rPr>
              <a:t>Client Side technique</a:t>
            </a:r>
          </a:p>
          <a:p>
            <a:pPr lvl="1"/>
            <a:r>
              <a:rPr lang="en-US" dirty="0">
                <a:solidFill>
                  <a:schemeClr val="accent6"/>
                </a:solidFill>
              </a:rPr>
              <a:t>Server Side technique</a:t>
            </a:r>
          </a:p>
          <a:p>
            <a:r>
              <a:rPr lang="en-US" dirty="0"/>
              <a:t>Exception Handling</a:t>
            </a:r>
          </a:p>
          <a:p>
            <a:endParaRPr lang="en-US" dirty="0"/>
          </a:p>
          <a:p>
            <a:endParaRPr lang="en-IN" dirty="0"/>
          </a:p>
        </p:txBody>
      </p:sp>
      <p:sp>
        <p:nvSpPr>
          <p:cNvPr id="4" name="Content Placeholder 2">
            <a:extLst>
              <a:ext uri="{FF2B5EF4-FFF2-40B4-BE49-F238E27FC236}">
                <a16:creationId xmlns:a16="http://schemas.microsoft.com/office/drawing/2014/main" id="{416776CC-8DAD-DA52-CE9D-D055B22C6E04}"/>
              </a:ext>
            </a:extLst>
          </p:cNvPr>
          <p:cNvSpPr txBox="1">
            <a:spLocks/>
          </p:cNvSpPr>
          <p:nvPr/>
        </p:nvSpPr>
        <p:spPr>
          <a:xfrm>
            <a:off x="4213098" y="1830471"/>
            <a:ext cx="3848100"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6"/>
                </a:solidFill>
              </a:rPr>
              <a:t>Validation</a:t>
            </a:r>
          </a:p>
          <a:p>
            <a:pPr lvl="1"/>
            <a:r>
              <a:rPr lang="en-US" dirty="0">
                <a:solidFill>
                  <a:schemeClr val="accent6"/>
                </a:solidFill>
              </a:rPr>
              <a:t>Models</a:t>
            </a:r>
          </a:p>
          <a:p>
            <a:pPr lvl="2"/>
            <a:r>
              <a:rPr lang="en-US" dirty="0">
                <a:solidFill>
                  <a:schemeClr val="accent6"/>
                </a:solidFill>
              </a:rPr>
              <a:t>Validation Attributes</a:t>
            </a:r>
          </a:p>
          <a:p>
            <a:pPr lvl="2"/>
            <a:r>
              <a:rPr lang="en-US" dirty="0">
                <a:solidFill>
                  <a:schemeClr val="accent6"/>
                </a:solidFill>
              </a:rPr>
              <a:t>EF </a:t>
            </a:r>
          </a:p>
          <a:p>
            <a:pPr lvl="3"/>
            <a:r>
              <a:rPr lang="en-US" dirty="0">
                <a:solidFill>
                  <a:schemeClr val="accent6"/>
                </a:solidFill>
              </a:rPr>
              <a:t>Validation Extension</a:t>
            </a:r>
          </a:p>
          <a:p>
            <a:pPr lvl="1"/>
            <a:r>
              <a:rPr lang="en-US" dirty="0">
                <a:solidFill>
                  <a:schemeClr val="accent6"/>
                </a:solidFill>
              </a:rPr>
              <a:t>Controller</a:t>
            </a:r>
          </a:p>
          <a:p>
            <a:pPr lvl="2"/>
            <a:r>
              <a:rPr lang="en-US" dirty="0" err="1">
                <a:solidFill>
                  <a:schemeClr val="accent6"/>
                </a:solidFill>
              </a:rPr>
              <a:t>ModelState</a:t>
            </a:r>
            <a:r>
              <a:rPr lang="en-US" dirty="0">
                <a:solidFill>
                  <a:schemeClr val="accent6"/>
                </a:solidFill>
              </a:rPr>
              <a:t> Object</a:t>
            </a:r>
          </a:p>
          <a:p>
            <a:pPr lvl="1"/>
            <a:r>
              <a:rPr lang="en-US" dirty="0">
                <a:solidFill>
                  <a:schemeClr val="accent6"/>
                </a:solidFill>
              </a:rPr>
              <a:t>View</a:t>
            </a:r>
          </a:p>
          <a:p>
            <a:pPr lvl="2"/>
            <a:r>
              <a:rPr lang="en-US" dirty="0">
                <a:solidFill>
                  <a:schemeClr val="accent6"/>
                </a:solidFill>
              </a:rPr>
              <a:t>HTML Helper Class</a:t>
            </a:r>
          </a:p>
          <a:p>
            <a:r>
              <a:rPr lang="en-US" dirty="0"/>
              <a:t>Intro to Web API vs WCF</a:t>
            </a:r>
          </a:p>
          <a:p>
            <a:pPr lvl="1"/>
            <a:r>
              <a:rPr lang="en-US" dirty="0"/>
              <a:t>REST/ SOAP</a:t>
            </a:r>
          </a:p>
          <a:p>
            <a:pPr lvl="1"/>
            <a:endParaRPr lang="en-US" dirty="0"/>
          </a:p>
          <a:p>
            <a:pPr lvl="2"/>
            <a:endParaRPr lang="en-US" dirty="0"/>
          </a:p>
          <a:p>
            <a:endParaRPr lang="en-US" dirty="0"/>
          </a:p>
          <a:p>
            <a:endParaRPr lang="en-IN" dirty="0"/>
          </a:p>
        </p:txBody>
      </p:sp>
      <p:sp>
        <p:nvSpPr>
          <p:cNvPr id="5" name="Content Placeholder 2">
            <a:extLst>
              <a:ext uri="{FF2B5EF4-FFF2-40B4-BE49-F238E27FC236}">
                <a16:creationId xmlns:a16="http://schemas.microsoft.com/office/drawing/2014/main" id="{CC833451-EDE8-3E59-7EC5-BFCCF3C92398}"/>
              </a:ext>
            </a:extLst>
          </p:cNvPr>
          <p:cNvSpPr txBox="1">
            <a:spLocks/>
          </p:cNvSpPr>
          <p:nvPr/>
        </p:nvSpPr>
        <p:spPr>
          <a:xfrm>
            <a:off x="8807116" y="1825625"/>
            <a:ext cx="3197432"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ASP.NET Core</a:t>
            </a:r>
          </a:p>
          <a:p>
            <a:pPr lvl="1"/>
            <a:r>
              <a:rPr lang="en-US" dirty="0"/>
              <a:t>EF Core</a:t>
            </a:r>
          </a:p>
          <a:p>
            <a:pPr lvl="2"/>
            <a:r>
              <a:rPr lang="en-US" dirty="0"/>
              <a:t>Code First</a:t>
            </a:r>
          </a:p>
          <a:p>
            <a:r>
              <a:rPr lang="en-US" dirty="0"/>
              <a:t>Intro to CSWA</a:t>
            </a:r>
          </a:p>
          <a:p>
            <a:pPr lvl="1"/>
            <a:r>
              <a:rPr lang="en-US" dirty="0"/>
              <a:t>Angular</a:t>
            </a:r>
          </a:p>
          <a:p>
            <a:r>
              <a:rPr lang="en-US" dirty="0"/>
              <a:t>Intro Cloud </a:t>
            </a:r>
          </a:p>
          <a:p>
            <a:pPr lvl="1"/>
            <a:r>
              <a:rPr lang="en-US" dirty="0"/>
              <a:t>MS AZURE</a:t>
            </a:r>
          </a:p>
          <a:p>
            <a:pPr lvl="2"/>
            <a:r>
              <a:rPr lang="en-US" dirty="0"/>
              <a:t>Resources</a:t>
            </a:r>
          </a:p>
          <a:p>
            <a:pPr lvl="3"/>
            <a:r>
              <a:rPr lang="en-US" dirty="0"/>
              <a:t>Storage</a:t>
            </a:r>
          </a:p>
          <a:p>
            <a:pPr lvl="1"/>
            <a:r>
              <a:rPr lang="en-US" dirty="0"/>
              <a:t>Microservice</a:t>
            </a:r>
          </a:p>
          <a:p>
            <a:pPr lvl="1"/>
            <a:r>
              <a:rPr lang="en-US" dirty="0"/>
              <a:t>DevOps</a:t>
            </a:r>
          </a:p>
          <a:p>
            <a:pPr lvl="1"/>
            <a:endParaRPr lang="en-US" dirty="0"/>
          </a:p>
          <a:p>
            <a:endParaRPr lang="en-US" dirty="0"/>
          </a:p>
          <a:p>
            <a:pPr lvl="1"/>
            <a:endParaRPr lang="en-US" dirty="0"/>
          </a:p>
          <a:p>
            <a:pPr lvl="2"/>
            <a:endParaRPr lang="en-US" dirty="0"/>
          </a:p>
          <a:p>
            <a:endParaRPr lang="en-US" dirty="0"/>
          </a:p>
          <a:p>
            <a:endParaRPr lang="en-IN" dirty="0"/>
          </a:p>
        </p:txBody>
      </p:sp>
    </p:spTree>
    <p:extLst>
      <p:ext uri="{BB962C8B-B14F-4D97-AF65-F5344CB8AC3E}">
        <p14:creationId xmlns:p14="http://schemas.microsoft.com/office/powerpoint/2010/main" val="374848016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8FB64-5FAD-EDAB-007F-CF99BEF8B0EB}"/>
              </a:ext>
            </a:extLst>
          </p:cNvPr>
          <p:cNvSpPr>
            <a:spLocks noGrp="1"/>
          </p:cNvSpPr>
          <p:nvPr>
            <p:ph type="title"/>
          </p:nvPr>
        </p:nvSpPr>
        <p:spPr>
          <a:xfrm>
            <a:off x="838200" y="365125"/>
            <a:ext cx="10515600" cy="927227"/>
          </a:xfrm>
        </p:spPr>
        <p:txBody>
          <a:bodyPr/>
          <a:lstStyle/>
          <a:p>
            <a:r>
              <a:rPr lang="en-US" dirty="0"/>
              <a:t>HTML Helper</a:t>
            </a:r>
            <a:endParaRPr lang="en-IN" dirty="0"/>
          </a:p>
        </p:txBody>
      </p:sp>
      <p:sp>
        <p:nvSpPr>
          <p:cNvPr id="3" name="Content Placeholder 2">
            <a:extLst>
              <a:ext uri="{FF2B5EF4-FFF2-40B4-BE49-F238E27FC236}">
                <a16:creationId xmlns:a16="http://schemas.microsoft.com/office/drawing/2014/main" id="{AB836F51-3932-307A-C43C-E7D553FAA20D}"/>
              </a:ext>
            </a:extLst>
          </p:cNvPr>
          <p:cNvSpPr>
            <a:spLocks noGrp="1"/>
          </p:cNvSpPr>
          <p:nvPr>
            <p:ph idx="1"/>
          </p:nvPr>
        </p:nvSpPr>
        <p:spPr>
          <a:xfrm>
            <a:off x="838200" y="1658112"/>
            <a:ext cx="10515600" cy="4518851"/>
          </a:xfrm>
        </p:spPr>
        <p:txBody>
          <a:bodyPr/>
          <a:lstStyle/>
          <a:p>
            <a:r>
              <a:rPr lang="en-US" dirty="0"/>
              <a:t>Razor </a:t>
            </a:r>
          </a:p>
          <a:p>
            <a:pPr lvl="1"/>
            <a:r>
              <a:rPr lang="en-US" dirty="0"/>
              <a:t>HTML Helper</a:t>
            </a:r>
          </a:p>
          <a:p>
            <a:r>
              <a:rPr lang="en-US" dirty="0"/>
              <a:t>Validation</a:t>
            </a:r>
          </a:p>
          <a:p>
            <a:pPr lvl="1"/>
            <a:r>
              <a:rPr lang="en-US" dirty="0"/>
              <a:t>Client side</a:t>
            </a:r>
          </a:p>
          <a:p>
            <a:pPr lvl="2"/>
            <a:r>
              <a:rPr lang="en-US" dirty="0"/>
              <a:t>Inbuilt </a:t>
            </a:r>
          </a:p>
          <a:p>
            <a:pPr lvl="2"/>
            <a:r>
              <a:rPr lang="en-US" dirty="0"/>
              <a:t>Custom</a:t>
            </a:r>
          </a:p>
          <a:p>
            <a:pPr lvl="1"/>
            <a:r>
              <a:rPr lang="en-US" dirty="0"/>
              <a:t>Server Side</a:t>
            </a:r>
          </a:p>
          <a:p>
            <a:pPr lvl="2"/>
            <a:r>
              <a:rPr lang="en-US" dirty="0"/>
              <a:t>Inbuilt </a:t>
            </a:r>
          </a:p>
          <a:p>
            <a:pPr lvl="2"/>
            <a:r>
              <a:rPr lang="en-US" dirty="0"/>
              <a:t>Custom</a:t>
            </a:r>
          </a:p>
          <a:p>
            <a:pPr lvl="1"/>
            <a:endParaRPr lang="en-IN" dirty="0"/>
          </a:p>
        </p:txBody>
      </p:sp>
    </p:spTree>
    <p:extLst>
      <p:ext uri="{BB962C8B-B14F-4D97-AF65-F5344CB8AC3E}">
        <p14:creationId xmlns:p14="http://schemas.microsoft.com/office/powerpoint/2010/main" val="427764078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70C4-4719-FBC0-8E0D-8C57F3947DDC}"/>
              </a:ext>
            </a:extLst>
          </p:cNvPr>
          <p:cNvSpPr>
            <a:spLocks noGrp="1"/>
          </p:cNvSpPr>
          <p:nvPr>
            <p:ph type="title"/>
          </p:nvPr>
        </p:nvSpPr>
        <p:spPr>
          <a:xfrm>
            <a:off x="838200" y="365125"/>
            <a:ext cx="10515600" cy="951611"/>
          </a:xfrm>
        </p:spPr>
        <p:txBody>
          <a:bodyPr/>
          <a:lstStyle/>
          <a:p>
            <a:r>
              <a:rPr lang="en-US" dirty="0"/>
              <a:t>Validation</a:t>
            </a:r>
            <a:endParaRPr lang="en-IN" dirty="0"/>
          </a:p>
        </p:txBody>
      </p:sp>
      <p:sp>
        <p:nvSpPr>
          <p:cNvPr id="3" name="Content Placeholder 2">
            <a:extLst>
              <a:ext uri="{FF2B5EF4-FFF2-40B4-BE49-F238E27FC236}">
                <a16:creationId xmlns:a16="http://schemas.microsoft.com/office/drawing/2014/main" id="{C067F301-556F-24AC-D8B3-15B22764DCA8}"/>
              </a:ext>
            </a:extLst>
          </p:cNvPr>
          <p:cNvSpPr>
            <a:spLocks noGrp="1"/>
          </p:cNvSpPr>
          <p:nvPr>
            <p:ph idx="1"/>
          </p:nvPr>
        </p:nvSpPr>
        <p:spPr>
          <a:xfrm>
            <a:off x="838200" y="1316736"/>
            <a:ext cx="10515600" cy="4860227"/>
          </a:xfrm>
        </p:spPr>
        <p:txBody>
          <a:bodyPr/>
          <a:lstStyle/>
          <a:p>
            <a:r>
              <a:rPr lang="en-US" dirty="0"/>
              <a:t>Custom Validation on server</a:t>
            </a:r>
          </a:p>
          <a:p>
            <a:pPr lvl="1"/>
            <a:r>
              <a:rPr lang="en-US" dirty="0"/>
              <a:t>Create a class that must inherit from Any inbuilt validation(</a:t>
            </a:r>
            <a:r>
              <a:rPr lang="en-US" dirty="0" err="1"/>
              <a:t>RequiredValidation</a:t>
            </a:r>
            <a:r>
              <a:rPr lang="en-US" dirty="0"/>
              <a:t>…) of inherit from </a:t>
            </a:r>
            <a:r>
              <a:rPr lang="en-US" dirty="0" err="1"/>
              <a:t>ValidationAttribute</a:t>
            </a:r>
            <a:endParaRPr lang="en-US" dirty="0"/>
          </a:p>
          <a:p>
            <a:pPr lvl="1"/>
            <a:endParaRPr lang="en-IN" dirty="0"/>
          </a:p>
        </p:txBody>
      </p:sp>
      <p:pic>
        <p:nvPicPr>
          <p:cNvPr id="5" name="Picture 4">
            <a:extLst>
              <a:ext uri="{FF2B5EF4-FFF2-40B4-BE49-F238E27FC236}">
                <a16:creationId xmlns:a16="http://schemas.microsoft.com/office/drawing/2014/main" id="{AEC45662-1206-683E-EA7F-D37A3088AD6B}"/>
              </a:ext>
            </a:extLst>
          </p:cNvPr>
          <p:cNvPicPr>
            <a:picLocks noChangeAspect="1"/>
          </p:cNvPicPr>
          <p:nvPr/>
        </p:nvPicPr>
        <p:blipFill>
          <a:blip r:embed="rId2"/>
          <a:stretch>
            <a:fillRect/>
          </a:stretch>
        </p:blipFill>
        <p:spPr>
          <a:xfrm>
            <a:off x="4629731" y="865314"/>
            <a:ext cx="7562269" cy="328795"/>
          </a:xfrm>
          <a:prstGeom prst="rect">
            <a:avLst/>
          </a:prstGeom>
        </p:spPr>
      </p:pic>
    </p:spTree>
    <p:extLst>
      <p:ext uri="{BB962C8B-B14F-4D97-AF65-F5344CB8AC3E}">
        <p14:creationId xmlns:p14="http://schemas.microsoft.com/office/powerpoint/2010/main" val="104676826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FD694-4C61-A4A0-4895-9262C5EE7AEE}"/>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8FF96BCF-C96F-FB6D-1AFD-C62A8363AD00}"/>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80446583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894C7-C29E-6C19-265D-A0601E271C99}"/>
              </a:ext>
            </a:extLst>
          </p:cNvPr>
          <p:cNvSpPr>
            <a:spLocks noGrp="1"/>
          </p:cNvSpPr>
          <p:nvPr>
            <p:ph type="title"/>
          </p:nvPr>
        </p:nvSpPr>
        <p:spPr/>
        <p:txBody>
          <a:bodyPr/>
          <a:lstStyle/>
          <a:p>
            <a:r>
              <a:rPr lang="en-US" dirty="0"/>
              <a:t>Project Architecture</a:t>
            </a:r>
            <a:endParaRPr lang="en-IN" dirty="0"/>
          </a:p>
        </p:txBody>
      </p:sp>
      <p:sp>
        <p:nvSpPr>
          <p:cNvPr id="3" name="Content Placeholder 2">
            <a:extLst>
              <a:ext uri="{FF2B5EF4-FFF2-40B4-BE49-F238E27FC236}">
                <a16:creationId xmlns:a16="http://schemas.microsoft.com/office/drawing/2014/main" id="{2CB9681F-87BC-8418-E20C-AAC37DCBE386}"/>
              </a:ext>
            </a:extLst>
          </p:cNvPr>
          <p:cNvSpPr>
            <a:spLocks noGrp="1"/>
          </p:cNvSpPr>
          <p:nvPr>
            <p:ph idx="1"/>
          </p:nvPr>
        </p:nvSpPr>
        <p:spPr/>
        <p:txBody>
          <a:bodyPr/>
          <a:lstStyle/>
          <a:p>
            <a:r>
              <a:rPr lang="en-US" dirty="0"/>
              <a:t>Server Side Web App</a:t>
            </a:r>
          </a:p>
          <a:p>
            <a:pPr lvl="1"/>
            <a:r>
              <a:rPr lang="en-US" dirty="0"/>
              <a:t>ASP.NET MVC </a:t>
            </a:r>
          </a:p>
          <a:p>
            <a:pPr lvl="2"/>
            <a:r>
              <a:rPr lang="en-US" dirty="0"/>
              <a:t>Database(Business Data)</a:t>
            </a:r>
          </a:p>
          <a:p>
            <a:pPr lvl="3"/>
            <a:r>
              <a:rPr lang="en-US" dirty="0"/>
              <a:t>SQL Server(RDBMS)</a:t>
            </a:r>
          </a:p>
          <a:p>
            <a:pPr lvl="2"/>
            <a:endParaRPr lang="en-IN" dirty="0"/>
          </a:p>
        </p:txBody>
      </p:sp>
    </p:spTree>
    <p:extLst>
      <p:ext uri="{BB962C8B-B14F-4D97-AF65-F5344CB8AC3E}">
        <p14:creationId xmlns:p14="http://schemas.microsoft.com/office/powerpoint/2010/main" val="386396580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3C53C-F6A8-6833-108D-276BC10E4E5F}"/>
              </a:ext>
            </a:extLst>
          </p:cNvPr>
          <p:cNvSpPr>
            <a:spLocks noGrp="1"/>
          </p:cNvSpPr>
          <p:nvPr>
            <p:ph type="title"/>
          </p:nvPr>
        </p:nvSpPr>
        <p:spPr/>
        <p:txBody>
          <a:bodyPr/>
          <a:lstStyle/>
          <a:p>
            <a:r>
              <a:rPr lang="en-US" dirty="0"/>
              <a:t>Project Workflow –  </a:t>
            </a:r>
            <a:endParaRPr lang="en-IN" dirty="0"/>
          </a:p>
        </p:txBody>
      </p:sp>
      <p:sp>
        <p:nvSpPr>
          <p:cNvPr id="3" name="Content Placeholder 2">
            <a:extLst>
              <a:ext uri="{FF2B5EF4-FFF2-40B4-BE49-F238E27FC236}">
                <a16:creationId xmlns:a16="http://schemas.microsoft.com/office/drawing/2014/main" id="{D377A54E-4446-B97A-1F43-A066DAF014EC}"/>
              </a:ext>
            </a:extLst>
          </p:cNvPr>
          <p:cNvSpPr>
            <a:spLocks noGrp="1"/>
          </p:cNvSpPr>
          <p:nvPr>
            <p:ph idx="1"/>
          </p:nvPr>
        </p:nvSpPr>
        <p:spPr/>
        <p:txBody>
          <a:bodyPr/>
          <a:lstStyle/>
          <a:p>
            <a:r>
              <a:rPr lang="en-US" dirty="0"/>
              <a:t>Functional</a:t>
            </a:r>
          </a:p>
          <a:p>
            <a:pPr lvl="1"/>
            <a:r>
              <a:rPr lang="en-US" dirty="0"/>
              <a:t>Guest Home Page =&gt;Login=&gt;based on Role =&gt; Landing Page</a:t>
            </a:r>
          </a:p>
          <a:p>
            <a:pPr lvl="2"/>
            <a:r>
              <a:rPr lang="en-US" dirty="0"/>
              <a:t>Admin=&gt;CRUD(</a:t>
            </a:r>
            <a:r>
              <a:rPr lang="en-US" dirty="0" err="1"/>
              <a:t>Doc,Pat,Sup,Che</a:t>
            </a:r>
            <a:r>
              <a:rPr lang="en-US" dirty="0"/>
              <a:t>)=&gt;Schedule</a:t>
            </a:r>
          </a:p>
          <a:p>
            <a:pPr lvl="2"/>
            <a:r>
              <a:rPr lang="en-US" dirty="0"/>
              <a:t>Physician=&gt; View Schedule=&gt;Adv &amp; Pre(*), Drug Request, View P H</a:t>
            </a:r>
          </a:p>
          <a:p>
            <a:pPr lvl="2"/>
            <a:r>
              <a:rPr lang="en-US" dirty="0"/>
              <a:t>Patient=&gt; Book appointment, View Appoint details, View P &amp; A</a:t>
            </a:r>
          </a:p>
          <a:p>
            <a:pPr lvl="2"/>
            <a:r>
              <a:rPr lang="en-US" dirty="0"/>
              <a:t>Supplier=&gt;View Purchase Order &amp; Accept / Reject</a:t>
            </a:r>
          </a:p>
          <a:p>
            <a:pPr lvl="2"/>
            <a:r>
              <a:rPr lang="en-US" dirty="0"/>
              <a:t>Chemist =&gt; Place Purchase Order, View Drug Request , CRUD DRUG</a:t>
            </a:r>
          </a:p>
          <a:p>
            <a:pPr lvl="3"/>
            <a:endParaRPr lang="en-US" dirty="0"/>
          </a:p>
          <a:p>
            <a:r>
              <a:rPr lang="en-US" dirty="0"/>
              <a:t>Non Functional</a:t>
            </a:r>
          </a:p>
          <a:p>
            <a:pPr lvl="1"/>
            <a:r>
              <a:rPr lang="en-US" dirty="0"/>
              <a:t>Change User Name &amp; Password </a:t>
            </a:r>
          </a:p>
          <a:p>
            <a:endParaRPr lang="en-US" dirty="0"/>
          </a:p>
          <a:p>
            <a:endParaRPr lang="en-IN" dirty="0"/>
          </a:p>
        </p:txBody>
      </p:sp>
    </p:spTree>
    <p:extLst>
      <p:ext uri="{BB962C8B-B14F-4D97-AF65-F5344CB8AC3E}">
        <p14:creationId xmlns:p14="http://schemas.microsoft.com/office/powerpoint/2010/main" val="27327643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biLevel thresh="25000"/>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779120" y="355230"/>
            <a:ext cx="6770075" cy="61475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242667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E34CD-E7AB-F9A0-203A-79FBF61B96E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A5AF2EC-B180-33C8-0DE9-302FAD4CD21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77351533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CC63F-8D21-866D-A9F8-235291A368F1}"/>
              </a:ext>
            </a:extLst>
          </p:cNvPr>
          <p:cNvSpPr>
            <a:spLocks noGrp="1"/>
          </p:cNvSpPr>
          <p:nvPr>
            <p:ph type="title"/>
          </p:nvPr>
        </p:nvSpPr>
        <p:spPr/>
        <p:txBody>
          <a:bodyPr/>
          <a:lstStyle/>
          <a:p>
            <a:r>
              <a:rPr lang="en-US" dirty="0"/>
              <a:t>Exception Handling</a:t>
            </a:r>
            <a:endParaRPr lang="en-IN" dirty="0"/>
          </a:p>
        </p:txBody>
      </p:sp>
      <p:sp>
        <p:nvSpPr>
          <p:cNvPr id="3" name="Content Placeholder 2">
            <a:extLst>
              <a:ext uri="{FF2B5EF4-FFF2-40B4-BE49-F238E27FC236}">
                <a16:creationId xmlns:a16="http://schemas.microsoft.com/office/drawing/2014/main" id="{8D17CA79-A0F9-96F1-60A5-2BF6E6CD32BE}"/>
              </a:ext>
            </a:extLst>
          </p:cNvPr>
          <p:cNvSpPr>
            <a:spLocks noGrp="1"/>
          </p:cNvSpPr>
          <p:nvPr>
            <p:ph idx="1"/>
          </p:nvPr>
        </p:nvSpPr>
        <p:spPr/>
        <p:txBody>
          <a:bodyPr/>
          <a:lstStyle/>
          <a:p>
            <a:r>
              <a:rPr lang="en-US" dirty="0"/>
              <a:t>CSharp </a:t>
            </a:r>
          </a:p>
          <a:p>
            <a:pPr lvl="1"/>
            <a:r>
              <a:rPr lang="en-US" dirty="0"/>
              <a:t>Try Catch</a:t>
            </a:r>
          </a:p>
          <a:p>
            <a:pPr lvl="1"/>
            <a:r>
              <a:rPr lang="en-IN" dirty="0"/>
              <a:t>Destructor</a:t>
            </a:r>
          </a:p>
          <a:p>
            <a:pPr lvl="2"/>
            <a:r>
              <a:rPr lang="en-IN" dirty="0"/>
              <a:t>Implicit </a:t>
            </a:r>
          </a:p>
          <a:p>
            <a:pPr lvl="2"/>
            <a:r>
              <a:rPr lang="en-IN" dirty="0"/>
              <a:t>Explicit</a:t>
            </a:r>
          </a:p>
          <a:p>
            <a:pPr lvl="1"/>
            <a:r>
              <a:rPr lang="en-IN" dirty="0"/>
              <a:t>Garbage Collection</a:t>
            </a:r>
          </a:p>
          <a:p>
            <a:pPr lvl="1"/>
            <a:endParaRPr lang="en-IN" dirty="0"/>
          </a:p>
        </p:txBody>
      </p:sp>
    </p:spTree>
    <p:extLst>
      <p:ext uri="{BB962C8B-B14F-4D97-AF65-F5344CB8AC3E}">
        <p14:creationId xmlns:p14="http://schemas.microsoft.com/office/powerpoint/2010/main" val="296664900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70F78-8360-3FDC-A06B-9D2A83D094F7}"/>
              </a:ext>
            </a:extLst>
          </p:cNvPr>
          <p:cNvSpPr>
            <a:spLocks noGrp="1"/>
          </p:cNvSpPr>
          <p:nvPr>
            <p:ph type="title"/>
          </p:nvPr>
        </p:nvSpPr>
        <p:spPr/>
        <p:txBody>
          <a:bodyPr/>
          <a:lstStyle/>
          <a:p>
            <a:r>
              <a:rPr lang="en-US" dirty="0"/>
              <a:t>Table Design</a:t>
            </a:r>
            <a:endParaRPr lang="en-IN" dirty="0"/>
          </a:p>
        </p:txBody>
      </p:sp>
      <p:sp>
        <p:nvSpPr>
          <p:cNvPr id="3" name="Content Placeholder 2">
            <a:extLst>
              <a:ext uri="{FF2B5EF4-FFF2-40B4-BE49-F238E27FC236}">
                <a16:creationId xmlns:a16="http://schemas.microsoft.com/office/drawing/2014/main" id="{D52727EA-7A0B-335F-C395-F1787239E1D0}"/>
              </a:ext>
            </a:extLst>
          </p:cNvPr>
          <p:cNvSpPr>
            <a:spLocks noGrp="1"/>
          </p:cNvSpPr>
          <p:nvPr>
            <p:ph idx="1"/>
          </p:nvPr>
        </p:nvSpPr>
        <p:spPr/>
        <p:txBody>
          <a:bodyPr/>
          <a:lstStyle/>
          <a:p>
            <a:r>
              <a:rPr lang="en-US" dirty="0"/>
              <a:t>Master </a:t>
            </a:r>
          </a:p>
          <a:p>
            <a:pPr lvl="1"/>
            <a:r>
              <a:rPr lang="en-US" dirty="0"/>
              <a:t>Functional</a:t>
            </a:r>
          </a:p>
          <a:p>
            <a:pPr lvl="2"/>
            <a:r>
              <a:rPr lang="en-US" dirty="0"/>
              <a:t>Physician=&gt;</a:t>
            </a:r>
            <a:r>
              <a:rPr lang="en-US" dirty="0" err="1"/>
              <a:t>PhysicianID,Name,Address,Phone,Email,Specilization</a:t>
            </a:r>
            <a:r>
              <a:rPr lang="en-US" dirty="0"/>
              <a:t>, Summary, USERID</a:t>
            </a:r>
          </a:p>
          <a:p>
            <a:pPr lvl="2"/>
            <a:r>
              <a:rPr lang="en-US" dirty="0"/>
              <a:t>Supplier =&gt; </a:t>
            </a:r>
            <a:r>
              <a:rPr lang="en-US" dirty="0" err="1"/>
              <a:t>SupplierID</a:t>
            </a:r>
            <a:r>
              <a:rPr lang="en-US" dirty="0"/>
              <a:t>, </a:t>
            </a:r>
            <a:r>
              <a:rPr lang="en-US" dirty="0" err="1"/>
              <a:t>Name,Address,Phone,Email</a:t>
            </a:r>
            <a:r>
              <a:rPr lang="en-US" dirty="0"/>
              <a:t>, USERID</a:t>
            </a:r>
          </a:p>
          <a:p>
            <a:pPr lvl="2"/>
            <a:r>
              <a:rPr lang="en-US" dirty="0"/>
              <a:t>Patient =&gt; Patient </a:t>
            </a:r>
            <a:r>
              <a:rPr lang="en-US" dirty="0" err="1"/>
              <a:t>ID,DOB,Name,Address,Phone,Email,Gender</a:t>
            </a:r>
            <a:r>
              <a:rPr lang="en-US" dirty="0"/>
              <a:t>, Summary, USERID</a:t>
            </a:r>
          </a:p>
          <a:p>
            <a:pPr lvl="2"/>
            <a:r>
              <a:rPr lang="en-US" dirty="0"/>
              <a:t>Chemist=&gt; </a:t>
            </a:r>
            <a:r>
              <a:rPr lang="en-US" dirty="0" err="1"/>
              <a:t>ChemistID</a:t>
            </a:r>
            <a:r>
              <a:rPr lang="en-US" dirty="0"/>
              <a:t>, </a:t>
            </a:r>
            <a:r>
              <a:rPr lang="en-US" dirty="0" err="1"/>
              <a:t>Name,Address,Phone,Email</a:t>
            </a:r>
            <a:r>
              <a:rPr lang="en-US" dirty="0"/>
              <a:t>, Summary, USERID</a:t>
            </a:r>
          </a:p>
          <a:p>
            <a:pPr lvl="2"/>
            <a:r>
              <a:rPr lang="en-IN" dirty="0"/>
              <a:t>Drug=&gt; </a:t>
            </a:r>
            <a:r>
              <a:rPr lang="en-IN" dirty="0" err="1"/>
              <a:t>DrugId</a:t>
            </a:r>
            <a:r>
              <a:rPr lang="en-IN" dirty="0"/>
              <a:t>, Title, Description, Expiry, Dosage,</a:t>
            </a:r>
            <a:r>
              <a:rPr lang="en-US" dirty="0"/>
              <a:t> USERID</a:t>
            </a:r>
            <a:endParaRPr lang="en-IN" dirty="0"/>
          </a:p>
          <a:p>
            <a:pPr lvl="1"/>
            <a:r>
              <a:rPr lang="en-IN" dirty="0"/>
              <a:t>Non Functional</a:t>
            </a:r>
          </a:p>
          <a:p>
            <a:pPr lvl="2"/>
            <a:r>
              <a:rPr lang="en-IN" dirty="0"/>
              <a:t>User=&gt;</a:t>
            </a:r>
            <a:r>
              <a:rPr lang="en-IN" dirty="0" err="1"/>
              <a:t>UserId,UserName,Password,Role</a:t>
            </a:r>
            <a:endParaRPr lang="en-IN" dirty="0"/>
          </a:p>
        </p:txBody>
      </p:sp>
    </p:spTree>
    <p:extLst>
      <p:ext uri="{BB962C8B-B14F-4D97-AF65-F5344CB8AC3E}">
        <p14:creationId xmlns:p14="http://schemas.microsoft.com/office/powerpoint/2010/main" val="243956045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7E308-67CF-5951-1599-FC77533BA9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7FCA37-0C6A-9370-B98F-23238425192A}"/>
              </a:ext>
            </a:extLst>
          </p:cNvPr>
          <p:cNvSpPr>
            <a:spLocks noGrp="1"/>
          </p:cNvSpPr>
          <p:nvPr>
            <p:ph type="title"/>
          </p:nvPr>
        </p:nvSpPr>
        <p:spPr/>
        <p:txBody>
          <a:bodyPr/>
          <a:lstStyle/>
          <a:p>
            <a:r>
              <a:rPr lang="en-US" dirty="0"/>
              <a:t>Table Design</a:t>
            </a:r>
            <a:endParaRPr lang="en-IN" dirty="0"/>
          </a:p>
        </p:txBody>
      </p:sp>
      <p:sp>
        <p:nvSpPr>
          <p:cNvPr id="3" name="Content Placeholder 2">
            <a:extLst>
              <a:ext uri="{FF2B5EF4-FFF2-40B4-BE49-F238E27FC236}">
                <a16:creationId xmlns:a16="http://schemas.microsoft.com/office/drawing/2014/main" id="{CDED54B0-8963-8F70-54C1-A90F82446CA0}"/>
              </a:ext>
            </a:extLst>
          </p:cNvPr>
          <p:cNvSpPr>
            <a:spLocks noGrp="1"/>
          </p:cNvSpPr>
          <p:nvPr>
            <p:ph idx="1"/>
          </p:nvPr>
        </p:nvSpPr>
        <p:spPr>
          <a:xfrm>
            <a:off x="409075" y="1825625"/>
            <a:ext cx="11726778" cy="4351338"/>
          </a:xfrm>
        </p:spPr>
        <p:txBody>
          <a:bodyPr>
            <a:normAutofit/>
          </a:bodyPr>
          <a:lstStyle/>
          <a:p>
            <a:r>
              <a:rPr lang="en-US" dirty="0"/>
              <a:t>Transaction </a:t>
            </a:r>
          </a:p>
          <a:p>
            <a:pPr lvl="1"/>
            <a:r>
              <a:rPr lang="en-US" dirty="0"/>
              <a:t>Functional</a:t>
            </a:r>
          </a:p>
          <a:p>
            <a:pPr lvl="2"/>
            <a:r>
              <a:rPr lang="en-US" dirty="0"/>
              <a:t>Appointment=&gt;</a:t>
            </a:r>
            <a:r>
              <a:rPr lang="en-US" dirty="0" err="1"/>
              <a:t>AppointmentID</a:t>
            </a:r>
            <a:r>
              <a:rPr lang="en-US" dirty="0"/>
              <a:t>, </a:t>
            </a:r>
            <a:r>
              <a:rPr lang="en-US" dirty="0" err="1"/>
              <a:t>PatientID</a:t>
            </a:r>
            <a:r>
              <a:rPr lang="en-US" dirty="0"/>
              <a:t>, </a:t>
            </a:r>
            <a:r>
              <a:rPr lang="en-US" dirty="0" err="1"/>
              <a:t>PhysicianID</a:t>
            </a:r>
            <a:r>
              <a:rPr lang="en-US" dirty="0"/>
              <a:t>, </a:t>
            </a:r>
            <a:r>
              <a:rPr lang="en-US" dirty="0" err="1"/>
              <a:t>AppointmentDateTime</a:t>
            </a:r>
            <a:r>
              <a:rPr lang="en-US" dirty="0"/>
              <a:t>, Criticality, Reason, </a:t>
            </a:r>
            <a:r>
              <a:rPr lang="en-US" dirty="0" err="1"/>
              <a:t>Note,ScheduleStatus</a:t>
            </a:r>
            <a:endParaRPr lang="en-US" dirty="0"/>
          </a:p>
          <a:p>
            <a:pPr lvl="2"/>
            <a:r>
              <a:rPr lang="en-US" dirty="0"/>
              <a:t>Schedule=&gt; </a:t>
            </a:r>
            <a:r>
              <a:rPr lang="en-US" dirty="0" err="1"/>
              <a:t>ScheduleId</a:t>
            </a:r>
            <a:r>
              <a:rPr lang="en-US" dirty="0"/>
              <a:t>, </a:t>
            </a:r>
            <a:r>
              <a:rPr lang="en-US" dirty="0" err="1"/>
              <a:t>AppointmentID</a:t>
            </a:r>
            <a:r>
              <a:rPr lang="en-US" dirty="0"/>
              <a:t>, </a:t>
            </a:r>
            <a:r>
              <a:rPr lang="en-US" dirty="0" err="1"/>
              <a:t>ScheduleDate</a:t>
            </a:r>
            <a:r>
              <a:rPr lang="en-US" dirty="0"/>
              <a:t>, </a:t>
            </a:r>
            <a:r>
              <a:rPr lang="en-US" dirty="0" err="1"/>
              <a:t>ScheduleStatus</a:t>
            </a:r>
            <a:endParaRPr lang="en-US" dirty="0"/>
          </a:p>
          <a:p>
            <a:pPr lvl="2"/>
            <a:r>
              <a:rPr lang="en-US" dirty="0" err="1"/>
              <a:t>PhysicianAdvice</a:t>
            </a:r>
            <a:r>
              <a:rPr lang="en-US" dirty="0"/>
              <a:t> =&gt; </a:t>
            </a:r>
            <a:r>
              <a:rPr lang="en-US" dirty="0" err="1"/>
              <a:t>PhysicianAdviceID</a:t>
            </a:r>
            <a:r>
              <a:rPr lang="en-US" dirty="0"/>
              <a:t>, </a:t>
            </a:r>
            <a:r>
              <a:rPr lang="en-US" dirty="0" err="1"/>
              <a:t>ScheduleId</a:t>
            </a:r>
            <a:r>
              <a:rPr lang="en-US" dirty="0"/>
              <a:t>, Advise </a:t>
            </a:r>
          </a:p>
          <a:p>
            <a:pPr lvl="3"/>
            <a:r>
              <a:rPr lang="en-US" dirty="0" err="1"/>
              <a:t>PhysicianPrescrip</a:t>
            </a:r>
            <a:r>
              <a:rPr lang="en-US" dirty="0"/>
              <a:t> =&gt; </a:t>
            </a:r>
            <a:r>
              <a:rPr lang="en-US" dirty="0" err="1"/>
              <a:t>PhysicianPrescripID</a:t>
            </a:r>
            <a:r>
              <a:rPr lang="en-US" dirty="0"/>
              <a:t>, </a:t>
            </a:r>
            <a:r>
              <a:rPr lang="en-US" dirty="0" err="1"/>
              <a:t>PhysicianAdviceID</a:t>
            </a:r>
            <a:r>
              <a:rPr lang="en-US" dirty="0"/>
              <a:t>, </a:t>
            </a:r>
            <a:r>
              <a:rPr lang="en-US" dirty="0" err="1"/>
              <a:t>DrugID</a:t>
            </a:r>
            <a:r>
              <a:rPr lang="en-US" dirty="0"/>
              <a:t>, Prescription </a:t>
            </a:r>
          </a:p>
          <a:p>
            <a:pPr lvl="2"/>
            <a:r>
              <a:rPr lang="en-US" dirty="0" err="1"/>
              <a:t>DrugRequest</a:t>
            </a:r>
            <a:r>
              <a:rPr lang="en-US" dirty="0"/>
              <a:t>=&gt; </a:t>
            </a:r>
            <a:r>
              <a:rPr lang="en-US" dirty="0" err="1"/>
              <a:t>DrugRequestID</a:t>
            </a:r>
            <a:r>
              <a:rPr lang="en-US" dirty="0"/>
              <a:t>, </a:t>
            </a:r>
            <a:r>
              <a:rPr lang="en-US" dirty="0" err="1"/>
              <a:t>PhysicianID</a:t>
            </a:r>
            <a:r>
              <a:rPr lang="en-US" dirty="0"/>
              <a:t>, </a:t>
            </a:r>
            <a:r>
              <a:rPr lang="en-US" dirty="0" err="1"/>
              <a:t>DrugInfotext</a:t>
            </a:r>
            <a:r>
              <a:rPr lang="en-US" dirty="0"/>
              <a:t>, </a:t>
            </a:r>
            <a:r>
              <a:rPr lang="en-US" dirty="0" err="1"/>
              <a:t>RequestDate</a:t>
            </a:r>
            <a:r>
              <a:rPr lang="en-US" dirty="0"/>
              <a:t>, </a:t>
            </a:r>
            <a:r>
              <a:rPr lang="en-US" dirty="0" err="1"/>
              <a:t>RequestStatus</a:t>
            </a:r>
            <a:endParaRPr lang="en-US" dirty="0"/>
          </a:p>
          <a:p>
            <a:pPr lvl="2"/>
            <a:r>
              <a:rPr lang="en-US" dirty="0" err="1"/>
              <a:t>PurchaseOrder</a:t>
            </a:r>
            <a:endParaRPr lang="en-US" dirty="0"/>
          </a:p>
          <a:p>
            <a:pPr lvl="3"/>
            <a:r>
              <a:rPr lang="en-US" dirty="0" err="1"/>
              <a:t>PurchaseOrderHeader</a:t>
            </a:r>
            <a:r>
              <a:rPr lang="en-US" dirty="0"/>
              <a:t> =&gt; </a:t>
            </a:r>
            <a:r>
              <a:rPr lang="en-US" dirty="0" err="1"/>
              <a:t>POId,PODate,SupplierID</a:t>
            </a:r>
            <a:endParaRPr lang="en-US" dirty="0"/>
          </a:p>
          <a:p>
            <a:pPr lvl="3"/>
            <a:r>
              <a:rPr lang="en-US" dirty="0" err="1"/>
              <a:t>PurchaseProductLine</a:t>
            </a:r>
            <a:r>
              <a:rPr lang="en-US" dirty="0"/>
              <a:t> =&gt; POID, </a:t>
            </a:r>
            <a:r>
              <a:rPr lang="en-US" dirty="0" err="1"/>
              <a:t>DrugID</a:t>
            </a:r>
            <a:r>
              <a:rPr lang="en-US" dirty="0"/>
              <a:t>, </a:t>
            </a:r>
            <a:r>
              <a:rPr lang="en-US" dirty="0" err="1"/>
              <a:t>SlNo</a:t>
            </a:r>
            <a:r>
              <a:rPr lang="en-US" dirty="0"/>
              <a:t>, Qty, Note </a:t>
            </a:r>
          </a:p>
        </p:txBody>
      </p:sp>
    </p:spTree>
    <p:extLst>
      <p:ext uri="{BB962C8B-B14F-4D97-AF65-F5344CB8AC3E}">
        <p14:creationId xmlns:p14="http://schemas.microsoft.com/office/powerpoint/2010/main" val="406663029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AA9FC-AFF6-AB3E-DFD6-2DC900B9F701}"/>
              </a:ext>
            </a:extLst>
          </p:cNvPr>
          <p:cNvSpPr>
            <a:spLocks noGrp="1"/>
          </p:cNvSpPr>
          <p:nvPr>
            <p:ph type="title"/>
          </p:nvPr>
        </p:nvSpPr>
        <p:spPr/>
        <p:txBody>
          <a:bodyPr/>
          <a:lstStyle/>
          <a:p>
            <a:r>
              <a:rPr lang="en-US" dirty="0"/>
              <a:t>Admin </a:t>
            </a:r>
            <a:endParaRPr lang="en-IN" dirty="0"/>
          </a:p>
        </p:txBody>
      </p:sp>
      <p:pic>
        <p:nvPicPr>
          <p:cNvPr id="4" name="Picture 2">
            <a:extLst>
              <a:ext uri="{FF2B5EF4-FFF2-40B4-BE49-F238E27FC236}">
                <a16:creationId xmlns:a16="http://schemas.microsoft.com/office/drawing/2014/main" id="{B0CB6BF7-8488-3D9D-A1A4-8EE01519B5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417" y="2368873"/>
            <a:ext cx="1066468" cy="10024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8B778EF-26FD-1A02-1056-C3BDB9ABBAAA}"/>
              </a:ext>
            </a:extLst>
          </p:cNvPr>
          <p:cNvSpPr txBox="1"/>
          <p:nvPr/>
        </p:nvSpPr>
        <p:spPr>
          <a:xfrm>
            <a:off x="838200" y="3371353"/>
            <a:ext cx="798617" cy="369332"/>
          </a:xfrm>
          <a:prstGeom prst="rect">
            <a:avLst/>
          </a:prstGeom>
          <a:noFill/>
        </p:spPr>
        <p:txBody>
          <a:bodyPr wrap="none" rtlCol="0">
            <a:spAutoFit/>
          </a:bodyPr>
          <a:lstStyle/>
          <a:p>
            <a:r>
              <a:rPr lang="en-US" dirty="0"/>
              <a:t>Admin</a:t>
            </a:r>
            <a:endParaRPr lang="en-IN" dirty="0"/>
          </a:p>
        </p:txBody>
      </p:sp>
      <p:sp>
        <p:nvSpPr>
          <p:cNvPr id="6" name="Oval 5">
            <a:extLst>
              <a:ext uri="{FF2B5EF4-FFF2-40B4-BE49-F238E27FC236}">
                <a16:creationId xmlns:a16="http://schemas.microsoft.com/office/drawing/2014/main" id="{E98A6304-5962-3623-7475-0CFBAF19B152}"/>
              </a:ext>
            </a:extLst>
          </p:cNvPr>
          <p:cNvSpPr/>
          <p:nvPr/>
        </p:nvSpPr>
        <p:spPr>
          <a:xfrm>
            <a:off x="3045350" y="2170706"/>
            <a:ext cx="2297927" cy="8110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Schedule</a:t>
            </a:r>
            <a:endParaRPr lang="en-IN" dirty="0"/>
          </a:p>
        </p:txBody>
      </p:sp>
      <p:sp>
        <p:nvSpPr>
          <p:cNvPr id="7" name="Oval 6">
            <a:extLst>
              <a:ext uri="{FF2B5EF4-FFF2-40B4-BE49-F238E27FC236}">
                <a16:creationId xmlns:a16="http://schemas.microsoft.com/office/drawing/2014/main" id="{809295A0-5776-744D-382E-2CAED9C52C75}"/>
              </a:ext>
            </a:extLst>
          </p:cNvPr>
          <p:cNvSpPr/>
          <p:nvPr/>
        </p:nvSpPr>
        <p:spPr>
          <a:xfrm>
            <a:off x="3124863" y="3335168"/>
            <a:ext cx="2115047" cy="8110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CRUD(PPSC)</a:t>
            </a:r>
            <a:endParaRPr lang="en-IN" dirty="0"/>
          </a:p>
        </p:txBody>
      </p:sp>
      <p:cxnSp>
        <p:nvCxnSpPr>
          <p:cNvPr id="12" name="Straight Arrow Connector 11">
            <a:extLst>
              <a:ext uri="{FF2B5EF4-FFF2-40B4-BE49-F238E27FC236}">
                <a16:creationId xmlns:a16="http://schemas.microsoft.com/office/drawing/2014/main" id="{32D0E9DB-1EE4-9311-19E8-FB07656B54EA}"/>
              </a:ext>
            </a:extLst>
          </p:cNvPr>
          <p:cNvCxnSpPr>
            <a:endCxn id="6" idx="2"/>
          </p:cNvCxnSpPr>
          <p:nvPr/>
        </p:nvCxnSpPr>
        <p:spPr>
          <a:xfrm flipV="1">
            <a:off x="1590260" y="2576223"/>
            <a:ext cx="1455090" cy="116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779714F-06BC-C732-46F5-4C45CFBFF878}"/>
              </a:ext>
            </a:extLst>
          </p:cNvPr>
          <p:cNvCxnSpPr>
            <a:stCxn id="4" idx="3"/>
          </p:cNvCxnSpPr>
          <p:nvPr/>
        </p:nvCxnSpPr>
        <p:spPr>
          <a:xfrm>
            <a:off x="1886885" y="2870113"/>
            <a:ext cx="1158465" cy="732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2">
            <a:extLst>
              <a:ext uri="{FF2B5EF4-FFF2-40B4-BE49-F238E27FC236}">
                <a16:creationId xmlns:a16="http://schemas.microsoft.com/office/drawing/2014/main" id="{9FAB7EF7-DC6F-EB95-D50F-69501D44C1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8371" y="1599066"/>
            <a:ext cx="1066468" cy="100248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FB233249-A021-FA24-1391-91206370E564}"/>
              </a:ext>
            </a:extLst>
          </p:cNvPr>
          <p:cNvSpPr txBox="1"/>
          <p:nvPr/>
        </p:nvSpPr>
        <p:spPr>
          <a:xfrm>
            <a:off x="7277226" y="2601546"/>
            <a:ext cx="1048685" cy="369332"/>
          </a:xfrm>
          <a:prstGeom prst="rect">
            <a:avLst/>
          </a:prstGeom>
          <a:noFill/>
        </p:spPr>
        <p:txBody>
          <a:bodyPr wrap="none" rtlCol="0">
            <a:spAutoFit/>
          </a:bodyPr>
          <a:lstStyle/>
          <a:p>
            <a:r>
              <a:rPr lang="en-US" dirty="0"/>
              <a:t>Physician</a:t>
            </a:r>
            <a:endParaRPr lang="en-IN" dirty="0"/>
          </a:p>
        </p:txBody>
      </p:sp>
      <p:cxnSp>
        <p:nvCxnSpPr>
          <p:cNvPr id="17" name="Straight Arrow Connector 16">
            <a:extLst>
              <a:ext uri="{FF2B5EF4-FFF2-40B4-BE49-F238E27FC236}">
                <a16:creationId xmlns:a16="http://schemas.microsoft.com/office/drawing/2014/main" id="{28099AA0-F206-8E1F-A605-C4D79C755798}"/>
              </a:ext>
            </a:extLst>
          </p:cNvPr>
          <p:cNvCxnSpPr>
            <a:cxnSpLocks/>
          </p:cNvCxnSpPr>
          <p:nvPr/>
        </p:nvCxnSpPr>
        <p:spPr>
          <a:xfrm flipV="1">
            <a:off x="5343277" y="2306282"/>
            <a:ext cx="1814330" cy="329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320941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50CB0-F1E2-E46C-86D2-03954B694614}"/>
              </a:ext>
            </a:extLst>
          </p:cNvPr>
          <p:cNvSpPr>
            <a:spLocks noGrp="1"/>
          </p:cNvSpPr>
          <p:nvPr>
            <p:ph type="title"/>
          </p:nvPr>
        </p:nvSpPr>
        <p:spPr/>
        <p:txBody>
          <a:bodyPr/>
          <a:lstStyle/>
          <a:p>
            <a:r>
              <a:rPr lang="en-US" dirty="0"/>
              <a:t>Physician</a:t>
            </a:r>
            <a:endParaRPr lang="en-IN" dirty="0"/>
          </a:p>
        </p:txBody>
      </p:sp>
      <p:pic>
        <p:nvPicPr>
          <p:cNvPr id="1026" name="Picture 2">
            <a:extLst>
              <a:ext uri="{FF2B5EF4-FFF2-40B4-BE49-F238E27FC236}">
                <a16:creationId xmlns:a16="http://schemas.microsoft.com/office/drawing/2014/main" id="{ED422F7C-C1EE-5472-4780-C77F5D1CBB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417" y="2368873"/>
            <a:ext cx="1066468" cy="100248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23E234E-809B-923D-8858-7A36D4F06682}"/>
              </a:ext>
            </a:extLst>
          </p:cNvPr>
          <p:cNvSpPr txBox="1"/>
          <p:nvPr/>
        </p:nvSpPr>
        <p:spPr>
          <a:xfrm>
            <a:off x="838200" y="3371353"/>
            <a:ext cx="1048685" cy="369332"/>
          </a:xfrm>
          <a:prstGeom prst="rect">
            <a:avLst/>
          </a:prstGeom>
          <a:noFill/>
        </p:spPr>
        <p:txBody>
          <a:bodyPr wrap="none" rtlCol="0">
            <a:spAutoFit/>
          </a:bodyPr>
          <a:lstStyle/>
          <a:p>
            <a:r>
              <a:rPr lang="en-US" dirty="0"/>
              <a:t>Physician</a:t>
            </a:r>
            <a:endParaRPr lang="en-IN" dirty="0"/>
          </a:p>
        </p:txBody>
      </p:sp>
      <p:sp>
        <p:nvSpPr>
          <p:cNvPr id="8" name="Oval 7">
            <a:extLst>
              <a:ext uri="{FF2B5EF4-FFF2-40B4-BE49-F238E27FC236}">
                <a16:creationId xmlns:a16="http://schemas.microsoft.com/office/drawing/2014/main" id="{2AEB1320-7738-4EA6-0383-A0933B712860}"/>
              </a:ext>
            </a:extLst>
          </p:cNvPr>
          <p:cNvSpPr/>
          <p:nvPr/>
        </p:nvSpPr>
        <p:spPr>
          <a:xfrm>
            <a:off x="3045350" y="2170706"/>
            <a:ext cx="2297927" cy="8110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View Schedule</a:t>
            </a:r>
            <a:endParaRPr lang="en-IN" dirty="0"/>
          </a:p>
        </p:txBody>
      </p:sp>
      <p:sp>
        <p:nvSpPr>
          <p:cNvPr id="9" name="Oval 8">
            <a:extLst>
              <a:ext uri="{FF2B5EF4-FFF2-40B4-BE49-F238E27FC236}">
                <a16:creationId xmlns:a16="http://schemas.microsoft.com/office/drawing/2014/main" id="{7A9B8538-CAF8-552F-2C90-434CCD72E8F0}"/>
              </a:ext>
            </a:extLst>
          </p:cNvPr>
          <p:cNvSpPr/>
          <p:nvPr/>
        </p:nvSpPr>
        <p:spPr>
          <a:xfrm>
            <a:off x="3124863" y="3335168"/>
            <a:ext cx="2115047" cy="8110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Advice &amp; Prescription</a:t>
            </a:r>
            <a:endParaRPr lang="en-IN" dirty="0"/>
          </a:p>
        </p:txBody>
      </p:sp>
      <p:sp>
        <p:nvSpPr>
          <p:cNvPr id="10" name="Oval 9">
            <a:extLst>
              <a:ext uri="{FF2B5EF4-FFF2-40B4-BE49-F238E27FC236}">
                <a16:creationId xmlns:a16="http://schemas.microsoft.com/office/drawing/2014/main" id="{B7C2FC9D-DDC4-5A11-5F22-9375D0EF5FE1}"/>
              </a:ext>
            </a:extLst>
          </p:cNvPr>
          <p:cNvSpPr/>
          <p:nvPr/>
        </p:nvSpPr>
        <p:spPr>
          <a:xfrm>
            <a:off x="3124862" y="4475776"/>
            <a:ext cx="2115047" cy="8110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Drug Request</a:t>
            </a:r>
            <a:endParaRPr lang="en-IN" dirty="0"/>
          </a:p>
        </p:txBody>
      </p:sp>
      <p:cxnSp>
        <p:nvCxnSpPr>
          <p:cNvPr id="12" name="Straight Arrow Connector 11">
            <a:extLst>
              <a:ext uri="{FF2B5EF4-FFF2-40B4-BE49-F238E27FC236}">
                <a16:creationId xmlns:a16="http://schemas.microsoft.com/office/drawing/2014/main" id="{94BBDB0F-819C-745B-36B3-3D58F4367A6C}"/>
              </a:ext>
            </a:extLst>
          </p:cNvPr>
          <p:cNvCxnSpPr>
            <a:endCxn id="10" idx="2"/>
          </p:cNvCxnSpPr>
          <p:nvPr/>
        </p:nvCxnSpPr>
        <p:spPr>
          <a:xfrm>
            <a:off x="1590261" y="3101009"/>
            <a:ext cx="1534601" cy="1780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3B59E94E-BB33-8481-820D-CD857B5A80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4239" y="4050478"/>
            <a:ext cx="1066468" cy="100248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DE3A03F-D1BA-368C-A669-BDF80CD31635}"/>
              </a:ext>
            </a:extLst>
          </p:cNvPr>
          <p:cNvSpPr txBox="1"/>
          <p:nvPr/>
        </p:nvSpPr>
        <p:spPr>
          <a:xfrm>
            <a:off x="7072022" y="5052958"/>
            <a:ext cx="946734" cy="369332"/>
          </a:xfrm>
          <a:prstGeom prst="rect">
            <a:avLst/>
          </a:prstGeom>
          <a:noFill/>
        </p:spPr>
        <p:txBody>
          <a:bodyPr wrap="none" rtlCol="0">
            <a:spAutoFit/>
          </a:bodyPr>
          <a:lstStyle/>
          <a:p>
            <a:r>
              <a:rPr lang="en-US" dirty="0"/>
              <a:t>Chemist</a:t>
            </a:r>
            <a:endParaRPr lang="en-IN" dirty="0"/>
          </a:p>
        </p:txBody>
      </p:sp>
      <p:cxnSp>
        <p:nvCxnSpPr>
          <p:cNvPr id="16" name="Straight Arrow Connector 15">
            <a:extLst>
              <a:ext uri="{FF2B5EF4-FFF2-40B4-BE49-F238E27FC236}">
                <a16:creationId xmlns:a16="http://schemas.microsoft.com/office/drawing/2014/main" id="{EC3D7576-1845-8DFC-4717-3F583CE0FD8C}"/>
              </a:ext>
            </a:extLst>
          </p:cNvPr>
          <p:cNvCxnSpPr>
            <a:endCxn id="8" idx="2"/>
          </p:cNvCxnSpPr>
          <p:nvPr/>
        </p:nvCxnSpPr>
        <p:spPr>
          <a:xfrm flipV="1">
            <a:off x="1590260" y="2576223"/>
            <a:ext cx="1455090" cy="116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D6A811F-1601-B6D9-1559-06564B00F1B8}"/>
              </a:ext>
            </a:extLst>
          </p:cNvPr>
          <p:cNvCxnSpPr>
            <a:stCxn id="1026" idx="3"/>
          </p:cNvCxnSpPr>
          <p:nvPr/>
        </p:nvCxnSpPr>
        <p:spPr>
          <a:xfrm>
            <a:off x="1886885" y="2870113"/>
            <a:ext cx="1158465" cy="732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3861A92-4531-1153-D6A1-E0B91DD85CB1}"/>
              </a:ext>
            </a:extLst>
          </p:cNvPr>
          <p:cNvCxnSpPr>
            <a:cxnSpLocks/>
            <a:stCxn id="10" idx="6"/>
            <a:endCxn id="13" idx="1"/>
          </p:cNvCxnSpPr>
          <p:nvPr/>
        </p:nvCxnSpPr>
        <p:spPr>
          <a:xfrm flipV="1">
            <a:off x="5239909" y="4551718"/>
            <a:ext cx="1814330" cy="329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Picture 2">
            <a:extLst>
              <a:ext uri="{FF2B5EF4-FFF2-40B4-BE49-F238E27FC236}">
                <a16:creationId xmlns:a16="http://schemas.microsoft.com/office/drawing/2014/main" id="{C7B24C74-C756-76C7-93E3-357FD1E91E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2333" y="2576223"/>
            <a:ext cx="1066468" cy="100248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F38FD274-F31E-FF1C-1287-885C103CBED1}"/>
              </a:ext>
            </a:extLst>
          </p:cNvPr>
          <p:cNvSpPr txBox="1"/>
          <p:nvPr/>
        </p:nvSpPr>
        <p:spPr>
          <a:xfrm>
            <a:off x="6821188" y="3578703"/>
            <a:ext cx="848758" cy="369332"/>
          </a:xfrm>
          <a:prstGeom prst="rect">
            <a:avLst/>
          </a:prstGeom>
          <a:noFill/>
        </p:spPr>
        <p:txBody>
          <a:bodyPr wrap="none" rtlCol="0">
            <a:spAutoFit/>
          </a:bodyPr>
          <a:lstStyle/>
          <a:p>
            <a:r>
              <a:rPr lang="en-US" dirty="0"/>
              <a:t>Patient</a:t>
            </a:r>
            <a:endParaRPr lang="en-IN" dirty="0"/>
          </a:p>
        </p:txBody>
      </p:sp>
      <p:cxnSp>
        <p:nvCxnSpPr>
          <p:cNvPr id="27" name="Straight Arrow Connector 26">
            <a:extLst>
              <a:ext uri="{FF2B5EF4-FFF2-40B4-BE49-F238E27FC236}">
                <a16:creationId xmlns:a16="http://schemas.microsoft.com/office/drawing/2014/main" id="{F77FA707-83F4-C7B5-3515-EF5C87082769}"/>
              </a:ext>
            </a:extLst>
          </p:cNvPr>
          <p:cNvCxnSpPr>
            <a:cxnSpLocks/>
          </p:cNvCxnSpPr>
          <p:nvPr/>
        </p:nvCxnSpPr>
        <p:spPr>
          <a:xfrm flipV="1">
            <a:off x="5239909" y="3351571"/>
            <a:ext cx="1814330" cy="329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351208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DF1CB-FB87-2D8E-BA1A-E53327DF33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94E6FF-8608-7505-F0D2-29FD260FBC5E}"/>
              </a:ext>
            </a:extLst>
          </p:cNvPr>
          <p:cNvSpPr>
            <a:spLocks noGrp="1"/>
          </p:cNvSpPr>
          <p:nvPr>
            <p:ph type="title"/>
          </p:nvPr>
        </p:nvSpPr>
        <p:spPr/>
        <p:txBody>
          <a:bodyPr/>
          <a:lstStyle/>
          <a:p>
            <a:r>
              <a:rPr lang="en-US" dirty="0"/>
              <a:t>Patient</a:t>
            </a:r>
            <a:endParaRPr lang="en-IN" dirty="0"/>
          </a:p>
        </p:txBody>
      </p:sp>
      <p:pic>
        <p:nvPicPr>
          <p:cNvPr id="1026" name="Picture 2">
            <a:extLst>
              <a:ext uri="{FF2B5EF4-FFF2-40B4-BE49-F238E27FC236}">
                <a16:creationId xmlns:a16="http://schemas.microsoft.com/office/drawing/2014/main" id="{F10CBF13-80DE-FDB1-E914-9964E94E2E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417" y="2368873"/>
            <a:ext cx="1066468" cy="100248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7ECEC07-1191-74F2-8CB2-C1644534F7B8}"/>
              </a:ext>
            </a:extLst>
          </p:cNvPr>
          <p:cNvSpPr txBox="1"/>
          <p:nvPr/>
        </p:nvSpPr>
        <p:spPr>
          <a:xfrm>
            <a:off x="838200" y="3371353"/>
            <a:ext cx="848758" cy="369332"/>
          </a:xfrm>
          <a:prstGeom prst="rect">
            <a:avLst/>
          </a:prstGeom>
          <a:noFill/>
        </p:spPr>
        <p:txBody>
          <a:bodyPr wrap="none" rtlCol="0">
            <a:spAutoFit/>
          </a:bodyPr>
          <a:lstStyle/>
          <a:p>
            <a:r>
              <a:rPr lang="en-US" dirty="0"/>
              <a:t>Patient</a:t>
            </a:r>
            <a:endParaRPr lang="en-IN" dirty="0"/>
          </a:p>
        </p:txBody>
      </p:sp>
      <p:sp>
        <p:nvSpPr>
          <p:cNvPr id="8" name="Oval 7">
            <a:extLst>
              <a:ext uri="{FF2B5EF4-FFF2-40B4-BE49-F238E27FC236}">
                <a16:creationId xmlns:a16="http://schemas.microsoft.com/office/drawing/2014/main" id="{B15E1A9D-44C1-96D5-1A11-44EEE5E06D70}"/>
              </a:ext>
            </a:extLst>
          </p:cNvPr>
          <p:cNvSpPr/>
          <p:nvPr/>
        </p:nvSpPr>
        <p:spPr>
          <a:xfrm>
            <a:off x="3302612" y="2315326"/>
            <a:ext cx="2297927" cy="8110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View Schedule</a:t>
            </a:r>
            <a:endParaRPr lang="en-IN" dirty="0"/>
          </a:p>
        </p:txBody>
      </p:sp>
      <p:sp>
        <p:nvSpPr>
          <p:cNvPr id="9" name="Oval 8">
            <a:extLst>
              <a:ext uri="{FF2B5EF4-FFF2-40B4-BE49-F238E27FC236}">
                <a16:creationId xmlns:a16="http://schemas.microsoft.com/office/drawing/2014/main" id="{198B2FCA-3225-0034-89E0-137390D6851B}"/>
              </a:ext>
            </a:extLst>
          </p:cNvPr>
          <p:cNvSpPr/>
          <p:nvPr/>
        </p:nvSpPr>
        <p:spPr>
          <a:xfrm>
            <a:off x="3124863" y="3335168"/>
            <a:ext cx="2852191" cy="8110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View Advice &amp; Prescription</a:t>
            </a:r>
            <a:endParaRPr lang="en-IN" dirty="0"/>
          </a:p>
        </p:txBody>
      </p:sp>
      <p:sp>
        <p:nvSpPr>
          <p:cNvPr id="10" name="Oval 9">
            <a:extLst>
              <a:ext uri="{FF2B5EF4-FFF2-40B4-BE49-F238E27FC236}">
                <a16:creationId xmlns:a16="http://schemas.microsoft.com/office/drawing/2014/main" id="{5FEC06D6-715B-9E84-5D97-04A21B89DFCF}"/>
              </a:ext>
            </a:extLst>
          </p:cNvPr>
          <p:cNvSpPr/>
          <p:nvPr/>
        </p:nvSpPr>
        <p:spPr>
          <a:xfrm>
            <a:off x="3124862" y="4475776"/>
            <a:ext cx="2297927" cy="94651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Update Registered Details</a:t>
            </a:r>
            <a:endParaRPr lang="en-IN" dirty="0"/>
          </a:p>
        </p:txBody>
      </p:sp>
      <p:cxnSp>
        <p:nvCxnSpPr>
          <p:cNvPr id="12" name="Straight Arrow Connector 11">
            <a:extLst>
              <a:ext uri="{FF2B5EF4-FFF2-40B4-BE49-F238E27FC236}">
                <a16:creationId xmlns:a16="http://schemas.microsoft.com/office/drawing/2014/main" id="{8373566C-F926-5F38-44C8-46A9B4BD67E1}"/>
              </a:ext>
            </a:extLst>
          </p:cNvPr>
          <p:cNvCxnSpPr>
            <a:cxnSpLocks/>
            <a:endCxn id="10" idx="2"/>
          </p:cNvCxnSpPr>
          <p:nvPr/>
        </p:nvCxnSpPr>
        <p:spPr>
          <a:xfrm>
            <a:off x="1590261" y="3101009"/>
            <a:ext cx="1534601" cy="1848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B5E181D-D07F-333B-A90F-E2C39E65C404}"/>
              </a:ext>
            </a:extLst>
          </p:cNvPr>
          <p:cNvCxnSpPr>
            <a:endCxn id="8" idx="2"/>
          </p:cNvCxnSpPr>
          <p:nvPr/>
        </p:nvCxnSpPr>
        <p:spPr>
          <a:xfrm flipV="1">
            <a:off x="1847522" y="2720843"/>
            <a:ext cx="1455090" cy="116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CDBEF9D-CE89-17B0-58D5-515C6433075A}"/>
              </a:ext>
            </a:extLst>
          </p:cNvPr>
          <p:cNvCxnSpPr>
            <a:stCxn id="1026" idx="3"/>
          </p:cNvCxnSpPr>
          <p:nvPr/>
        </p:nvCxnSpPr>
        <p:spPr>
          <a:xfrm>
            <a:off x="1886885" y="2870113"/>
            <a:ext cx="1158465" cy="732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Picture 2">
            <a:extLst>
              <a:ext uri="{FF2B5EF4-FFF2-40B4-BE49-F238E27FC236}">
                <a16:creationId xmlns:a16="http://schemas.microsoft.com/office/drawing/2014/main" id="{84251FA3-C4C1-031C-67E5-67AEA68D1F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1045" y="706383"/>
            <a:ext cx="1066468" cy="100248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C07D8A10-F4E2-0CF8-E5D8-87578D60F99D}"/>
              </a:ext>
            </a:extLst>
          </p:cNvPr>
          <p:cNvSpPr txBox="1"/>
          <p:nvPr/>
        </p:nvSpPr>
        <p:spPr>
          <a:xfrm>
            <a:off x="7298828" y="1708863"/>
            <a:ext cx="798617" cy="369332"/>
          </a:xfrm>
          <a:prstGeom prst="rect">
            <a:avLst/>
          </a:prstGeom>
          <a:noFill/>
        </p:spPr>
        <p:txBody>
          <a:bodyPr wrap="none" rtlCol="0">
            <a:spAutoFit/>
          </a:bodyPr>
          <a:lstStyle/>
          <a:p>
            <a:r>
              <a:rPr lang="en-US" dirty="0"/>
              <a:t>Admin</a:t>
            </a:r>
            <a:endParaRPr lang="en-IN" dirty="0"/>
          </a:p>
        </p:txBody>
      </p:sp>
      <p:cxnSp>
        <p:nvCxnSpPr>
          <p:cNvPr id="5" name="Straight Arrow Connector 4">
            <a:extLst>
              <a:ext uri="{FF2B5EF4-FFF2-40B4-BE49-F238E27FC236}">
                <a16:creationId xmlns:a16="http://schemas.microsoft.com/office/drawing/2014/main" id="{42DF0280-32BC-D13D-37C7-C72D44D55F6E}"/>
              </a:ext>
            </a:extLst>
          </p:cNvPr>
          <p:cNvCxnSpPr>
            <a:cxnSpLocks/>
          </p:cNvCxnSpPr>
          <p:nvPr/>
        </p:nvCxnSpPr>
        <p:spPr>
          <a:xfrm flipV="1">
            <a:off x="1630016" y="2008559"/>
            <a:ext cx="1455090" cy="714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4E5190BB-560A-FA33-A45B-993DCAEB251D}"/>
              </a:ext>
            </a:extLst>
          </p:cNvPr>
          <p:cNvSpPr/>
          <p:nvPr/>
        </p:nvSpPr>
        <p:spPr>
          <a:xfrm>
            <a:off x="3085106" y="1155752"/>
            <a:ext cx="2852191" cy="8110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 Appointment</a:t>
            </a:r>
            <a:endParaRPr lang="en-IN" dirty="0"/>
          </a:p>
        </p:txBody>
      </p:sp>
      <p:cxnSp>
        <p:nvCxnSpPr>
          <p:cNvPr id="15" name="Straight Arrow Connector 14">
            <a:extLst>
              <a:ext uri="{FF2B5EF4-FFF2-40B4-BE49-F238E27FC236}">
                <a16:creationId xmlns:a16="http://schemas.microsoft.com/office/drawing/2014/main" id="{7A648E2D-2A60-4FE0-0472-B846D0D366B3}"/>
              </a:ext>
            </a:extLst>
          </p:cNvPr>
          <p:cNvCxnSpPr>
            <a:cxnSpLocks/>
          </p:cNvCxnSpPr>
          <p:nvPr/>
        </p:nvCxnSpPr>
        <p:spPr>
          <a:xfrm flipV="1">
            <a:off x="5825955" y="1507654"/>
            <a:ext cx="1611908" cy="57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147626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437B9-4D19-9D8E-76A6-4146551A50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BDA271-9420-14BA-ED56-E6C155E6174E}"/>
              </a:ext>
            </a:extLst>
          </p:cNvPr>
          <p:cNvSpPr>
            <a:spLocks noGrp="1"/>
          </p:cNvSpPr>
          <p:nvPr>
            <p:ph type="title"/>
          </p:nvPr>
        </p:nvSpPr>
        <p:spPr/>
        <p:txBody>
          <a:bodyPr/>
          <a:lstStyle/>
          <a:p>
            <a:r>
              <a:rPr lang="en-US" dirty="0"/>
              <a:t>Chemist </a:t>
            </a:r>
            <a:endParaRPr lang="en-IN" dirty="0"/>
          </a:p>
        </p:txBody>
      </p:sp>
      <p:pic>
        <p:nvPicPr>
          <p:cNvPr id="4" name="Picture 2">
            <a:extLst>
              <a:ext uri="{FF2B5EF4-FFF2-40B4-BE49-F238E27FC236}">
                <a16:creationId xmlns:a16="http://schemas.microsoft.com/office/drawing/2014/main" id="{ADC30BA8-F251-8CDA-FBCF-FD789EB660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417" y="2368873"/>
            <a:ext cx="1066468" cy="10024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C856205-0417-D4C1-0465-F5D8596ED489}"/>
              </a:ext>
            </a:extLst>
          </p:cNvPr>
          <p:cNvSpPr txBox="1"/>
          <p:nvPr/>
        </p:nvSpPr>
        <p:spPr>
          <a:xfrm>
            <a:off x="838200" y="3371353"/>
            <a:ext cx="946734" cy="369332"/>
          </a:xfrm>
          <a:prstGeom prst="rect">
            <a:avLst/>
          </a:prstGeom>
          <a:noFill/>
        </p:spPr>
        <p:txBody>
          <a:bodyPr wrap="none" rtlCol="0">
            <a:spAutoFit/>
          </a:bodyPr>
          <a:lstStyle/>
          <a:p>
            <a:r>
              <a:rPr lang="en-US" dirty="0"/>
              <a:t>Chemist</a:t>
            </a:r>
            <a:endParaRPr lang="en-IN" dirty="0"/>
          </a:p>
        </p:txBody>
      </p:sp>
      <p:sp>
        <p:nvSpPr>
          <p:cNvPr id="6" name="Oval 5">
            <a:extLst>
              <a:ext uri="{FF2B5EF4-FFF2-40B4-BE49-F238E27FC236}">
                <a16:creationId xmlns:a16="http://schemas.microsoft.com/office/drawing/2014/main" id="{CA52AE10-53C9-B61C-DBC6-5FEC13A7587E}"/>
              </a:ext>
            </a:extLst>
          </p:cNvPr>
          <p:cNvSpPr/>
          <p:nvPr/>
        </p:nvSpPr>
        <p:spPr>
          <a:xfrm>
            <a:off x="3045350" y="2170706"/>
            <a:ext cx="2297927" cy="8110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 Purchase Order</a:t>
            </a:r>
            <a:endParaRPr lang="en-IN" dirty="0"/>
          </a:p>
        </p:txBody>
      </p:sp>
      <p:sp>
        <p:nvSpPr>
          <p:cNvPr id="7" name="Oval 6">
            <a:extLst>
              <a:ext uri="{FF2B5EF4-FFF2-40B4-BE49-F238E27FC236}">
                <a16:creationId xmlns:a16="http://schemas.microsoft.com/office/drawing/2014/main" id="{31FE2BFE-A046-51B9-7DA5-95FE4AB14106}"/>
              </a:ext>
            </a:extLst>
          </p:cNvPr>
          <p:cNvSpPr/>
          <p:nvPr/>
        </p:nvSpPr>
        <p:spPr>
          <a:xfrm>
            <a:off x="3124864" y="3335169"/>
            <a:ext cx="2428444" cy="88697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View Drug Request </a:t>
            </a:r>
            <a:endParaRPr lang="en-IN" dirty="0"/>
          </a:p>
        </p:txBody>
      </p:sp>
      <p:cxnSp>
        <p:nvCxnSpPr>
          <p:cNvPr id="12" name="Straight Arrow Connector 11">
            <a:extLst>
              <a:ext uri="{FF2B5EF4-FFF2-40B4-BE49-F238E27FC236}">
                <a16:creationId xmlns:a16="http://schemas.microsoft.com/office/drawing/2014/main" id="{0269EAC4-6240-28E6-08C9-FD4977D54838}"/>
              </a:ext>
            </a:extLst>
          </p:cNvPr>
          <p:cNvCxnSpPr>
            <a:cxnSpLocks/>
            <a:endCxn id="3" idx="2"/>
          </p:cNvCxnSpPr>
          <p:nvPr/>
        </p:nvCxnSpPr>
        <p:spPr>
          <a:xfrm flipV="1">
            <a:off x="1590260" y="1606970"/>
            <a:ext cx="1455090" cy="1086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66C26A1-9C20-4029-6DAF-0ABEDDA7EE57}"/>
              </a:ext>
            </a:extLst>
          </p:cNvPr>
          <p:cNvCxnSpPr>
            <a:cxnSpLocks/>
          </p:cNvCxnSpPr>
          <p:nvPr/>
        </p:nvCxnSpPr>
        <p:spPr>
          <a:xfrm>
            <a:off x="1483112" y="2970878"/>
            <a:ext cx="1562238" cy="631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2">
            <a:extLst>
              <a:ext uri="{FF2B5EF4-FFF2-40B4-BE49-F238E27FC236}">
                <a16:creationId xmlns:a16="http://schemas.microsoft.com/office/drawing/2014/main" id="{00694F6F-C67A-4CF8-E70E-4CFAEC219C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8371" y="1599066"/>
            <a:ext cx="1066468" cy="100248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3BDC67E-E7FF-74DF-C9F9-C754E3BA227B}"/>
              </a:ext>
            </a:extLst>
          </p:cNvPr>
          <p:cNvSpPr txBox="1"/>
          <p:nvPr/>
        </p:nvSpPr>
        <p:spPr>
          <a:xfrm>
            <a:off x="7277226" y="2601546"/>
            <a:ext cx="957313" cy="369332"/>
          </a:xfrm>
          <a:prstGeom prst="rect">
            <a:avLst/>
          </a:prstGeom>
          <a:noFill/>
        </p:spPr>
        <p:txBody>
          <a:bodyPr wrap="none" rtlCol="0">
            <a:spAutoFit/>
          </a:bodyPr>
          <a:lstStyle/>
          <a:p>
            <a:r>
              <a:rPr lang="en-US" dirty="0"/>
              <a:t>Supplier</a:t>
            </a:r>
            <a:endParaRPr lang="en-IN" dirty="0"/>
          </a:p>
        </p:txBody>
      </p:sp>
      <p:cxnSp>
        <p:nvCxnSpPr>
          <p:cNvPr id="17" name="Straight Arrow Connector 16">
            <a:extLst>
              <a:ext uri="{FF2B5EF4-FFF2-40B4-BE49-F238E27FC236}">
                <a16:creationId xmlns:a16="http://schemas.microsoft.com/office/drawing/2014/main" id="{0BD768C2-F37B-AD23-97ED-B8945E571198}"/>
              </a:ext>
            </a:extLst>
          </p:cNvPr>
          <p:cNvCxnSpPr>
            <a:cxnSpLocks/>
          </p:cNvCxnSpPr>
          <p:nvPr/>
        </p:nvCxnSpPr>
        <p:spPr>
          <a:xfrm flipV="1">
            <a:off x="5343277" y="2306282"/>
            <a:ext cx="1814330" cy="329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CF1CBB34-72D2-F40B-10E5-2C8B5E5E62BB}"/>
              </a:ext>
            </a:extLst>
          </p:cNvPr>
          <p:cNvSpPr/>
          <p:nvPr/>
        </p:nvSpPr>
        <p:spPr>
          <a:xfrm>
            <a:off x="3045350" y="1201453"/>
            <a:ext cx="2297927" cy="8110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CRUD Drug</a:t>
            </a:r>
            <a:endParaRPr lang="en-IN" dirty="0"/>
          </a:p>
        </p:txBody>
      </p:sp>
      <p:cxnSp>
        <p:nvCxnSpPr>
          <p:cNvPr id="9" name="Straight Arrow Connector 8">
            <a:extLst>
              <a:ext uri="{FF2B5EF4-FFF2-40B4-BE49-F238E27FC236}">
                <a16:creationId xmlns:a16="http://schemas.microsoft.com/office/drawing/2014/main" id="{BA3C351B-09C4-DFB4-6330-CAA8C785E886}"/>
              </a:ext>
            </a:extLst>
          </p:cNvPr>
          <p:cNvCxnSpPr>
            <a:cxnSpLocks/>
            <a:endCxn id="6" idx="2"/>
          </p:cNvCxnSpPr>
          <p:nvPr/>
        </p:nvCxnSpPr>
        <p:spPr>
          <a:xfrm flipV="1">
            <a:off x="1579496" y="2576223"/>
            <a:ext cx="1465854" cy="272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15105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C1092-4885-3B35-2192-D6D4D62692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F9851F-6C28-6B7F-5601-1474A2F7E9E2}"/>
              </a:ext>
            </a:extLst>
          </p:cNvPr>
          <p:cNvSpPr>
            <a:spLocks noGrp="1"/>
          </p:cNvSpPr>
          <p:nvPr>
            <p:ph type="title"/>
          </p:nvPr>
        </p:nvSpPr>
        <p:spPr/>
        <p:txBody>
          <a:bodyPr/>
          <a:lstStyle/>
          <a:p>
            <a:r>
              <a:rPr lang="en-US" dirty="0"/>
              <a:t>Supplier </a:t>
            </a:r>
            <a:endParaRPr lang="en-IN" dirty="0"/>
          </a:p>
        </p:txBody>
      </p:sp>
      <p:pic>
        <p:nvPicPr>
          <p:cNvPr id="4" name="Picture 2">
            <a:extLst>
              <a:ext uri="{FF2B5EF4-FFF2-40B4-BE49-F238E27FC236}">
                <a16:creationId xmlns:a16="http://schemas.microsoft.com/office/drawing/2014/main" id="{DAAFF5A1-A7F8-0F02-C5FA-32DAEA423B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417" y="2368873"/>
            <a:ext cx="1066468" cy="10024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CB07329-E0D7-E627-D92C-EB839D08C693}"/>
              </a:ext>
            </a:extLst>
          </p:cNvPr>
          <p:cNvSpPr txBox="1"/>
          <p:nvPr/>
        </p:nvSpPr>
        <p:spPr>
          <a:xfrm>
            <a:off x="838200" y="3371353"/>
            <a:ext cx="957313" cy="369332"/>
          </a:xfrm>
          <a:prstGeom prst="rect">
            <a:avLst/>
          </a:prstGeom>
          <a:noFill/>
        </p:spPr>
        <p:txBody>
          <a:bodyPr wrap="none" rtlCol="0">
            <a:spAutoFit/>
          </a:bodyPr>
          <a:lstStyle/>
          <a:p>
            <a:r>
              <a:rPr lang="en-US" dirty="0"/>
              <a:t>Supplier</a:t>
            </a:r>
            <a:endParaRPr lang="en-IN" dirty="0"/>
          </a:p>
        </p:txBody>
      </p:sp>
      <p:sp>
        <p:nvSpPr>
          <p:cNvPr id="7" name="Oval 6">
            <a:extLst>
              <a:ext uri="{FF2B5EF4-FFF2-40B4-BE49-F238E27FC236}">
                <a16:creationId xmlns:a16="http://schemas.microsoft.com/office/drawing/2014/main" id="{FF3813BD-BD83-12AB-9EB0-ACB5831389FC}"/>
              </a:ext>
            </a:extLst>
          </p:cNvPr>
          <p:cNvSpPr/>
          <p:nvPr/>
        </p:nvSpPr>
        <p:spPr>
          <a:xfrm>
            <a:off x="3314434" y="3112531"/>
            <a:ext cx="3833497" cy="88697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View Purchase Order And Accept / Reject/..</a:t>
            </a:r>
            <a:endParaRPr lang="en-IN" dirty="0"/>
          </a:p>
        </p:txBody>
      </p:sp>
      <p:cxnSp>
        <p:nvCxnSpPr>
          <p:cNvPr id="13" name="Straight Arrow Connector 12">
            <a:extLst>
              <a:ext uri="{FF2B5EF4-FFF2-40B4-BE49-F238E27FC236}">
                <a16:creationId xmlns:a16="http://schemas.microsoft.com/office/drawing/2014/main" id="{BF93734F-A9BE-5AFE-D34E-D79D9B077168}"/>
              </a:ext>
            </a:extLst>
          </p:cNvPr>
          <p:cNvCxnSpPr>
            <a:cxnSpLocks/>
          </p:cNvCxnSpPr>
          <p:nvPr/>
        </p:nvCxnSpPr>
        <p:spPr>
          <a:xfrm>
            <a:off x="1483112" y="2970878"/>
            <a:ext cx="1562238" cy="631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580348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7B2B0-CE77-D35B-F374-FDA16E0C1341}"/>
              </a:ext>
            </a:extLst>
          </p:cNvPr>
          <p:cNvSpPr>
            <a:spLocks noGrp="1"/>
          </p:cNvSpPr>
          <p:nvPr>
            <p:ph type="title"/>
          </p:nvPr>
        </p:nvSpPr>
        <p:spPr/>
        <p:txBody>
          <a:bodyPr/>
          <a:lstStyle/>
          <a:p>
            <a:r>
              <a:rPr lang="en-US" dirty="0"/>
              <a:t>Agenda</a:t>
            </a:r>
            <a:endParaRPr lang="en-IN" dirty="0"/>
          </a:p>
        </p:txBody>
      </p:sp>
      <p:sp>
        <p:nvSpPr>
          <p:cNvPr id="3" name="Content Placeholder 2">
            <a:extLst>
              <a:ext uri="{FF2B5EF4-FFF2-40B4-BE49-F238E27FC236}">
                <a16:creationId xmlns:a16="http://schemas.microsoft.com/office/drawing/2014/main" id="{14715999-4F0B-3D08-6253-3280260B3719}"/>
              </a:ext>
            </a:extLst>
          </p:cNvPr>
          <p:cNvSpPr>
            <a:spLocks noGrp="1"/>
          </p:cNvSpPr>
          <p:nvPr>
            <p:ph idx="1"/>
          </p:nvPr>
        </p:nvSpPr>
        <p:spPr>
          <a:xfrm>
            <a:off x="447908" y="1690688"/>
            <a:ext cx="3744951" cy="4351338"/>
          </a:xfrm>
        </p:spPr>
        <p:txBody>
          <a:bodyPr>
            <a:normAutofit lnSpcReduction="10000"/>
          </a:bodyPr>
          <a:lstStyle/>
          <a:p>
            <a:r>
              <a:rPr lang="en-US" dirty="0"/>
              <a:t>Monday</a:t>
            </a:r>
          </a:p>
          <a:p>
            <a:pPr lvl="1"/>
            <a:r>
              <a:rPr lang="en-US" dirty="0">
                <a:solidFill>
                  <a:schemeClr val="accent6"/>
                </a:solidFill>
              </a:rPr>
              <a:t>Reflection &amp; Attributes</a:t>
            </a:r>
          </a:p>
          <a:p>
            <a:pPr lvl="1"/>
            <a:r>
              <a:rPr lang="en-US" dirty="0"/>
              <a:t>Threading</a:t>
            </a:r>
          </a:p>
          <a:p>
            <a:pPr lvl="1"/>
            <a:r>
              <a:rPr lang="en-US" dirty="0">
                <a:solidFill>
                  <a:schemeClr val="accent6"/>
                </a:solidFill>
              </a:rPr>
              <a:t>System.IO</a:t>
            </a:r>
          </a:p>
          <a:p>
            <a:pPr lvl="1"/>
            <a:r>
              <a:rPr lang="en-IN" dirty="0">
                <a:solidFill>
                  <a:schemeClr val="accent6"/>
                </a:solidFill>
              </a:rPr>
              <a:t>Serializer/De-serializer </a:t>
            </a:r>
            <a:r>
              <a:rPr lang="en-US" dirty="0">
                <a:solidFill>
                  <a:schemeClr val="accent6"/>
                </a:solidFill>
              </a:rPr>
              <a:t> </a:t>
            </a:r>
          </a:p>
          <a:p>
            <a:pPr lvl="1"/>
            <a:r>
              <a:rPr lang="en-US" dirty="0">
                <a:solidFill>
                  <a:schemeClr val="accent6"/>
                </a:solidFill>
              </a:rPr>
              <a:t>Action Filters</a:t>
            </a:r>
          </a:p>
          <a:p>
            <a:pPr lvl="1"/>
            <a:r>
              <a:rPr lang="en-US" dirty="0">
                <a:solidFill>
                  <a:schemeClr val="accent6"/>
                </a:solidFill>
              </a:rPr>
              <a:t>Exception Handling</a:t>
            </a:r>
          </a:p>
          <a:p>
            <a:pPr lvl="2"/>
            <a:r>
              <a:rPr lang="en-US" dirty="0">
                <a:solidFill>
                  <a:schemeClr val="accent6"/>
                </a:solidFill>
              </a:rPr>
              <a:t>Asp.NET MVC</a:t>
            </a:r>
          </a:p>
          <a:p>
            <a:pPr lvl="2"/>
            <a:r>
              <a:rPr lang="en-US" dirty="0">
                <a:solidFill>
                  <a:schemeClr val="accent6"/>
                </a:solidFill>
              </a:rPr>
              <a:t>Try Catch</a:t>
            </a:r>
          </a:p>
          <a:p>
            <a:pPr lvl="2"/>
            <a:r>
              <a:rPr lang="en-US" dirty="0">
                <a:solidFill>
                  <a:schemeClr val="accent6"/>
                </a:solidFill>
              </a:rPr>
              <a:t>Destructor</a:t>
            </a:r>
          </a:p>
          <a:p>
            <a:pPr lvl="3"/>
            <a:r>
              <a:rPr lang="en-US" dirty="0">
                <a:solidFill>
                  <a:schemeClr val="accent6"/>
                </a:solidFill>
              </a:rPr>
              <a:t>Imp/Exp</a:t>
            </a:r>
          </a:p>
          <a:p>
            <a:pPr lvl="3"/>
            <a:r>
              <a:rPr lang="en-US" dirty="0">
                <a:solidFill>
                  <a:schemeClr val="accent6"/>
                </a:solidFill>
              </a:rPr>
              <a:t>GC</a:t>
            </a:r>
          </a:p>
          <a:p>
            <a:pPr lvl="1"/>
            <a:endParaRPr lang="en-IN" dirty="0"/>
          </a:p>
        </p:txBody>
      </p:sp>
      <p:sp>
        <p:nvSpPr>
          <p:cNvPr id="4" name="Content Placeholder 2">
            <a:extLst>
              <a:ext uri="{FF2B5EF4-FFF2-40B4-BE49-F238E27FC236}">
                <a16:creationId xmlns:a16="http://schemas.microsoft.com/office/drawing/2014/main" id="{66F9BB70-AEB3-9000-4F28-273272427210}"/>
              </a:ext>
            </a:extLst>
          </p:cNvPr>
          <p:cNvSpPr txBox="1">
            <a:spLocks/>
          </p:cNvSpPr>
          <p:nvPr/>
        </p:nvSpPr>
        <p:spPr>
          <a:xfrm>
            <a:off x="4406590" y="1690688"/>
            <a:ext cx="3592553"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Tuesday </a:t>
            </a:r>
          </a:p>
          <a:p>
            <a:pPr lvl="1"/>
            <a:r>
              <a:rPr lang="en-US" dirty="0"/>
              <a:t>Intro to Web API</a:t>
            </a:r>
          </a:p>
          <a:p>
            <a:pPr lvl="2"/>
            <a:r>
              <a:rPr lang="en-US" dirty="0"/>
              <a:t>SOAP vs REST</a:t>
            </a:r>
          </a:p>
          <a:p>
            <a:pPr lvl="3"/>
            <a:r>
              <a:rPr lang="en-US" dirty="0"/>
              <a:t>WCF</a:t>
            </a:r>
          </a:p>
          <a:p>
            <a:pPr lvl="1"/>
            <a:r>
              <a:rPr lang="en-US" dirty="0">
                <a:solidFill>
                  <a:schemeClr val="accent6"/>
                </a:solidFill>
              </a:rPr>
              <a:t>Intro .NET Core</a:t>
            </a:r>
          </a:p>
          <a:p>
            <a:r>
              <a:rPr lang="en-US" dirty="0">
                <a:solidFill>
                  <a:schemeClr val="accent6"/>
                </a:solidFill>
              </a:rPr>
              <a:t>Wednesday</a:t>
            </a:r>
          </a:p>
          <a:p>
            <a:pPr lvl="1"/>
            <a:r>
              <a:rPr lang="en-US" dirty="0">
                <a:solidFill>
                  <a:schemeClr val="accent6"/>
                </a:solidFill>
              </a:rPr>
              <a:t>Angular</a:t>
            </a:r>
          </a:p>
          <a:p>
            <a:r>
              <a:rPr lang="en-US" dirty="0"/>
              <a:t>Thursday</a:t>
            </a:r>
          </a:p>
          <a:p>
            <a:pPr lvl="1"/>
            <a:r>
              <a:rPr lang="en-US" dirty="0"/>
              <a:t>Cloud Computing</a:t>
            </a:r>
          </a:p>
          <a:p>
            <a:pPr lvl="2"/>
            <a:r>
              <a:rPr lang="en-US" dirty="0"/>
              <a:t>MS Azure</a:t>
            </a:r>
          </a:p>
          <a:p>
            <a:pPr lvl="3"/>
            <a:r>
              <a:rPr lang="en-US" dirty="0"/>
              <a:t>Resources</a:t>
            </a:r>
          </a:p>
          <a:p>
            <a:pPr lvl="3"/>
            <a:r>
              <a:rPr lang="en-US" dirty="0"/>
              <a:t>DevOps</a:t>
            </a:r>
          </a:p>
          <a:p>
            <a:pPr lvl="1"/>
            <a:endParaRPr lang="en-US" dirty="0"/>
          </a:p>
          <a:p>
            <a:pPr lvl="2"/>
            <a:endParaRPr lang="en-US" dirty="0"/>
          </a:p>
        </p:txBody>
      </p:sp>
      <p:sp>
        <p:nvSpPr>
          <p:cNvPr id="5" name="Content Placeholder 2">
            <a:extLst>
              <a:ext uri="{FF2B5EF4-FFF2-40B4-BE49-F238E27FC236}">
                <a16:creationId xmlns:a16="http://schemas.microsoft.com/office/drawing/2014/main" id="{7FD697AC-975C-B56E-C6BC-D01E8BFA2BAB}"/>
              </a:ext>
            </a:extLst>
          </p:cNvPr>
          <p:cNvSpPr txBox="1">
            <a:spLocks/>
          </p:cNvSpPr>
          <p:nvPr/>
        </p:nvSpPr>
        <p:spPr>
          <a:xfrm>
            <a:off x="7761247" y="1690688"/>
            <a:ext cx="359255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Friday </a:t>
            </a:r>
          </a:p>
          <a:p>
            <a:pPr lvl="1"/>
            <a:r>
              <a:rPr lang="en-US" dirty="0" err="1"/>
              <a:t>EnrLib</a:t>
            </a:r>
            <a:endParaRPr lang="en-US" dirty="0"/>
          </a:p>
          <a:p>
            <a:pPr lvl="1"/>
            <a:endParaRPr lang="en-US" dirty="0"/>
          </a:p>
          <a:p>
            <a:pPr lvl="2"/>
            <a:endParaRPr lang="en-US" dirty="0"/>
          </a:p>
        </p:txBody>
      </p:sp>
    </p:spTree>
    <p:extLst>
      <p:ext uri="{BB962C8B-B14F-4D97-AF65-F5344CB8AC3E}">
        <p14:creationId xmlns:p14="http://schemas.microsoft.com/office/powerpoint/2010/main" val="3949489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043FDD-8E0D-9354-7B50-F984C1B868CF}"/>
              </a:ext>
            </a:extLst>
          </p:cNvPr>
          <p:cNvSpPr>
            <a:spLocks noGrp="1"/>
          </p:cNvSpPr>
          <p:nvPr>
            <p:ph type="title"/>
          </p:nvPr>
        </p:nvSpPr>
        <p:spPr>
          <a:xfrm>
            <a:off x="838200" y="365125"/>
            <a:ext cx="10515600" cy="805949"/>
          </a:xfrm>
        </p:spPr>
        <p:txBody>
          <a:bodyPr/>
          <a:lstStyle/>
          <a:p>
            <a:r>
              <a:rPr lang="en-US" dirty="0"/>
              <a:t>Agenda</a:t>
            </a:r>
            <a:endParaRPr lang="en-IN" dirty="0"/>
          </a:p>
        </p:txBody>
      </p:sp>
      <p:sp>
        <p:nvSpPr>
          <p:cNvPr id="5" name="Content Placeholder 4">
            <a:extLst>
              <a:ext uri="{FF2B5EF4-FFF2-40B4-BE49-F238E27FC236}">
                <a16:creationId xmlns:a16="http://schemas.microsoft.com/office/drawing/2014/main" id="{558FFCFE-621D-9CB3-F1F7-2C890CBB6B54}"/>
              </a:ext>
            </a:extLst>
          </p:cNvPr>
          <p:cNvSpPr>
            <a:spLocks noGrp="1"/>
          </p:cNvSpPr>
          <p:nvPr>
            <p:ph idx="1"/>
          </p:nvPr>
        </p:nvSpPr>
        <p:spPr>
          <a:xfrm>
            <a:off x="838200" y="1690688"/>
            <a:ext cx="10515600" cy="4486275"/>
          </a:xfrm>
        </p:spPr>
        <p:txBody>
          <a:bodyPr/>
          <a:lstStyle/>
          <a:p>
            <a:r>
              <a:rPr lang="en-US" dirty="0"/>
              <a:t>Dot net Framework</a:t>
            </a:r>
          </a:p>
          <a:p>
            <a:pPr lvl="1"/>
            <a:r>
              <a:rPr lang="en-US" dirty="0"/>
              <a:t>CLR</a:t>
            </a:r>
          </a:p>
          <a:p>
            <a:pPr lvl="1"/>
            <a:r>
              <a:rPr lang="en-US" dirty="0"/>
              <a:t>BCL</a:t>
            </a:r>
          </a:p>
          <a:p>
            <a:pPr lvl="1"/>
            <a:r>
              <a:rPr lang="en-US" dirty="0"/>
              <a:t>CLS</a:t>
            </a:r>
          </a:p>
          <a:p>
            <a:r>
              <a:rPr lang="en-US" dirty="0"/>
              <a:t>Intro to CSharp=&gt; VS 2022</a:t>
            </a:r>
          </a:p>
          <a:p>
            <a:pPr lvl="1"/>
            <a:r>
              <a:rPr lang="en-US" dirty="0"/>
              <a:t>PC</a:t>
            </a:r>
          </a:p>
          <a:p>
            <a:pPr lvl="2"/>
            <a:r>
              <a:rPr lang="en-US" dirty="0"/>
              <a:t>Sequence</a:t>
            </a:r>
          </a:p>
          <a:p>
            <a:pPr lvl="2"/>
            <a:r>
              <a:rPr lang="en-US" dirty="0"/>
              <a:t>Selection </a:t>
            </a:r>
          </a:p>
          <a:p>
            <a:pPr lvl="2"/>
            <a:r>
              <a:rPr lang="en-US" dirty="0"/>
              <a:t>Iteration</a:t>
            </a:r>
          </a:p>
          <a:p>
            <a:pPr lvl="1"/>
            <a:r>
              <a:rPr lang="en-US" dirty="0"/>
              <a:t>OOP</a:t>
            </a:r>
          </a:p>
          <a:p>
            <a:pPr lvl="2"/>
            <a:endParaRPr lang="en-US" dirty="0"/>
          </a:p>
          <a:p>
            <a:pPr lvl="2"/>
            <a:endParaRPr lang="en-US" dirty="0"/>
          </a:p>
          <a:p>
            <a:endParaRPr lang="en-US" dirty="0"/>
          </a:p>
          <a:p>
            <a:pPr lvl="1"/>
            <a:endParaRPr lang="en-IN" dirty="0"/>
          </a:p>
        </p:txBody>
      </p:sp>
    </p:spTree>
    <p:extLst>
      <p:ext uri="{BB962C8B-B14F-4D97-AF65-F5344CB8AC3E}">
        <p14:creationId xmlns:p14="http://schemas.microsoft.com/office/powerpoint/2010/main" val="37149864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AutoShape 2">
            <a:extLst>
              <a:ext uri="{FF2B5EF4-FFF2-40B4-BE49-F238E27FC236}">
                <a16:creationId xmlns:a16="http://schemas.microsoft.com/office/drawing/2014/main" id="{22CDABBB-30E2-1F3F-B233-C60E30FDC173}"/>
              </a:ext>
            </a:extLst>
          </p:cNvPr>
          <p:cNvSpPr>
            <a:spLocks noChangeArrowheads="1"/>
          </p:cNvSpPr>
          <p:nvPr/>
        </p:nvSpPr>
        <p:spPr bwMode="auto">
          <a:xfrm>
            <a:off x="3429000" y="1905000"/>
            <a:ext cx="990600" cy="304800"/>
          </a:xfrm>
          <a:prstGeom prst="roundRect">
            <a:avLst>
              <a:gd name="adj" fmla="val 0"/>
            </a:avLst>
          </a:prstGeom>
          <a:gradFill rotWithShape="0">
            <a:gsLst>
              <a:gs pos="0">
                <a:schemeClr val="accent2"/>
              </a:gs>
              <a:gs pos="100000">
                <a:schemeClr val="accent2">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accent2"/>
            </a:extrusionClr>
          </a:sp3d>
        </p:spPr>
        <p:txBody>
          <a:bodyPr wrap="none" anchor="ctr">
            <a:flatTx/>
          </a:bodyPr>
          <a:lstStyle/>
          <a:p>
            <a:pPr algn="ctr">
              <a:defRPr/>
            </a:pPr>
            <a:r>
              <a:rPr lang="en-US" b="1">
                <a:latin typeface="Arial" charset="0"/>
                <a:cs typeface="+mn-cs"/>
              </a:rPr>
              <a:t>VB</a:t>
            </a:r>
          </a:p>
        </p:txBody>
      </p:sp>
      <p:sp>
        <p:nvSpPr>
          <p:cNvPr id="38915" name="Text Box 3">
            <a:extLst>
              <a:ext uri="{FF2B5EF4-FFF2-40B4-BE49-F238E27FC236}">
                <a16:creationId xmlns:a16="http://schemas.microsoft.com/office/drawing/2014/main" id="{B3FC3F07-2882-AE6F-E48A-82FC5A940A66}"/>
              </a:ext>
            </a:extLst>
          </p:cNvPr>
          <p:cNvSpPr txBox="1">
            <a:spLocks noChangeArrowheads="1"/>
          </p:cNvSpPr>
          <p:nvPr/>
        </p:nvSpPr>
        <p:spPr bwMode="auto">
          <a:xfrm>
            <a:off x="2057400" y="1752600"/>
            <a:ext cx="1295400" cy="701675"/>
          </a:xfrm>
          <a:prstGeom prst="rect">
            <a:avLst/>
          </a:prstGeom>
          <a:noFill/>
          <a:ln w="9525">
            <a:noFill/>
            <a:miter lim="800000"/>
            <a:headEnd/>
            <a:tailEnd/>
          </a:ln>
          <a:effectLst/>
        </p:spPr>
        <p:txBody>
          <a:bodyPr>
            <a:spAutoFit/>
          </a:bodyPr>
          <a:lstStyle/>
          <a:p>
            <a:pPr>
              <a:defRPr/>
            </a:pPr>
            <a:r>
              <a:rPr lang="en-GB" sz="2000" b="1">
                <a:effectLst>
                  <a:outerShdw blurRad="38100" dist="38100" dir="2700000" algn="tl">
                    <a:srgbClr val="C0C0C0"/>
                  </a:outerShdw>
                </a:effectLst>
                <a:latin typeface="Arial" charset="0"/>
                <a:cs typeface="+mn-cs"/>
              </a:rPr>
              <a:t>Source code</a:t>
            </a:r>
          </a:p>
        </p:txBody>
      </p:sp>
      <p:sp>
        <p:nvSpPr>
          <p:cNvPr id="38916" name="AutoShape 4">
            <a:extLst>
              <a:ext uri="{FF2B5EF4-FFF2-40B4-BE49-F238E27FC236}">
                <a16:creationId xmlns:a16="http://schemas.microsoft.com/office/drawing/2014/main" id="{2380276D-C6AD-F5F9-90EF-0EFD867B7F02}"/>
              </a:ext>
            </a:extLst>
          </p:cNvPr>
          <p:cNvSpPr>
            <a:spLocks noChangeArrowheads="1"/>
          </p:cNvSpPr>
          <p:nvPr/>
        </p:nvSpPr>
        <p:spPr bwMode="auto">
          <a:xfrm>
            <a:off x="3429000" y="2438400"/>
            <a:ext cx="990600" cy="228600"/>
          </a:xfrm>
          <a:prstGeom prst="roundRect">
            <a:avLst>
              <a:gd name="adj" fmla="val 0"/>
            </a:avLst>
          </a:prstGeom>
          <a:gradFill rotWithShape="0">
            <a:gsLst>
              <a:gs pos="0">
                <a:schemeClr val="hlink"/>
              </a:gs>
              <a:gs pos="100000">
                <a:schemeClr val="hlink">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hlink"/>
            </a:extrusionClr>
          </a:sp3d>
        </p:spPr>
        <p:txBody>
          <a:bodyPr wrap="none" anchor="ctr">
            <a:flatTx/>
          </a:bodyPr>
          <a:lstStyle/>
          <a:p>
            <a:pPr algn="ctr">
              <a:defRPr/>
            </a:pPr>
            <a:r>
              <a:rPr lang="en-US" b="1">
                <a:effectLst>
                  <a:outerShdw blurRad="38100" dist="38100" dir="2700000" algn="tl">
                    <a:srgbClr val="FFFFFF"/>
                  </a:outerShdw>
                </a:effectLst>
                <a:latin typeface="Arial" charset="0"/>
                <a:cs typeface="+mn-cs"/>
              </a:rPr>
              <a:t>Compiler</a:t>
            </a:r>
          </a:p>
        </p:txBody>
      </p:sp>
      <p:sp>
        <p:nvSpPr>
          <p:cNvPr id="38917" name="AutoShape 5">
            <a:extLst>
              <a:ext uri="{FF2B5EF4-FFF2-40B4-BE49-F238E27FC236}">
                <a16:creationId xmlns:a16="http://schemas.microsoft.com/office/drawing/2014/main" id="{DEE6AADE-6D81-618D-67F3-D59993D15812}"/>
              </a:ext>
            </a:extLst>
          </p:cNvPr>
          <p:cNvSpPr>
            <a:spLocks noChangeArrowheads="1"/>
          </p:cNvSpPr>
          <p:nvPr/>
        </p:nvSpPr>
        <p:spPr bwMode="auto">
          <a:xfrm>
            <a:off x="6781800" y="1905000"/>
            <a:ext cx="990600" cy="304800"/>
          </a:xfrm>
          <a:prstGeom prst="roundRect">
            <a:avLst>
              <a:gd name="adj" fmla="val 0"/>
            </a:avLst>
          </a:prstGeom>
          <a:gradFill rotWithShape="0">
            <a:gsLst>
              <a:gs pos="0">
                <a:schemeClr val="accent2"/>
              </a:gs>
              <a:gs pos="100000">
                <a:schemeClr val="accent2">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accent2"/>
            </a:extrusionClr>
          </a:sp3d>
        </p:spPr>
        <p:txBody>
          <a:bodyPr wrap="none" anchor="ctr">
            <a:flatTx/>
          </a:bodyPr>
          <a:lstStyle/>
          <a:p>
            <a:pPr algn="ctr">
              <a:defRPr/>
            </a:pPr>
            <a:r>
              <a:rPr lang="en-US" b="1">
                <a:latin typeface="Arial" charset="0"/>
                <a:cs typeface="+mn-cs"/>
              </a:rPr>
              <a:t>C++</a:t>
            </a:r>
          </a:p>
        </p:txBody>
      </p:sp>
      <p:sp>
        <p:nvSpPr>
          <p:cNvPr id="38918" name="AutoShape 6">
            <a:extLst>
              <a:ext uri="{FF2B5EF4-FFF2-40B4-BE49-F238E27FC236}">
                <a16:creationId xmlns:a16="http://schemas.microsoft.com/office/drawing/2014/main" id="{48E7E8F0-2524-97B1-E363-3E796C5451FE}"/>
              </a:ext>
            </a:extLst>
          </p:cNvPr>
          <p:cNvSpPr>
            <a:spLocks noChangeArrowheads="1"/>
          </p:cNvSpPr>
          <p:nvPr/>
        </p:nvSpPr>
        <p:spPr bwMode="auto">
          <a:xfrm>
            <a:off x="5105400" y="1905000"/>
            <a:ext cx="990600" cy="304800"/>
          </a:xfrm>
          <a:prstGeom prst="roundRect">
            <a:avLst>
              <a:gd name="adj" fmla="val 0"/>
            </a:avLst>
          </a:prstGeom>
          <a:gradFill rotWithShape="0">
            <a:gsLst>
              <a:gs pos="0">
                <a:schemeClr val="accent2"/>
              </a:gs>
              <a:gs pos="100000">
                <a:schemeClr val="accent2">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accent2"/>
            </a:extrusionClr>
          </a:sp3d>
        </p:spPr>
        <p:txBody>
          <a:bodyPr wrap="none" anchor="ctr">
            <a:flatTx/>
          </a:bodyPr>
          <a:lstStyle/>
          <a:p>
            <a:pPr algn="ctr">
              <a:defRPr/>
            </a:pPr>
            <a:r>
              <a:rPr lang="en-US" b="1">
                <a:latin typeface="Arial" charset="0"/>
                <a:cs typeface="+mn-cs"/>
              </a:rPr>
              <a:t>C#</a:t>
            </a:r>
          </a:p>
        </p:txBody>
      </p:sp>
      <p:sp>
        <p:nvSpPr>
          <p:cNvPr id="38919" name="AutoShape 7">
            <a:extLst>
              <a:ext uri="{FF2B5EF4-FFF2-40B4-BE49-F238E27FC236}">
                <a16:creationId xmlns:a16="http://schemas.microsoft.com/office/drawing/2014/main" id="{61B4565F-19D7-0A46-C080-9012E3A5316F}"/>
              </a:ext>
            </a:extLst>
          </p:cNvPr>
          <p:cNvSpPr>
            <a:spLocks noChangeArrowheads="1"/>
          </p:cNvSpPr>
          <p:nvPr/>
        </p:nvSpPr>
        <p:spPr bwMode="auto">
          <a:xfrm>
            <a:off x="6781800" y="2438400"/>
            <a:ext cx="990600" cy="228600"/>
          </a:xfrm>
          <a:prstGeom prst="roundRect">
            <a:avLst>
              <a:gd name="adj" fmla="val 0"/>
            </a:avLst>
          </a:prstGeom>
          <a:gradFill rotWithShape="0">
            <a:gsLst>
              <a:gs pos="0">
                <a:schemeClr val="hlink"/>
              </a:gs>
              <a:gs pos="100000">
                <a:schemeClr val="hlink">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hlink"/>
            </a:extrusionClr>
          </a:sp3d>
        </p:spPr>
        <p:txBody>
          <a:bodyPr wrap="none" anchor="ctr">
            <a:flatTx/>
          </a:bodyPr>
          <a:lstStyle/>
          <a:p>
            <a:pPr algn="ctr">
              <a:defRPr/>
            </a:pPr>
            <a:r>
              <a:rPr lang="en-US" b="1">
                <a:effectLst>
                  <a:outerShdw blurRad="38100" dist="38100" dir="2700000" algn="tl">
                    <a:srgbClr val="FFFFFF"/>
                  </a:outerShdw>
                </a:effectLst>
                <a:latin typeface="Arial" charset="0"/>
                <a:cs typeface="+mn-cs"/>
              </a:rPr>
              <a:t>Compiler</a:t>
            </a:r>
          </a:p>
        </p:txBody>
      </p:sp>
      <p:sp>
        <p:nvSpPr>
          <p:cNvPr id="38920" name="AutoShape 8">
            <a:extLst>
              <a:ext uri="{FF2B5EF4-FFF2-40B4-BE49-F238E27FC236}">
                <a16:creationId xmlns:a16="http://schemas.microsoft.com/office/drawing/2014/main" id="{7952A4E4-34A5-35C0-B7AA-F1593CA70F54}"/>
              </a:ext>
            </a:extLst>
          </p:cNvPr>
          <p:cNvSpPr>
            <a:spLocks noChangeArrowheads="1"/>
          </p:cNvSpPr>
          <p:nvPr/>
        </p:nvSpPr>
        <p:spPr bwMode="auto">
          <a:xfrm>
            <a:off x="5105400" y="2438400"/>
            <a:ext cx="990600" cy="228600"/>
          </a:xfrm>
          <a:prstGeom prst="roundRect">
            <a:avLst>
              <a:gd name="adj" fmla="val 0"/>
            </a:avLst>
          </a:prstGeom>
          <a:gradFill rotWithShape="0">
            <a:gsLst>
              <a:gs pos="0">
                <a:schemeClr val="hlink"/>
              </a:gs>
              <a:gs pos="100000">
                <a:schemeClr val="hlink">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hlink"/>
            </a:extrusionClr>
          </a:sp3d>
        </p:spPr>
        <p:txBody>
          <a:bodyPr wrap="none" anchor="ctr">
            <a:flatTx/>
          </a:bodyPr>
          <a:lstStyle/>
          <a:p>
            <a:pPr algn="ctr">
              <a:defRPr/>
            </a:pPr>
            <a:r>
              <a:rPr lang="en-US" b="1">
                <a:effectLst>
                  <a:outerShdw blurRad="38100" dist="38100" dir="2700000" algn="tl">
                    <a:srgbClr val="FFFFFF"/>
                  </a:outerShdw>
                </a:effectLst>
                <a:latin typeface="Arial" charset="0"/>
                <a:cs typeface="+mn-cs"/>
              </a:rPr>
              <a:t>Compiler</a:t>
            </a:r>
          </a:p>
        </p:txBody>
      </p:sp>
      <p:sp>
        <p:nvSpPr>
          <p:cNvPr id="59401" name="AutoShape 9">
            <a:extLst>
              <a:ext uri="{FF2B5EF4-FFF2-40B4-BE49-F238E27FC236}">
                <a16:creationId xmlns:a16="http://schemas.microsoft.com/office/drawing/2014/main" id="{D6697220-DD5A-7B34-D282-4E93E68F9FA5}"/>
              </a:ext>
            </a:extLst>
          </p:cNvPr>
          <p:cNvSpPr>
            <a:spLocks noChangeArrowheads="1"/>
          </p:cNvSpPr>
          <p:nvPr/>
        </p:nvSpPr>
        <p:spPr bwMode="auto">
          <a:xfrm>
            <a:off x="5105400" y="3048000"/>
            <a:ext cx="990600" cy="457200"/>
          </a:xfrm>
          <a:prstGeom prst="roundRect">
            <a:avLst>
              <a:gd name="adj" fmla="val 0"/>
            </a:avLst>
          </a:prstGeom>
          <a:solidFill>
            <a:srgbClr val="FF9933"/>
          </a:solidFill>
          <a:ln w="9525">
            <a:round/>
            <a:headEnd/>
            <a:tailEnd/>
          </a:ln>
          <a:scene3d>
            <a:camera prst="legacyObliqueTopRight"/>
            <a:lightRig rig="legacyFlat3" dir="b"/>
          </a:scene3d>
          <a:sp3d extrusionH="430200" prstMaterial="legacyMatte">
            <a:bevelT w="13500" h="13500" prst="angle"/>
            <a:bevelB w="13500" h="13500" prst="angle"/>
            <a:extrusionClr>
              <a:srgbClr val="FF9933"/>
            </a:extrusionClr>
            <a:contourClr>
              <a:srgbClr val="FF9933"/>
            </a:contourClr>
          </a:sp3d>
        </p:spPr>
        <p:txBody>
          <a:bodyPr wrap="none" anchor="ctr">
            <a:flatTx/>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1600" b="1">
                <a:latin typeface="Arial" panose="020B0604020202020204" pitchFamily="34" charset="0"/>
              </a:rPr>
              <a:t>Assembly</a:t>
            </a:r>
          </a:p>
          <a:p>
            <a:pPr algn="ctr">
              <a:spcBef>
                <a:spcPct val="0"/>
              </a:spcBef>
              <a:buClrTx/>
              <a:buFontTx/>
              <a:buNone/>
            </a:pPr>
            <a:r>
              <a:rPr lang="en-US" altLang="en-US" sz="1600" b="1">
                <a:latin typeface="Arial" panose="020B0604020202020204" pitchFamily="34" charset="0"/>
              </a:rPr>
              <a:t>IL Code</a:t>
            </a:r>
          </a:p>
        </p:txBody>
      </p:sp>
      <p:sp>
        <p:nvSpPr>
          <p:cNvPr id="59402" name="AutoShape 10">
            <a:extLst>
              <a:ext uri="{FF2B5EF4-FFF2-40B4-BE49-F238E27FC236}">
                <a16:creationId xmlns:a16="http://schemas.microsoft.com/office/drawing/2014/main" id="{AA67709D-F578-2149-DFD7-81DA37D7C5FC}"/>
              </a:ext>
            </a:extLst>
          </p:cNvPr>
          <p:cNvSpPr>
            <a:spLocks noChangeArrowheads="1"/>
          </p:cNvSpPr>
          <p:nvPr/>
        </p:nvSpPr>
        <p:spPr bwMode="auto">
          <a:xfrm>
            <a:off x="6781800" y="3048000"/>
            <a:ext cx="990600" cy="457200"/>
          </a:xfrm>
          <a:prstGeom prst="roundRect">
            <a:avLst>
              <a:gd name="adj" fmla="val 0"/>
            </a:avLst>
          </a:prstGeom>
          <a:solidFill>
            <a:srgbClr val="FF9933"/>
          </a:solidFill>
          <a:ln w="9525">
            <a:round/>
            <a:headEnd/>
            <a:tailEnd/>
          </a:ln>
          <a:scene3d>
            <a:camera prst="legacyObliqueTopRight"/>
            <a:lightRig rig="legacyFlat3" dir="b"/>
          </a:scene3d>
          <a:sp3d extrusionH="430200" prstMaterial="legacyMatte">
            <a:bevelT w="13500" h="13500" prst="angle"/>
            <a:bevelB w="13500" h="13500" prst="angle"/>
            <a:extrusionClr>
              <a:srgbClr val="FF9933"/>
            </a:extrusionClr>
            <a:contourClr>
              <a:srgbClr val="FF9933"/>
            </a:contourClr>
          </a:sp3d>
        </p:spPr>
        <p:txBody>
          <a:bodyPr wrap="none" anchor="ctr">
            <a:flatTx/>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1600" b="1">
                <a:latin typeface="Arial" panose="020B0604020202020204" pitchFamily="34" charset="0"/>
              </a:rPr>
              <a:t>Assembly</a:t>
            </a:r>
          </a:p>
          <a:p>
            <a:pPr algn="ctr">
              <a:spcBef>
                <a:spcPct val="0"/>
              </a:spcBef>
              <a:buClrTx/>
              <a:buFontTx/>
              <a:buNone/>
            </a:pPr>
            <a:r>
              <a:rPr lang="en-US" altLang="en-US" sz="1600" b="1">
                <a:latin typeface="Arial" panose="020B0604020202020204" pitchFamily="34" charset="0"/>
              </a:rPr>
              <a:t>IL Code</a:t>
            </a:r>
          </a:p>
        </p:txBody>
      </p:sp>
      <p:sp>
        <p:nvSpPr>
          <p:cNvPr id="59403" name="AutoShape 11">
            <a:extLst>
              <a:ext uri="{FF2B5EF4-FFF2-40B4-BE49-F238E27FC236}">
                <a16:creationId xmlns:a16="http://schemas.microsoft.com/office/drawing/2014/main" id="{FE32AF2E-A650-F1F7-9096-D006468547CE}"/>
              </a:ext>
            </a:extLst>
          </p:cNvPr>
          <p:cNvSpPr>
            <a:spLocks noChangeArrowheads="1"/>
          </p:cNvSpPr>
          <p:nvPr/>
        </p:nvSpPr>
        <p:spPr bwMode="auto">
          <a:xfrm>
            <a:off x="3429000" y="3048000"/>
            <a:ext cx="990600" cy="457200"/>
          </a:xfrm>
          <a:prstGeom prst="roundRect">
            <a:avLst>
              <a:gd name="adj" fmla="val 0"/>
            </a:avLst>
          </a:prstGeom>
          <a:solidFill>
            <a:srgbClr val="FF9933"/>
          </a:solidFill>
          <a:ln w="9525">
            <a:round/>
            <a:headEnd/>
            <a:tailEnd/>
          </a:ln>
          <a:scene3d>
            <a:camera prst="legacyObliqueTopRight"/>
            <a:lightRig rig="legacyFlat3" dir="b"/>
          </a:scene3d>
          <a:sp3d extrusionH="430200" prstMaterial="legacyMatte">
            <a:bevelT w="13500" h="13500" prst="angle"/>
            <a:bevelB w="13500" h="13500" prst="angle"/>
            <a:extrusionClr>
              <a:srgbClr val="FF9933"/>
            </a:extrusionClr>
            <a:contourClr>
              <a:srgbClr val="FF9933"/>
            </a:contourClr>
          </a:sp3d>
        </p:spPr>
        <p:txBody>
          <a:bodyPr wrap="none" anchor="ctr">
            <a:flatTx/>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1600" b="1">
                <a:latin typeface="Arial" panose="020B0604020202020204" pitchFamily="34" charset="0"/>
              </a:rPr>
              <a:t>Assembly</a:t>
            </a:r>
          </a:p>
          <a:p>
            <a:pPr algn="ctr">
              <a:spcBef>
                <a:spcPct val="0"/>
              </a:spcBef>
              <a:buClrTx/>
              <a:buFontTx/>
              <a:buNone/>
            </a:pPr>
            <a:r>
              <a:rPr lang="en-US" altLang="en-US" sz="1600" b="1">
                <a:latin typeface="Arial" panose="020B0604020202020204" pitchFamily="34" charset="0"/>
              </a:rPr>
              <a:t>IL Code</a:t>
            </a:r>
          </a:p>
        </p:txBody>
      </p:sp>
      <p:sp>
        <p:nvSpPr>
          <p:cNvPr id="38924" name="AutoShape 12">
            <a:extLst>
              <a:ext uri="{FF2B5EF4-FFF2-40B4-BE49-F238E27FC236}">
                <a16:creationId xmlns:a16="http://schemas.microsoft.com/office/drawing/2014/main" id="{0A00A4E6-7427-BA6E-C9C4-79736183AF2A}"/>
              </a:ext>
            </a:extLst>
          </p:cNvPr>
          <p:cNvSpPr>
            <a:spLocks noChangeArrowheads="1"/>
          </p:cNvSpPr>
          <p:nvPr/>
        </p:nvSpPr>
        <p:spPr bwMode="auto">
          <a:xfrm>
            <a:off x="2438400" y="5943600"/>
            <a:ext cx="7924800" cy="685800"/>
          </a:xfrm>
          <a:prstGeom prst="cube">
            <a:avLst>
              <a:gd name="adj" fmla="val 25000"/>
            </a:avLst>
          </a:prstGeom>
          <a:gradFill rotWithShape="0">
            <a:gsLst>
              <a:gs pos="0">
                <a:schemeClr val="accent1"/>
              </a:gs>
              <a:gs pos="100000">
                <a:schemeClr val="accent1">
                  <a:gamma/>
                  <a:shade val="46275"/>
                  <a:invGamma/>
                </a:schemeClr>
              </a:gs>
            </a:gsLst>
            <a:lin ang="5400000" scaled="1"/>
          </a:gradFill>
          <a:ln w="9525">
            <a:noFill/>
            <a:miter lim="800000"/>
            <a:headEnd/>
            <a:tailEnd/>
          </a:ln>
          <a:effectLst/>
        </p:spPr>
        <p:txBody>
          <a:bodyPr wrap="none"/>
          <a:lstStyle/>
          <a:p>
            <a:pPr algn="ctr">
              <a:defRPr/>
            </a:pPr>
            <a:r>
              <a:rPr lang="en-GB" sz="2000" b="1">
                <a:latin typeface="Arial" charset="0"/>
                <a:cs typeface="+mn-cs"/>
              </a:rPr>
              <a:t>Operating System Services</a:t>
            </a:r>
          </a:p>
        </p:txBody>
      </p:sp>
      <p:sp>
        <p:nvSpPr>
          <p:cNvPr id="38925" name="AutoShape 13">
            <a:extLst>
              <a:ext uri="{FF2B5EF4-FFF2-40B4-BE49-F238E27FC236}">
                <a16:creationId xmlns:a16="http://schemas.microsoft.com/office/drawing/2014/main" id="{ABF4DC47-7C53-863D-7CB9-689BE32A02E6}"/>
              </a:ext>
            </a:extLst>
          </p:cNvPr>
          <p:cNvSpPr>
            <a:spLocks noChangeArrowheads="1"/>
          </p:cNvSpPr>
          <p:nvPr/>
        </p:nvSpPr>
        <p:spPr bwMode="auto">
          <a:xfrm>
            <a:off x="2514600" y="3733800"/>
            <a:ext cx="6248400" cy="1600200"/>
          </a:xfrm>
          <a:prstGeom prst="cube">
            <a:avLst>
              <a:gd name="adj" fmla="val 25000"/>
            </a:avLst>
          </a:prstGeom>
          <a:gradFill rotWithShape="0">
            <a:gsLst>
              <a:gs pos="0">
                <a:schemeClr val="accent1"/>
              </a:gs>
              <a:gs pos="100000">
                <a:schemeClr val="accent1">
                  <a:gamma/>
                  <a:shade val="46275"/>
                  <a:invGamma/>
                </a:schemeClr>
              </a:gs>
            </a:gsLst>
            <a:lin ang="5400000" scaled="1"/>
          </a:gradFill>
          <a:ln w="9525">
            <a:noFill/>
            <a:miter lim="800000"/>
            <a:headEnd/>
            <a:tailEnd/>
          </a:ln>
          <a:effectLst/>
        </p:spPr>
        <p:txBody>
          <a:bodyPr wrap="none"/>
          <a:lstStyle/>
          <a:p>
            <a:pPr>
              <a:defRPr/>
            </a:pPr>
            <a:r>
              <a:rPr lang="en-GB" sz="2000" b="1">
                <a:latin typeface="Arial" charset="0"/>
                <a:cs typeface="+mn-cs"/>
              </a:rPr>
              <a:t>Common Language Runtime</a:t>
            </a:r>
          </a:p>
        </p:txBody>
      </p:sp>
      <p:sp>
        <p:nvSpPr>
          <p:cNvPr id="59406" name="Line 14">
            <a:extLst>
              <a:ext uri="{FF2B5EF4-FFF2-40B4-BE49-F238E27FC236}">
                <a16:creationId xmlns:a16="http://schemas.microsoft.com/office/drawing/2014/main" id="{00527941-051D-0128-A3E3-94FDEF630606}"/>
              </a:ext>
            </a:extLst>
          </p:cNvPr>
          <p:cNvSpPr>
            <a:spLocks noChangeShapeType="1"/>
          </p:cNvSpPr>
          <p:nvPr/>
        </p:nvSpPr>
        <p:spPr bwMode="auto">
          <a:xfrm>
            <a:off x="3962400" y="3505200"/>
            <a:ext cx="0" cy="533400"/>
          </a:xfrm>
          <a:prstGeom prst="line">
            <a:avLst/>
          </a:prstGeom>
          <a:noFill/>
          <a:ln w="571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59407" name="Line 15">
            <a:extLst>
              <a:ext uri="{FF2B5EF4-FFF2-40B4-BE49-F238E27FC236}">
                <a16:creationId xmlns:a16="http://schemas.microsoft.com/office/drawing/2014/main" id="{136D4FDC-3C0F-1D73-8BF2-1D03CD5CC017}"/>
              </a:ext>
            </a:extLst>
          </p:cNvPr>
          <p:cNvSpPr>
            <a:spLocks noChangeShapeType="1"/>
          </p:cNvSpPr>
          <p:nvPr/>
        </p:nvSpPr>
        <p:spPr bwMode="auto">
          <a:xfrm>
            <a:off x="7315200" y="3505200"/>
            <a:ext cx="0" cy="533400"/>
          </a:xfrm>
          <a:prstGeom prst="line">
            <a:avLst/>
          </a:prstGeom>
          <a:noFill/>
          <a:ln w="571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59408" name="Line 16">
            <a:extLst>
              <a:ext uri="{FF2B5EF4-FFF2-40B4-BE49-F238E27FC236}">
                <a16:creationId xmlns:a16="http://schemas.microsoft.com/office/drawing/2014/main" id="{14B81985-6B34-F2D4-32C0-ED9CDAD7F443}"/>
              </a:ext>
            </a:extLst>
          </p:cNvPr>
          <p:cNvSpPr>
            <a:spLocks noChangeShapeType="1"/>
          </p:cNvSpPr>
          <p:nvPr/>
        </p:nvSpPr>
        <p:spPr bwMode="auto">
          <a:xfrm>
            <a:off x="5638800" y="3505200"/>
            <a:ext cx="0" cy="533400"/>
          </a:xfrm>
          <a:prstGeom prst="line">
            <a:avLst/>
          </a:prstGeom>
          <a:noFill/>
          <a:ln w="571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38929" name="AutoShape 17">
            <a:extLst>
              <a:ext uri="{FF2B5EF4-FFF2-40B4-BE49-F238E27FC236}">
                <a16:creationId xmlns:a16="http://schemas.microsoft.com/office/drawing/2014/main" id="{A341F88A-9D27-78AD-9DD9-D3AFDFB27215}"/>
              </a:ext>
            </a:extLst>
          </p:cNvPr>
          <p:cNvSpPr>
            <a:spLocks noChangeArrowheads="1"/>
          </p:cNvSpPr>
          <p:nvPr/>
        </p:nvSpPr>
        <p:spPr bwMode="auto">
          <a:xfrm>
            <a:off x="3886200" y="4648200"/>
            <a:ext cx="3048000" cy="609600"/>
          </a:xfrm>
          <a:prstGeom prst="roundRect">
            <a:avLst>
              <a:gd name="adj" fmla="val 7708"/>
            </a:avLst>
          </a:prstGeom>
          <a:gradFill rotWithShape="0">
            <a:gsLst>
              <a:gs pos="0">
                <a:schemeClr val="hlink"/>
              </a:gs>
              <a:gs pos="100000">
                <a:schemeClr val="hlink">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hlink"/>
            </a:extrusionClr>
          </a:sp3d>
        </p:spPr>
        <p:txBody>
          <a:bodyPr wrap="none" anchor="ctr">
            <a:flatTx/>
          </a:bodyPr>
          <a:lstStyle/>
          <a:p>
            <a:pPr algn="ctr">
              <a:defRPr/>
            </a:pPr>
            <a:r>
              <a:rPr lang="en-US" sz="1800" b="1">
                <a:latin typeface="Arial" charset="0"/>
                <a:cs typeface="+mn-cs"/>
              </a:rPr>
              <a:t>JIT Compiler</a:t>
            </a:r>
          </a:p>
        </p:txBody>
      </p:sp>
      <p:sp>
        <p:nvSpPr>
          <p:cNvPr id="38930" name="AutoShape 18">
            <a:extLst>
              <a:ext uri="{FF2B5EF4-FFF2-40B4-BE49-F238E27FC236}">
                <a16:creationId xmlns:a16="http://schemas.microsoft.com/office/drawing/2014/main" id="{3B02EBCB-DF7D-35BE-7B37-02941171F4D5}"/>
              </a:ext>
            </a:extLst>
          </p:cNvPr>
          <p:cNvSpPr>
            <a:spLocks noChangeArrowheads="1"/>
          </p:cNvSpPr>
          <p:nvPr/>
        </p:nvSpPr>
        <p:spPr bwMode="auto">
          <a:xfrm>
            <a:off x="4343400" y="5486400"/>
            <a:ext cx="3276600" cy="381000"/>
          </a:xfrm>
          <a:prstGeom prst="cube">
            <a:avLst>
              <a:gd name="adj" fmla="val 25000"/>
            </a:avLst>
          </a:prstGeom>
          <a:gradFill rotWithShape="0">
            <a:gsLst>
              <a:gs pos="0">
                <a:schemeClr val="folHlink"/>
              </a:gs>
              <a:gs pos="100000">
                <a:schemeClr val="folHlink">
                  <a:gamma/>
                  <a:shade val="46275"/>
                  <a:invGamma/>
                </a:schemeClr>
              </a:gs>
            </a:gsLst>
            <a:lin ang="5400000" scaled="1"/>
          </a:gradFill>
          <a:ln w="12700">
            <a:noFill/>
            <a:miter lim="800000"/>
            <a:headEnd/>
            <a:tailEnd/>
          </a:ln>
          <a:effectLst/>
        </p:spPr>
        <p:txBody>
          <a:bodyPr wrap="none" anchor="ctr"/>
          <a:lstStyle/>
          <a:p>
            <a:pPr algn="ctr">
              <a:defRPr/>
            </a:pPr>
            <a:r>
              <a:rPr lang="en-GB" b="1">
                <a:latin typeface="Arial" charset="0"/>
                <a:cs typeface="+mn-cs"/>
              </a:rPr>
              <a:t>Native Code</a:t>
            </a:r>
          </a:p>
        </p:txBody>
      </p:sp>
      <p:sp>
        <p:nvSpPr>
          <p:cNvPr id="59411" name="Line 19">
            <a:extLst>
              <a:ext uri="{FF2B5EF4-FFF2-40B4-BE49-F238E27FC236}">
                <a16:creationId xmlns:a16="http://schemas.microsoft.com/office/drawing/2014/main" id="{52B25166-EF32-B037-8DBA-411C33D5A866}"/>
              </a:ext>
            </a:extLst>
          </p:cNvPr>
          <p:cNvSpPr>
            <a:spLocks noChangeShapeType="1"/>
          </p:cNvSpPr>
          <p:nvPr/>
        </p:nvSpPr>
        <p:spPr bwMode="auto">
          <a:xfrm>
            <a:off x="6019800" y="5867400"/>
            <a:ext cx="0" cy="3810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57150">
                <a:solidFill>
                  <a:srgbClr val="000000"/>
                </a:solidFill>
                <a:round/>
                <a:headEnd/>
                <a:tailEnd type="triangle" w="med" len="med"/>
              </a14:hiddenLine>
            </a:ext>
          </a:extLst>
        </p:spPr>
        <p:txBody>
          <a:bodyPr wrap="none" anchor="ctr"/>
          <a:lstStyle/>
          <a:p>
            <a:endParaRPr lang="en-IN"/>
          </a:p>
        </p:txBody>
      </p:sp>
      <p:sp>
        <p:nvSpPr>
          <p:cNvPr id="38932" name="Text Box 20">
            <a:extLst>
              <a:ext uri="{FF2B5EF4-FFF2-40B4-BE49-F238E27FC236}">
                <a16:creationId xmlns:a16="http://schemas.microsoft.com/office/drawing/2014/main" id="{99690C78-8B7C-4A1E-F7F1-F93865E2D6A1}"/>
              </a:ext>
            </a:extLst>
          </p:cNvPr>
          <p:cNvSpPr txBox="1">
            <a:spLocks noChangeArrowheads="1"/>
          </p:cNvSpPr>
          <p:nvPr/>
        </p:nvSpPr>
        <p:spPr bwMode="auto">
          <a:xfrm>
            <a:off x="2057400" y="2971800"/>
            <a:ext cx="1285875" cy="701675"/>
          </a:xfrm>
          <a:prstGeom prst="rect">
            <a:avLst/>
          </a:prstGeom>
          <a:noFill/>
          <a:ln w="9525">
            <a:noFill/>
            <a:miter lim="800000"/>
            <a:headEnd/>
            <a:tailEnd/>
          </a:ln>
          <a:effectLst/>
        </p:spPr>
        <p:txBody>
          <a:bodyPr wrap="none">
            <a:spAutoFit/>
          </a:bodyPr>
          <a:lstStyle/>
          <a:p>
            <a:pPr>
              <a:defRPr/>
            </a:pPr>
            <a:r>
              <a:rPr lang="en-GB" sz="2000" b="1" dirty="0">
                <a:effectLst>
                  <a:outerShdw blurRad="38100" dist="38100" dir="2700000" algn="tl">
                    <a:srgbClr val="C0C0C0"/>
                  </a:outerShdw>
                </a:effectLst>
                <a:latin typeface="Arial" charset="0"/>
                <a:cs typeface="+mn-cs"/>
              </a:rPr>
              <a:t>Managed</a:t>
            </a:r>
          </a:p>
          <a:p>
            <a:pPr>
              <a:defRPr/>
            </a:pPr>
            <a:r>
              <a:rPr lang="en-GB" sz="2000" b="1" dirty="0">
                <a:effectLst>
                  <a:outerShdw blurRad="38100" dist="38100" dir="2700000" algn="tl">
                    <a:srgbClr val="C0C0C0"/>
                  </a:outerShdw>
                </a:effectLst>
                <a:latin typeface="Arial" charset="0"/>
                <a:cs typeface="+mn-cs"/>
              </a:rPr>
              <a:t>code</a:t>
            </a:r>
          </a:p>
        </p:txBody>
      </p:sp>
      <p:sp>
        <p:nvSpPr>
          <p:cNvPr id="59413" name="Line 21">
            <a:extLst>
              <a:ext uri="{FF2B5EF4-FFF2-40B4-BE49-F238E27FC236}">
                <a16:creationId xmlns:a16="http://schemas.microsoft.com/office/drawing/2014/main" id="{4152C064-88CE-BBA7-AF63-7F36D83795FD}"/>
              </a:ext>
            </a:extLst>
          </p:cNvPr>
          <p:cNvSpPr>
            <a:spLocks noChangeShapeType="1"/>
          </p:cNvSpPr>
          <p:nvPr/>
        </p:nvSpPr>
        <p:spPr bwMode="auto">
          <a:xfrm>
            <a:off x="3962400" y="2667000"/>
            <a:ext cx="0" cy="228600"/>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59414" name="Line 22">
            <a:extLst>
              <a:ext uri="{FF2B5EF4-FFF2-40B4-BE49-F238E27FC236}">
                <a16:creationId xmlns:a16="http://schemas.microsoft.com/office/drawing/2014/main" id="{19DAD381-A0DF-88B8-7AE2-BBAFF85D560F}"/>
              </a:ext>
            </a:extLst>
          </p:cNvPr>
          <p:cNvSpPr>
            <a:spLocks noChangeShapeType="1"/>
          </p:cNvSpPr>
          <p:nvPr/>
        </p:nvSpPr>
        <p:spPr bwMode="auto">
          <a:xfrm>
            <a:off x="5638800" y="2667000"/>
            <a:ext cx="0" cy="228600"/>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59415" name="Line 23">
            <a:extLst>
              <a:ext uri="{FF2B5EF4-FFF2-40B4-BE49-F238E27FC236}">
                <a16:creationId xmlns:a16="http://schemas.microsoft.com/office/drawing/2014/main" id="{8E68ACF6-B6B3-1951-A13B-69220222AE40}"/>
              </a:ext>
            </a:extLst>
          </p:cNvPr>
          <p:cNvSpPr>
            <a:spLocks noChangeShapeType="1"/>
          </p:cNvSpPr>
          <p:nvPr/>
        </p:nvSpPr>
        <p:spPr bwMode="auto">
          <a:xfrm>
            <a:off x="7315200" y="2667000"/>
            <a:ext cx="0" cy="228600"/>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59416" name="Line 24">
            <a:extLst>
              <a:ext uri="{FF2B5EF4-FFF2-40B4-BE49-F238E27FC236}">
                <a16:creationId xmlns:a16="http://schemas.microsoft.com/office/drawing/2014/main" id="{402E6573-1515-A173-F67C-BD3CFFEFB782}"/>
              </a:ext>
            </a:extLst>
          </p:cNvPr>
          <p:cNvSpPr>
            <a:spLocks noChangeShapeType="1"/>
          </p:cNvSpPr>
          <p:nvPr/>
        </p:nvSpPr>
        <p:spPr bwMode="auto">
          <a:xfrm>
            <a:off x="7848600" y="2438400"/>
            <a:ext cx="1066800" cy="0"/>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38937" name="AutoShape 25">
            <a:extLst>
              <a:ext uri="{FF2B5EF4-FFF2-40B4-BE49-F238E27FC236}">
                <a16:creationId xmlns:a16="http://schemas.microsoft.com/office/drawing/2014/main" id="{606D0291-F73E-79F8-126B-38B9BC0F99F3}"/>
              </a:ext>
            </a:extLst>
          </p:cNvPr>
          <p:cNvSpPr>
            <a:spLocks noChangeArrowheads="1"/>
          </p:cNvSpPr>
          <p:nvPr/>
        </p:nvSpPr>
        <p:spPr bwMode="auto">
          <a:xfrm>
            <a:off x="8915400" y="2209800"/>
            <a:ext cx="1219200" cy="685800"/>
          </a:xfrm>
          <a:prstGeom prst="roundRect">
            <a:avLst>
              <a:gd name="adj" fmla="val 0"/>
            </a:avLst>
          </a:prstGeom>
          <a:gradFill rotWithShape="0">
            <a:gsLst>
              <a:gs pos="0">
                <a:schemeClr val="folHlink"/>
              </a:gs>
              <a:gs pos="100000">
                <a:schemeClr val="folHlink">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folHlink"/>
            </a:extrusionClr>
          </a:sp3d>
        </p:spPr>
        <p:txBody>
          <a:bodyPr wrap="none" anchor="ctr">
            <a:flatTx/>
          </a:bodyPr>
          <a:lstStyle/>
          <a:p>
            <a:pPr algn="ctr">
              <a:defRPr/>
            </a:pPr>
            <a:r>
              <a:rPr lang="en-US" b="1" dirty="0">
                <a:latin typeface="Arial" charset="0"/>
                <a:cs typeface="+mn-cs"/>
              </a:rPr>
              <a:t>Unmanaged</a:t>
            </a:r>
          </a:p>
          <a:p>
            <a:pPr algn="ctr">
              <a:defRPr/>
            </a:pPr>
            <a:r>
              <a:rPr lang="en-US" b="1" dirty="0">
                <a:latin typeface="Arial" charset="0"/>
                <a:cs typeface="+mn-cs"/>
              </a:rPr>
              <a:t>Component</a:t>
            </a:r>
          </a:p>
        </p:txBody>
      </p:sp>
      <p:sp>
        <p:nvSpPr>
          <p:cNvPr id="59418" name="Line 26">
            <a:extLst>
              <a:ext uri="{FF2B5EF4-FFF2-40B4-BE49-F238E27FC236}">
                <a16:creationId xmlns:a16="http://schemas.microsoft.com/office/drawing/2014/main" id="{1B56DBB1-BBB2-A7CB-8E3A-3435826A8909}"/>
              </a:ext>
            </a:extLst>
          </p:cNvPr>
          <p:cNvSpPr>
            <a:spLocks noChangeShapeType="1"/>
          </p:cNvSpPr>
          <p:nvPr/>
        </p:nvSpPr>
        <p:spPr bwMode="auto">
          <a:xfrm>
            <a:off x="9448800" y="2895600"/>
            <a:ext cx="0" cy="3124200"/>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59419" name="Line 27">
            <a:extLst>
              <a:ext uri="{FF2B5EF4-FFF2-40B4-BE49-F238E27FC236}">
                <a16:creationId xmlns:a16="http://schemas.microsoft.com/office/drawing/2014/main" id="{E40CC213-69E2-AED5-84B6-F0AE2DB679B5}"/>
              </a:ext>
            </a:extLst>
          </p:cNvPr>
          <p:cNvSpPr>
            <a:spLocks noChangeShapeType="1"/>
          </p:cNvSpPr>
          <p:nvPr/>
        </p:nvSpPr>
        <p:spPr bwMode="auto">
          <a:xfrm flipH="1">
            <a:off x="4876800" y="5257800"/>
            <a:ext cx="0" cy="381000"/>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59420" name="Line 28">
            <a:extLst>
              <a:ext uri="{FF2B5EF4-FFF2-40B4-BE49-F238E27FC236}">
                <a16:creationId xmlns:a16="http://schemas.microsoft.com/office/drawing/2014/main" id="{60F9BF20-0FEA-32E5-F079-1B841EA7FBB9}"/>
              </a:ext>
            </a:extLst>
          </p:cNvPr>
          <p:cNvSpPr>
            <a:spLocks noChangeShapeType="1"/>
          </p:cNvSpPr>
          <p:nvPr/>
        </p:nvSpPr>
        <p:spPr bwMode="auto">
          <a:xfrm flipH="1">
            <a:off x="6858000" y="5334000"/>
            <a:ext cx="0" cy="3048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38100">
                <a:solidFill>
                  <a:srgbClr val="000000"/>
                </a:solidFill>
                <a:round/>
                <a:headEnd/>
                <a:tailEnd type="triangle" w="med" len="med"/>
              </a14:hiddenLine>
            </a:ext>
          </a:extLst>
        </p:spPr>
        <p:txBody>
          <a:bodyPr wrap="none" anchor="ctr"/>
          <a:lstStyle/>
          <a:p>
            <a:endParaRPr lang="en-IN"/>
          </a:p>
        </p:txBody>
      </p:sp>
      <p:sp>
        <p:nvSpPr>
          <p:cNvPr id="32797" name="Rectangle 29">
            <a:extLst>
              <a:ext uri="{FF2B5EF4-FFF2-40B4-BE49-F238E27FC236}">
                <a16:creationId xmlns:a16="http://schemas.microsoft.com/office/drawing/2014/main" id="{948112EA-702B-0476-F3F9-4BD0E3A6AC54}"/>
              </a:ext>
            </a:extLst>
          </p:cNvPr>
          <p:cNvSpPr>
            <a:spLocks noGrp="1" noChangeArrowheads="1"/>
          </p:cNvSpPr>
          <p:nvPr>
            <p:ph type="title"/>
          </p:nvPr>
        </p:nvSpPr>
        <p:spPr>
          <a:xfrm>
            <a:off x="1906588" y="228600"/>
            <a:ext cx="8532812" cy="1244600"/>
          </a:xfrm>
        </p:spPr>
        <p:txBody>
          <a:bodyPr>
            <a:normAutofit/>
          </a:bodyPr>
          <a:lstStyle/>
          <a:p>
            <a:pPr marL="484632" eaLnBrk="1" fontAlgn="auto" hangingPunct="1">
              <a:spcAft>
                <a:spcPts val="0"/>
              </a:spcAft>
              <a:defRPr/>
            </a:pPr>
            <a:r>
              <a:rPr lang="en-US">
                <a:solidFill>
                  <a:schemeClr val="accent1">
                    <a:tint val="83000"/>
                    <a:satMod val="150000"/>
                  </a:schemeClr>
                </a:solidFill>
              </a:rPr>
              <a:t>Common Language Runtime</a:t>
            </a:r>
            <a:br>
              <a:rPr lang="en-US">
                <a:solidFill>
                  <a:schemeClr val="accent1">
                    <a:tint val="83000"/>
                    <a:satMod val="150000"/>
                  </a:schemeClr>
                </a:solidFill>
              </a:rPr>
            </a:br>
            <a:r>
              <a:rPr lang="en-US" sz="2500">
                <a:solidFill>
                  <a:schemeClr val="hlink"/>
                </a:solidFill>
              </a:rPr>
              <a:t>Execution Model</a:t>
            </a:r>
          </a:p>
        </p:txBody>
      </p:sp>
    </p:spTree>
  </p:cSld>
  <p:clrMapOvr>
    <a:masterClrMapping/>
  </p:clrMapOvr>
  <p:transition>
    <p:strips dir="rd"/>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37D08-0162-9B97-6946-2F30CDBBF9BF}"/>
              </a:ext>
            </a:extLst>
          </p:cNvPr>
          <p:cNvSpPr>
            <a:spLocks noGrp="1"/>
          </p:cNvSpPr>
          <p:nvPr>
            <p:ph type="title"/>
          </p:nvPr>
        </p:nvSpPr>
        <p:spPr/>
        <p:txBody>
          <a:bodyPr/>
          <a:lstStyle/>
          <a:p>
            <a:r>
              <a:rPr lang="en-US" dirty="0"/>
              <a:t>Flow of Events</a:t>
            </a:r>
            <a:endParaRPr lang="en-IN" dirty="0"/>
          </a:p>
        </p:txBody>
      </p:sp>
      <p:sp>
        <p:nvSpPr>
          <p:cNvPr id="3" name="Content Placeholder 2">
            <a:extLst>
              <a:ext uri="{FF2B5EF4-FFF2-40B4-BE49-F238E27FC236}">
                <a16:creationId xmlns:a16="http://schemas.microsoft.com/office/drawing/2014/main" id="{6D82283E-EBE5-8285-2207-983A213C10E7}"/>
              </a:ext>
            </a:extLst>
          </p:cNvPr>
          <p:cNvSpPr>
            <a:spLocks noGrp="1"/>
          </p:cNvSpPr>
          <p:nvPr>
            <p:ph idx="1"/>
          </p:nvPr>
        </p:nvSpPr>
        <p:spPr/>
        <p:txBody>
          <a:bodyPr/>
          <a:lstStyle/>
          <a:p>
            <a:r>
              <a:rPr lang="en-US" dirty="0"/>
              <a:t>Normal Flow</a:t>
            </a:r>
          </a:p>
          <a:p>
            <a:r>
              <a:rPr lang="en-US" dirty="0"/>
              <a:t>Alternative Flow</a:t>
            </a:r>
          </a:p>
          <a:p>
            <a:pPr lvl="1"/>
            <a:r>
              <a:rPr lang="en-US" dirty="0"/>
              <a:t>Regular</a:t>
            </a:r>
          </a:p>
          <a:p>
            <a:pPr lvl="1"/>
            <a:r>
              <a:rPr lang="en-US" dirty="0">
                <a:solidFill>
                  <a:schemeClr val="accent4"/>
                </a:solidFill>
              </a:rPr>
              <a:t>Odd Cases</a:t>
            </a:r>
          </a:p>
          <a:p>
            <a:pPr lvl="1"/>
            <a:r>
              <a:rPr lang="en-US" dirty="0">
                <a:solidFill>
                  <a:srgbClr val="FF0000"/>
                </a:solidFill>
              </a:rPr>
              <a:t>Exceptional Case</a:t>
            </a:r>
          </a:p>
          <a:p>
            <a:pPr lvl="1"/>
            <a:endParaRPr lang="en-US" dirty="0"/>
          </a:p>
          <a:p>
            <a:endParaRPr lang="en-IN" dirty="0"/>
          </a:p>
        </p:txBody>
      </p:sp>
    </p:spTree>
    <p:extLst>
      <p:ext uri="{BB962C8B-B14F-4D97-AF65-F5344CB8AC3E}">
        <p14:creationId xmlns:p14="http://schemas.microsoft.com/office/powerpoint/2010/main" val="285202099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E0B79-097F-42AB-6831-BE1F46C3914A}"/>
              </a:ext>
            </a:extLst>
          </p:cNvPr>
          <p:cNvSpPr>
            <a:spLocks noGrp="1"/>
          </p:cNvSpPr>
          <p:nvPr>
            <p:ph type="title"/>
          </p:nvPr>
        </p:nvSpPr>
        <p:spPr>
          <a:xfrm>
            <a:off x="838200" y="365125"/>
            <a:ext cx="10515600" cy="1073531"/>
          </a:xfrm>
        </p:spPr>
        <p:txBody>
          <a:bodyPr/>
          <a:lstStyle/>
          <a:p>
            <a:r>
              <a:rPr lang="en-US" dirty="0"/>
              <a:t>Exception Handling </a:t>
            </a:r>
            <a:endParaRPr lang="en-IN" dirty="0"/>
          </a:p>
        </p:txBody>
      </p:sp>
      <p:sp>
        <p:nvSpPr>
          <p:cNvPr id="3" name="Content Placeholder 2">
            <a:extLst>
              <a:ext uri="{FF2B5EF4-FFF2-40B4-BE49-F238E27FC236}">
                <a16:creationId xmlns:a16="http://schemas.microsoft.com/office/drawing/2014/main" id="{F586890C-A2E6-3AA5-DD85-DD08C378245C}"/>
              </a:ext>
            </a:extLst>
          </p:cNvPr>
          <p:cNvSpPr>
            <a:spLocks noGrp="1"/>
          </p:cNvSpPr>
          <p:nvPr>
            <p:ph idx="1"/>
          </p:nvPr>
        </p:nvSpPr>
        <p:spPr>
          <a:xfrm>
            <a:off x="838200" y="1524000"/>
            <a:ext cx="10515600" cy="4652963"/>
          </a:xfrm>
        </p:spPr>
        <p:txBody>
          <a:bodyPr/>
          <a:lstStyle/>
          <a:p>
            <a:r>
              <a:rPr lang="en-US" dirty="0"/>
              <a:t>Runtime Error</a:t>
            </a:r>
          </a:p>
          <a:p>
            <a:pPr lvl="1"/>
            <a:r>
              <a:rPr lang="en-US" dirty="0"/>
              <a:t>Exception </a:t>
            </a:r>
          </a:p>
          <a:p>
            <a:pPr lvl="2"/>
            <a:r>
              <a:rPr lang="en-US" dirty="0"/>
              <a:t>App Ends</a:t>
            </a:r>
          </a:p>
          <a:p>
            <a:pPr lvl="3"/>
            <a:r>
              <a:rPr lang="en-US" dirty="0"/>
              <a:t>Data Loss</a:t>
            </a:r>
          </a:p>
          <a:p>
            <a:pPr lvl="3"/>
            <a:r>
              <a:rPr lang="en-US" dirty="0"/>
              <a:t>Resource Management</a:t>
            </a:r>
          </a:p>
          <a:p>
            <a:pPr lvl="3"/>
            <a:endParaRPr lang="en-US" dirty="0"/>
          </a:p>
          <a:p>
            <a:r>
              <a:rPr lang="en-US" dirty="0"/>
              <a:t>Boundary Class</a:t>
            </a:r>
          </a:p>
          <a:p>
            <a:r>
              <a:rPr lang="en-US" dirty="0"/>
              <a:t>Controller Class</a:t>
            </a:r>
          </a:p>
          <a:p>
            <a:pPr lvl="1"/>
            <a:r>
              <a:rPr lang="en-US" dirty="0"/>
              <a:t>Controls Workflow (Flow Logic)</a:t>
            </a:r>
          </a:p>
          <a:p>
            <a:r>
              <a:rPr lang="en-US" dirty="0"/>
              <a:t>Entity Class</a:t>
            </a:r>
          </a:p>
          <a:p>
            <a:endParaRPr lang="en-IN" dirty="0"/>
          </a:p>
        </p:txBody>
      </p:sp>
    </p:spTree>
    <p:extLst>
      <p:ext uri="{BB962C8B-B14F-4D97-AF65-F5344CB8AC3E}">
        <p14:creationId xmlns:p14="http://schemas.microsoft.com/office/powerpoint/2010/main" val="154703891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E1BBE312-7065-EC4F-BD5B-8074F15C06DF}"/>
              </a:ext>
            </a:extLst>
          </p:cNvPr>
          <p:cNvSpPr>
            <a:spLocks noGrp="1" noChangeArrowheads="1"/>
          </p:cNvSpPr>
          <p:nvPr>
            <p:ph type="title"/>
          </p:nvPr>
        </p:nvSpPr>
        <p:spPr/>
        <p:txBody>
          <a:bodyPr/>
          <a:lstStyle/>
          <a:p>
            <a:pPr eaLnBrk="1" hangingPunct="1"/>
            <a:r>
              <a:rPr lang="en-GB" altLang="en-US"/>
              <a:t>Lesson 1: Introduction to Garbage Collection</a:t>
            </a:r>
          </a:p>
        </p:txBody>
      </p:sp>
      <p:sp>
        <p:nvSpPr>
          <p:cNvPr id="9219" name="Rectangle 3">
            <a:extLst>
              <a:ext uri="{FF2B5EF4-FFF2-40B4-BE49-F238E27FC236}">
                <a16:creationId xmlns:a16="http://schemas.microsoft.com/office/drawing/2014/main" id="{1DD06CB8-9CC6-1F6B-E448-19103D668EB3}"/>
              </a:ext>
            </a:extLst>
          </p:cNvPr>
          <p:cNvSpPr>
            <a:spLocks noGrp="1" noChangeArrowheads="1"/>
          </p:cNvSpPr>
          <p:nvPr>
            <p:ph type="body" idx="1"/>
          </p:nvPr>
        </p:nvSpPr>
        <p:spPr/>
        <p:txBody>
          <a:bodyPr/>
          <a:lstStyle/>
          <a:p>
            <a:pPr eaLnBrk="1" hangingPunct="1"/>
            <a:r>
              <a:rPr lang="en-US" altLang="en-US"/>
              <a:t>The Object Life Cycle</a:t>
            </a:r>
          </a:p>
          <a:p>
            <a:pPr eaLnBrk="1" hangingPunct="1"/>
            <a:r>
              <a:rPr lang="en-US" altLang="en-US"/>
              <a:t>Managed Resources in the .NET Framework</a:t>
            </a:r>
          </a:p>
          <a:p>
            <a:pPr eaLnBrk="1" hangingPunct="1"/>
            <a:r>
              <a:rPr lang="en-US" altLang="en-US"/>
              <a:t>How Does the Garbage Collector Work?</a:t>
            </a:r>
          </a:p>
          <a:p>
            <a:pPr eaLnBrk="1" hangingPunct="1"/>
            <a:r>
              <a:rPr lang="en-US" altLang="en-US"/>
              <a:t>Defining a Destructor</a:t>
            </a:r>
          </a:p>
          <a:p>
            <a:pPr eaLnBrk="1" hangingPunct="1"/>
            <a:r>
              <a:rPr lang="en-US" altLang="en-US"/>
              <a:t>The GC Class</a:t>
            </a:r>
          </a:p>
          <a:p>
            <a:pPr eaLnBrk="1" hangingPunct="1"/>
            <a:r>
              <a:rPr lang="en-US" altLang="en-US"/>
              <a:t>Demonstration: Implementing a Destructor</a:t>
            </a: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AutoShape 4">
            <a:extLst>
              <a:ext uri="{FF2B5EF4-FFF2-40B4-BE49-F238E27FC236}">
                <a16:creationId xmlns:a16="http://schemas.microsoft.com/office/drawing/2014/main" id="{D8A61689-AE38-61AF-94EB-E80E9B51328C}"/>
              </a:ext>
            </a:extLst>
          </p:cNvPr>
          <p:cNvSpPr>
            <a:spLocks noChangeArrowheads="1"/>
          </p:cNvSpPr>
          <p:nvPr/>
        </p:nvSpPr>
        <p:spPr bwMode="auto">
          <a:xfrm>
            <a:off x="1735138" y="1169988"/>
            <a:ext cx="8721725" cy="3960812"/>
          </a:xfrm>
          <a:prstGeom prst="roundRect">
            <a:avLst>
              <a:gd name="adj" fmla="val 4167"/>
            </a:avLst>
          </a:prstGeom>
          <a:solidFill>
            <a:srgbClr val="BBCDE3"/>
          </a:solidFill>
          <a:ln w="9525" algn="ctr">
            <a:solidFill>
              <a:srgbClr val="333333"/>
            </a:solidFill>
            <a:round/>
            <a:headEnd/>
            <a:tailEnd/>
          </a:ln>
        </p:spPr>
        <p:txBody>
          <a:bodyPr/>
          <a:lstStyle>
            <a:lvl1pPr marL="1095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ClrTx/>
              <a:buSzTx/>
              <a:buFontTx/>
              <a:buNone/>
            </a:pPr>
            <a:endParaRPr lang="da-DK" altLang="en-US" sz="2200">
              <a:latin typeface="Arial Narrow" panose="020B0606020202030204" pitchFamily="34" charset="0"/>
            </a:endParaRPr>
          </a:p>
        </p:txBody>
      </p:sp>
      <p:sp>
        <p:nvSpPr>
          <p:cNvPr id="11267" name="Rectangle 2">
            <a:extLst>
              <a:ext uri="{FF2B5EF4-FFF2-40B4-BE49-F238E27FC236}">
                <a16:creationId xmlns:a16="http://schemas.microsoft.com/office/drawing/2014/main" id="{2CDFE84C-BD32-CF38-3724-9F54D781159A}"/>
              </a:ext>
            </a:extLst>
          </p:cNvPr>
          <p:cNvSpPr>
            <a:spLocks noGrp="1" noChangeArrowheads="1"/>
          </p:cNvSpPr>
          <p:nvPr>
            <p:ph type="title"/>
          </p:nvPr>
        </p:nvSpPr>
        <p:spPr/>
        <p:txBody>
          <a:bodyPr/>
          <a:lstStyle/>
          <a:p>
            <a:pPr eaLnBrk="1" hangingPunct="1"/>
            <a:r>
              <a:rPr lang="en-GB" altLang="en-US"/>
              <a:t>The Object Life Cycle</a:t>
            </a:r>
          </a:p>
        </p:txBody>
      </p:sp>
      <p:sp>
        <p:nvSpPr>
          <p:cNvPr id="11268" name="AutoShape 4">
            <a:extLst>
              <a:ext uri="{FF2B5EF4-FFF2-40B4-BE49-F238E27FC236}">
                <a16:creationId xmlns:a16="http://schemas.microsoft.com/office/drawing/2014/main" id="{7BC0B1E8-3450-96A4-4C75-CDC6E86E73F0}"/>
              </a:ext>
            </a:extLst>
          </p:cNvPr>
          <p:cNvSpPr>
            <a:spLocks noGrp="1" noChangeArrowheads="1"/>
          </p:cNvSpPr>
          <p:nvPr>
            <p:ph type="body" idx="1"/>
          </p:nvPr>
        </p:nvSpPr>
        <p:spPr>
          <a:xfrm>
            <a:off x="2089150" y="1384300"/>
            <a:ext cx="8162925" cy="587375"/>
          </a:xfrm>
          <a:prstGeom prst="roundRect">
            <a:avLst>
              <a:gd name="adj" fmla="val 4167"/>
            </a:avLst>
          </a:prstGeom>
          <a:gradFill rotWithShape="1">
            <a:gsLst>
              <a:gs pos="0">
                <a:srgbClr val="F0F1E1"/>
              </a:gs>
              <a:gs pos="100000">
                <a:srgbClr val="D5D69C"/>
              </a:gs>
            </a:gsLst>
            <a:lin ang="2700000" scaled="1"/>
          </a:gradFill>
          <a:ln algn="ctr">
            <a:solidFill>
              <a:srgbClr val="808080"/>
            </a:solidFill>
            <a:round/>
            <a:headEnd/>
            <a:tailEnd/>
          </a:ln>
        </p:spPr>
        <p:txBody>
          <a:bodyPr anchor="ctr"/>
          <a:lstStyle/>
          <a:p>
            <a:pPr marL="363538">
              <a:lnSpc>
                <a:spcPct val="105000"/>
              </a:lnSpc>
              <a:spcBef>
                <a:spcPct val="0"/>
              </a:spcBef>
            </a:pPr>
            <a:r>
              <a:rPr lang="en-US" altLang="en-US" sz="1600">
                <a:cs typeface="Arial" panose="020B0604020202020204" pitchFamily="34" charset="0"/>
              </a:rPr>
              <a:t>  Block of memory allocated</a:t>
            </a:r>
          </a:p>
        </p:txBody>
      </p:sp>
      <p:sp>
        <p:nvSpPr>
          <p:cNvPr id="11269" name="AutoShape 21">
            <a:extLst>
              <a:ext uri="{FF2B5EF4-FFF2-40B4-BE49-F238E27FC236}">
                <a16:creationId xmlns:a16="http://schemas.microsoft.com/office/drawing/2014/main" id="{97FC269A-1B3E-487B-F46A-150F5FDCC091}"/>
              </a:ext>
            </a:extLst>
          </p:cNvPr>
          <p:cNvSpPr>
            <a:spLocks noChangeArrowheads="1"/>
          </p:cNvSpPr>
          <p:nvPr/>
        </p:nvSpPr>
        <p:spPr bwMode="auto">
          <a:xfrm>
            <a:off x="2005013" y="1490663"/>
            <a:ext cx="373062" cy="361950"/>
          </a:xfrm>
          <a:prstGeom prst="roundRect">
            <a:avLst>
              <a:gd name="adj" fmla="val 0"/>
            </a:avLst>
          </a:prstGeom>
          <a:gradFill rotWithShape="1">
            <a:gsLst>
              <a:gs pos="0">
                <a:srgbClr val="CECECE"/>
              </a:gs>
              <a:gs pos="50000">
                <a:srgbClr val="F0F0F0"/>
              </a:gs>
              <a:gs pos="100000">
                <a:srgbClr val="CECECE"/>
              </a:gs>
            </a:gsLst>
            <a:lin ang="5400000" scaled="1"/>
          </a:gradFill>
          <a:ln w="9525">
            <a:solidFill>
              <a:srgbClr val="000000"/>
            </a:solidFill>
            <a:round/>
            <a:headEnd/>
            <a:tailEnd/>
          </a:ln>
          <a:effectLst>
            <a:outerShdw dist="35921" dir="2700000" algn="ctr" rotWithShape="0">
              <a:schemeClr val="tx1">
                <a:alpha val="50000"/>
              </a:schemeClr>
            </a:outerShdw>
          </a:effec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ClrTx/>
              <a:buSzTx/>
              <a:buFontTx/>
              <a:buNone/>
            </a:pPr>
            <a:r>
              <a:rPr lang="en-US" altLang="en-US">
                <a:solidFill>
                  <a:srgbClr val="990033"/>
                </a:solidFill>
              </a:rPr>
              <a:t>1</a:t>
            </a:r>
          </a:p>
        </p:txBody>
      </p:sp>
      <p:sp>
        <p:nvSpPr>
          <p:cNvPr id="11270" name="AutoShape 4">
            <a:extLst>
              <a:ext uri="{FF2B5EF4-FFF2-40B4-BE49-F238E27FC236}">
                <a16:creationId xmlns:a16="http://schemas.microsoft.com/office/drawing/2014/main" id="{53DCB003-A764-1986-DA3D-4576BA2C1836}"/>
              </a:ext>
            </a:extLst>
          </p:cNvPr>
          <p:cNvSpPr>
            <a:spLocks noChangeArrowheads="1"/>
          </p:cNvSpPr>
          <p:nvPr/>
        </p:nvSpPr>
        <p:spPr bwMode="auto">
          <a:xfrm>
            <a:off x="2087563" y="2117725"/>
            <a:ext cx="8162925" cy="587375"/>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bIns="0" anchor="ctr"/>
          <a:lstStyle>
            <a:lvl1pPr marL="363538" indent="-174625">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5000"/>
              </a:lnSpc>
              <a:spcBef>
                <a:spcPct val="0"/>
              </a:spcBef>
            </a:pPr>
            <a:r>
              <a:rPr lang="en-US" altLang="en-US" sz="1600" b="0"/>
              <a:t>  Memory converted into an object (constructor)</a:t>
            </a:r>
          </a:p>
        </p:txBody>
      </p:sp>
      <p:sp>
        <p:nvSpPr>
          <p:cNvPr id="11271" name="AutoShape 21">
            <a:extLst>
              <a:ext uri="{FF2B5EF4-FFF2-40B4-BE49-F238E27FC236}">
                <a16:creationId xmlns:a16="http://schemas.microsoft.com/office/drawing/2014/main" id="{29E271BD-9FC6-8103-2505-3C7C579E4EEF}"/>
              </a:ext>
            </a:extLst>
          </p:cNvPr>
          <p:cNvSpPr>
            <a:spLocks noChangeArrowheads="1"/>
          </p:cNvSpPr>
          <p:nvPr/>
        </p:nvSpPr>
        <p:spPr bwMode="auto">
          <a:xfrm>
            <a:off x="2003425" y="2224088"/>
            <a:ext cx="373063" cy="361950"/>
          </a:xfrm>
          <a:prstGeom prst="roundRect">
            <a:avLst>
              <a:gd name="adj" fmla="val 0"/>
            </a:avLst>
          </a:prstGeom>
          <a:gradFill rotWithShape="1">
            <a:gsLst>
              <a:gs pos="0">
                <a:srgbClr val="CECECE"/>
              </a:gs>
              <a:gs pos="50000">
                <a:srgbClr val="F0F0F0"/>
              </a:gs>
              <a:gs pos="100000">
                <a:srgbClr val="CECECE"/>
              </a:gs>
            </a:gsLst>
            <a:lin ang="5400000" scaled="1"/>
          </a:gradFill>
          <a:ln w="9525">
            <a:solidFill>
              <a:srgbClr val="000000"/>
            </a:solidFill>
            <a:round/>
            <a:headEnd/>
            <a:tailEnd/>
          </a:ln>
          <a:effectLst>
            <a:outerShdw dist="35921" dir="2700000" algn="ctr" rotWithShape="0">
              <a:schemeClr val="tx1">
                <a:alpha val="50000"/>
              </a:schemeClr>
            </a:outerShdw>
          </a:effec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ClrTx/>
              <a:buSzTx/>
              <a:buFontTx/>
              <a:buNone/>
            </a:pPr>
            <a:r>
              <a:rPr lang="en-US" altLang="en-US">
                <a:solidFill>
                  <a:srgbClr val="990033"/>
                </a:solidFill>
              </a:rPr>
              <a:t>2</a:t>
            </a:r>
          </a:p>
        </p:txBody>
      </p:sp>
      <p:sp>
        <p:nvSpPr>
          <p:cNvPr id="11272" name="AutoShape 4">
            <a:extLst>
              <a:ext uri="{FF2B5EF4-FFF2-40B4-BE49-F238E27FC236}">
                <a16:creationId xmlns:a16="http://schemas.microsoft.com/office/drawing/2014/main" id="{6A1543E7-254F-9580-FA24-9AFC3D1ED3C0}"/>
              </a:ext>
            </a:extLst>
          </p:cNvPr>
          <p:cNvSpPr>
            <a:spLocks noChangeArrowheads="1"/>
          </p:cNvSpPr>
          <p:nvPr/>
        </p:nvSpPr>
        <p:spPr bwMode="auto">
          <a:xfrm>
            <a:off x="2076450" y="2854325"/>
            <a:ext cx="8161338" cy="587375"/>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bIns="0" anchor="ctr"/>
          <a:lstStyle>
            <a:lvl1pPr marL="363538" indent="-174625">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5000"/>
              </a:lnSpc>
              <a:spcBef>
                <a:spcPct val="0"/>
              </a:spcBef>
            </a:pPr>
            <a:r>
              <a:rPr lang="en-US" altLang="en-US" sz="1600" b="0"/>
              <a:t>  Object used in application</a:t>
            </a:r>
          </a:p>
        </p:txBody>
      </p:sp>
      <p:sp>
        <p:nvSpPr>
          <p:cNvPr id="11273" name="AutoShape 21">
            <a:extLst>
              <a:ext uri="{FF2B5EF4-FFF2-40B4-BE49-F238E27FC236}">
                <a16:creationId xmlns:a16="http://schemas.microsoft.com/office/drawing/2014/main" id="{3F7FEF8F-F653-CF78-57BC-6BA512BB0438}"/>
              </a:ext>
            </a:extLst>
          </p:cNvPr>
          <p:cNvSpPr>
            <a:spLocks noChangeArrowheads="1"/>
          </p:cNvSpPr>
          <p:nvPr/>
        </p:nvSpPr>
        <p:spPr bwMode="auto">
          <a:xfrm>
            <a:off x="1990725" y="2960688"/>
            <a:ext cx="373063" cy="361950"/>
          </a:xfrm>
          <a:prstGeom prst="roundRect">
            <a:avLst>
              <a:gd name="adj" fmla="val 0"/>
            </a:avLst>
          </a:prstGeom>
          <a:gradFill rotWithShape="1">
            <a:gsLst>
              <a:gs pos="0">
                <a:srgbClr val="CECECE"/>
              </a:gs>
              <a:gs pos="50000">
                <a:srgbClr val="F0F0F0"/>
              </a:gs>
              <a:gs pos="100000">
                <a:srgbClr val="CECECE"/>
              </a:gs>
            </a:gsLst>
            <a:lin ang="5400000" scaled="1"/>
          </a:gradFill>
          <a:ln w="9525">
            <a:solidFill>
              <a:srgbClr val="000000"/>
            </a:solidFill>
            <a:round/>
            <a:headEnd/>
            <a:tailEnd/>
          </a:ln>
          <a:effectLst>
            <a:outerShdw dist="35921" dir="2700000" algn="ctr" rotWithShape="0">
              <a:schemeClr val="tx1">
                <a:alpha val="50000"/>
              </a:schemeClr>
            </a:outerShdw>
          </a:effec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ClrTx/>
              <a:buSzTx/>
              <a:buFontTx/>
              <a:buNone/>
            </a:pPr>
            <a:r>
              <a:rPr lang="en-US" altLang="en-US">
                <a:solidFill>
                  <a:srgbClr val="990033"/>
                </a:solidFill>
              </a:rPr>
              <a:t>3</a:t>
            </a:r>
          </a:p>
        </p:txBody>
      </p:sp>
      <p:sp>
        <p:nvSpPr>
          <p:cNvPr id="11274" name="AutoShape 4">
            <a:extLst>
              <a:ext uri="{FF2B5EF4-FFF2-40B4-BE49-F238E27FC236}">
                <a16:creationId xmlns:a16="http://schemas.microsoft.com/office/drawing/2014/main" id="{33A9D283-397F-8EE8-AE2F-7128F9A9A173}"/>
              </a:ext>
            </a:extLst>
          </p:cNvPr>
          <p:cNvSpPr>
            <a:spLocks noChangeArrowheads="1"/>
          </p:cNvSpPr>
          <p:nvPr/>
        </p:nvSpPr>
        <p:spPr bwMode="auto">
          <a:xfrm>
            <a:off x="2076450" y="3602038"/>
            <a:ext cx="8161338" cy="587375"/>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bIns="0" anchor="ctr"/>
          <a:lstStyle>
            <a:lvl1pPr marL="363538" indent="-174625">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5000"/>
              </a:lnSpc>
              <a:spcBef>
                <a:spcPct val="0"/>
              </a:spcBef>
            </a:pPr>
            <a:r>
              <a:rPr lang="en-US" altLang="en-US" sz="1600" b="0"/>
              <a:t>  Object tidied up (destructor)</a:t>
            </a:r>
          </a:p>
        </p:txBody>
      </p:sp>
      <p:sp>
        <p:nvSpPr>
          <p:cNvPr id="11275" name="AutoShape 21">
            <a:extLst>
              <a:ext uri="{FF2B5EF4-FFF2-40B4-BE49-F238E27FC236}">
                <a16:creationId xmlns:a16="http://schemas.microsoft.com/office/drawing/2014/main" id="{10C4C346-9AD8-2E4A-F126-293EF7E323B7}"/>
              </a:ext>
            </a:extLst>
          </p:cNvPr>
          <p:cNvSpPr>
            <a:spLocks noChangeArrowheads="1"/>
          </p:cNvSpPr>
          <p:nvPr/>
        </p:nvSpPr>
        <p:spPr bwMode="auto">
          <a:xfrm>
            <a:off x="1990725" y="3709988"/>
            <a:ext cx="373063" cy="361950"/>
          </a:xfrm>
          <a:prstGeom prst="roundRect">
            <a:avLst>
              <a:gd name="adj" fmla="val 0"/>
            </a:avLst>
          </a:prstGeom>
          <a:gradFill rotWithShape="1">
            <a:gsLst>
              <a:gs pos="0">
                <a:srgbClr val="CECECE"/>
              </a:gs>
              <a:gs pos="50000">
                <a:srgbClr val="F0F0F0"/>
              </a:gs>
              <a:gs pos="100000">
                <a:srgbClr val="CECECE"/>
              </a:gs>
            </a:gsLst>
            <a:lin ang="5400000" scaled="1"/>
          </a:gradFill>
          <a:ln w="9525">
            <a:solidFill>
              <a:srgbClr val="000000"/>
            </a:solidFill>
            <a:round/>
            <a:headEnd/>
            <a:tailEnd/>
          </a:ln>
          <a:effectLst>
            <a:outerShdw dist="35921" dir="2700000" algn="ctr" rotWithShape="0">
              <a:schemeClr val="tx1">
                <a:alpha val="50000"/>
              </a:schemeClr>
            </a:outerShdw>
          </a:effec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ClrTx/>
              <a:buSzTx/>
              <a:buFontTx/>
              <a:buNone/>
            </a:pPr>
            <a:r>
              <a:rPr lang="en-US" altLang="en-US">
                <a:solidFill>
                  <a:srgbClr val="990033"/>
                </a:solidFill>
              </a:rPr>
              <a:t>4</a:t>
            </a:r>
          </a:p>
        </p:txBody>
      </p:sp>
      <p:sp>
        <p:nvSpPr>
          <p:cNvPr id="11276" name="AutoShape 4">
            <a:extLst>
              <a:ext uri="{FF2B5EF4-FFF2-40B4-BE49-F238E27FC236}">
                <a16:creationId xmlns:a16="http://schemas.microsoft.com/office/drawing/2014/main" id="{D122D6BA-B4FE-AD1C-4726-5A29F142C7ED}"/>
              </a:ext>
            </a:extLst>
          </p:cNvPr>
          <p:cNvSpPr>
            <a:spLocks noChangeArrowheads="1"/>
          </p:cNvSpPr>
          <p:nvPr/>
        </p:nvSpPr>
        <p:spPr bwMode="auto">
          <a:xfrm>
            <a:off x="2087563" y="4327525"/>
            <a:ext cx="8162925" cy="587375"/>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bIns="0" anchor="ctr"/>
          <a:lstStyle>
            <a:lvl1pPr marL="363538" indent="-174625">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5000"/>
              </a:lnSpc>
              <a:spcBef>
                <a:spcPct val="0"/>
              </a:spcBef>
            </a:pPr>
            <a:r>
              <a:rPr lang="en-US" altLang="en-US" sz="1600" b="0"/>
              <a:t>  Memory reclaimed</a:t>
            </a:r>
          </a:p>
        </p:txBody>
      </p:sp>
      <p:sp>
        <p:nvSpPr>
          <p:cNvPr id="11277" name="AutoShape 21">
            <a:extLst>
              <a:ext uri="{FF2B5EF4-FFF2-40B4-BE49-F238E27FC236}">
                <a16:creationId xmlns:a16="http://schemas.microsoft.com/office/drawing/2014/main" id="{AAB01EF7-0B79-8CD1-2C97-0B9680001ABC}"/>
              </a:ext>
            </a:extLst>
          </p:cNvPr>
          <p:cNvSpPr>
            <a:spLocks noChangeArrowheads="1"/>
          </p:cNvSpPr>
          <p:nvPr/>
        </p:nvSpPr>
        <p:spPr bwMode="auto">
          <a:xfrm>
            <a:off x="2003425" y="4433888"/>
            <a:ext cx="373063" cy="361950"/>
          </a:xfrm>
          <a:prstGeom prst="roundRect">
            <a:avLst>
              <a:gd name="adj" fmla="val 0"/>
            </a:avLst>
          </a:prstGeom>
          <a:gradFill rotWithShape="1">
            <a:gsLst>
              <a:gs pos="0">
                <a:srgbClr val="CECECE"/>
              </a:gs>
              <a:gs pos="50000">
                <a:srgbClr val="F0F0F0"/>
              </a:gs>
              <a:gs pos="100000">
                <a:srgbClr val="CECECE"/>
              </a:gs>
            </a:gsLst>
            <a:lin ang="5400000" scaled="1"/>
          </a:gradFill>
          <a:ln w="9525">
            <a:solidFill>
              <a:srgbClr val="000000"/>
            </a:solidFill>
            <a:round/>
            <a:headEnd/>
            <a:tailEnd/>
          </a:ln>
          <a:effectLst>
            <a:outerShdw dist="35921" dir="2700000" algn="ctr" rotWithShape="0">
              <a:schemeClr val="tx1">
                <a:alpha val="50000"/>
              </a:schemeClr>
            </a:outerShdw>
          </a:effec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ClrTx/>
              <a:buSzTx/>
              <a:buFontTx/>
              <a:buNone/>
            </a:pPr>
            <a:r>
              <a:rPr lang="en-US" altLang="en-US">
                <a:solidFill>
                  <a:srgbClr val="990033"/>
                </a:solidFill>
              </a:rPr>
              <a:t>5</a:t>
            </a: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F3EEAED0-A2CF-5760-68AF-F8704DBFC3E4}"/>
              </a:ext>
            </a:extLst>
          </p:cNvPr>
          <p:cNvSpPr>
            <a:spLocks noGrp="1" noChangeArrowheads="1"/>
          </p:cNvSpPr>
          <p:nvPr>
            <p:ph type="title"/>
          </p:nvPr>
        </p:nvSpPr>
        <p:spPr>
          <a:xfrm>
            <a:off x="834231" y="-77788"/>
            <a:ext cx="10515600" cy="1325563"/>
          </a:xfrm>
        </p:spPr>
        <p:txBody>
          <a:bodyPr/>
          <a:lstStyle/>
          <a:p>
            <a:pPr eaLnBrk="1" hangingPunct="1"/>
            <a:r>
              <a:rPr lang="en-GB" altLang="en-US" dirty="0"/>
              <a:t>Managed Resources in the .NET Framework</a:t>
            </a:r>
          </a:p>
        </p:txBody>
      </p:sp>
      <p:sp>
        <p:nvSpPr>
          <p:cNvPr id="13315" name="Rectangle 3">
            <a:extLst>
              <a:ext uri="{FF2B5EF4-FFF2-40B4-BE49-F238E27FC236}">
                <a16:creationId xmlns:a16="http://schemas.microsoft.com/office/drawing/2014/main" id="{30F556AE-2262-39CB-D319-609F5C2822C9}"/>
              </a:ext>
            </a:extLst>
          </p:cNvPr>
          <p:cNvSpPr>
            <a:spLocks noGrp="1" noChangeArrowheads="1"/>
          </p:cNvSpPr>
          <p:nvPr>
            <p:ph type="body" idx="1"/>
          </p:nvPr>
        </p:nvSpPr>
        <p:spPr>
          <a:xfrm>
            <a:off x="1966913" y="1023938"/>
            <a:ext cx="7751762" cy="4386262"/>
          </a:xfrm>
        </p:spPr>
        <p:txBody>
          <a:bodyPr/>
          <a:lstStyle/>
          <a:p>
            <a:pPr eaLnBrk="1" hangingPunct="1"/>
            <a:endParaRPr lang="en-US" altLang="en-US"/>
          </a:p>
        </p:txBody>
      </p:sp>
      <p:sp>
        <p:nvSpPr>
          <p:cNvPr id="13316" name="AutoShape 4">
            <a:extLst>
              <a:ext uri="{FF2B5EF4-FFF2-40B4-BE49-F238E27FC236}">
                <a16:creationId xmlns:a16="http://schemas.microsoft.com/office/drawing/2014/main" id="{4B1BAC00-F88D-4ACD-12F4-AC567A16B0BD}"/>
              </a:ext>
            </a:extLst>
          </p:cNvPr>
          <p:cNvSpPr>
            <a:spLocks noChangeArrowheads="1"/>
          </p:cNvSpPr>
          <p:nvPr/>
        </p:nvSpPr>
        <p:spPr bwMode="auto">
          <a:xfrm>
            <a:off x="1730375" y="762000"/>
            <a:ext cx="8723313" cy="5572125"/>
          </a:xfrm>
          <a:prstGeom prst="roundRect">
            <a:avLst>
              <a:gd name="adj" fmla="val 4167"/>
            </a:avLst>
          </a:prstGeom>
          <a:solidFill>
            <a:srgbClr val="BBCDE3"/>
          </a:solidFill>
          <a:ln w="9525" algn="ctr">
            <a:solidFill>
              <a:srgbClr val="333333"/>
            </a:solidFill>
            <a:round/>
            <a:headEnd/>
            <a:tailEnd/>
          </a:ln>
        </p:spPr>
        <p:txBody>
          <a:bodyPr/>
          <a:lstStyle>
            <a:lvl1pPr marL="1095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ClrTx/>
              <a:buSzTx/>
              <a:buFontTx/>
              <a:buNone/>
            </a:pPr>
            <a:endParaRPr lang="da-DK" altLang="en-US" sz="2200">
              <a:latin typeface="Arial Narrow" panose="020B0606020202030204" pitchFamily="34" charset="0"/>
            </a:endParaRPr>
          </a:p>
        </p:txBody>
      </p:sp>
      <p:sp>
        <p:nvSpPr>
          <p:cNvPr id="13317" name="AutoShape 4">
            <a:extLst>
              <a:ext uri="{FF2B5EF4-FFF2-40B4-BE49-F238E27FC236}">
                <a16:creationId xmlns:a16="http://schemas.microsoft.com/office/drawing/2014/main" id="{9756B813-4DB5-1632-C569-BFD8590C1A6A}"/>
              </a:ext>
            </a:extLst>
          </p:cNvPr>
          <p:cNvSpPr>
            <a:spLocks noChangeArrowheads="1"/>
          </p:cNvSpPr>
          <p:nvPr/>
        </p:nvSpPr>
        <p:spPr bwMode="auto">
          <a:xfrm>
            <a:off x="1878013" y="879475"/>
            <a:ext cx="4067175" cy="3871913"/>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lstStyle>
            <a:lvl1pPr marL="449263" indent="-187325">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47000"/>
              </a:lnSpc>
              <a:spcBef>
                <a:spcPct val="0"/>
              </a:spcBef>
              <a:buSzTx/>
              <a:buFontTx/>
              <a:buNone/>
            </a:pPr>
            <a:r>
              <a:rPr lang="en-US" altLang="en-US" sz="1600"/>
              <a:t>Value Types</a:t>
            </a:r>
          </a:p>
          <a:p>
            <a:pPr>
              <a:lnSpc>
                <a:spcPct val="147000"/>
              </a:lnSpc>
              <a:spcBef>
                <a:spcPct val="0"/>
              </a:spcBef>
              <a:buSzTx/>
            </a:pPr>
            <a:r>
              <a:rPr lang="en-US" altLang="en-US" sz="1600" b="0"/>
              <a:t>Usually created on the stack</a:t>
            </a:r>
          </a:p>
          <a:p>
            <a:pPr>
              <a:lnSpc>
                <a:spcPct val="147000"/>
              </a:lnSpc>
              <a:spcBef>
                <a:spcPct val="0"/>
              </a:spcBef>
              <a:buSzTx/>
            </a:pPr>
            <a:r>
              <a:rPr lang="en-US" altLang="en-US" sz="1600" b="0"/>
              <a:t>Destroyed automatically when they go out of scope</a:t>
            </a:r>
          </a:p>
          <a:p>
            <a:pPr>
              <a:lnSpc>
                <a:spcPct val="147000"/>
              </a:lnSpc>
              <a:spcBef>
                <a:spcPct val="0"/>
              </a:spcBef>
              <a:buSzTx/>
            </a:pPr>
            <a:r>
              <a:rPr lang="en-US" altLang="en-US" sz="1600" b="0"/>
              <a:t>Never fragmented</a:t>
            </a:r>
          </a:p>
          <a:p>
            <a:pPr>
              <a:lnSpc>
                <a:spcPct val="147000"/>
              </a:lnSpc>
              <a:spcBef>
                <a:spcPct val="0"/>
              </a:spcBef>
              <a:buSzTx/>
            </a:pPr>
            <a:r>
              <a:rPr lang="en-US" altLang="en-US" sz="1600" b="0"/>
              <a:t>Fast to allocate and deallocate</a:t>
            </a:r>
          </a:p>
        </p:txBody>
      </p:sp>
      <p:sp>
        <p:nvSpPr>
          <p:cNvPr id="13318" name="AutoShape 4">
            <a:extLst>
              <a:ext uri="{FF2B5EF4-FFF2-40B4-BE49-F238E27FC236}">
                <a16:creationId xmlns:a16="http://schemas.microsoft.com/office/drawing/2014/main" id="{4A39EF93-5DF3-A43E-B4CE-4CD95E1B1F9D}"/>
              </a:ext>
            </a:extLst>
          </p:cNvPr>
          <p:cNvSpPr>
            <a:spLocks noChangeArrowheads="1"/>
          </p:cNvSpPr>
          <p:nvPr/>
        </p:nvSpPr>
        <p:spPr bwMode="auto">
          <a:xfrm>
            <a:off x="6183313" y="879475"/>
            <a:ext cx="4067175" cy="3871913"/>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lstStyle>
            <a:lvl1pPr marL="449263" indent="-187325">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47000"/>
              </a:lnSpc>
              <a:spcBef>
                <a:spcPct val="0"/>
              </a:spcBef>
              <a:buSzTx/>
              <a:buFontTx/>
              <a:buNone/>
            </a:pPr>
            <a:r>
              <a:rPr lang="en-US" altLang="en-US" sz="1600"/>
              <a:t>Reference Types</a:t>
            </a:r>
          </a:p>
          <a:p>
            <a:pPr>
              <a:lnSpc>
                <a:spcPct val="147000"/>
              </a:lnSpc>
              <a:spcBef>
                <a:spcPct val="0"/>
              </a:spcBef>
              <a:buSzTx/>
            </a:pPr>
            <a:r>
              <a:rPr lang="en-US" altLang="en-US" sz="1600" b="0"/>
              <a:t>Created on the heap</a:t>
            </a:r>
          </a:p>
          <a:p>
            <a:pPr>
              <a:lnSpc>
                <a:spcPct val="147000"/>
              </a:lnSpc>
              <a:spcBef>
                <a:spcPct val="0"/>
              </a:spcBef>
              <a:buSzTx/>
            </a:pPr>
            <a:r>
              <a:rPr lang="en-US" altLang="en-US" sz="1600" b="0"/>
              <a:t>Support multiple references to the same object</a:t>
            </a:r>
          </a:p>
          <a:p>
            <a:pPr>
              <a:lnSpc>
                <a:spcPct val="147000"/>
              </a:lnSpc>
              <a:spcBef>
                <a:spcPct val="0"/>
              </a:spcBef>
              <a:buSzTx/>
            </a:pPr>
            <a:r>
              <a:rPr lang="en-US" altLang="en-US" sz="1600" b="0"/>
              <a:t>Can only be destroyed when the last reference disappears</a:t>
            </a:r>
          </a:p>
          <a:p>
            <a:pPr>
              <a:lnSpc>
                <a:spcPct val="147000"/>
              </a:lnSpc>
              <a:spcBef>
                <a:spcPct val="0"/>
              </a:spcBef>
              <a:buSzTx/>
            </a:pPr>
            <a:r>
              <a:rPr lang="en-US" altLang="en-US" sz="1600" b="0"/>
              <a:t>Can cause memory fragmentation</a:t>
            </a:r>
          </a:p>
          <a:p>
            <a:pPr>
              <a:lnSpc>
                <a:spcPct val="147000"/>
              </a:lnSpc>
              <a:spcBef>
                <a:spcPct val="0"/>
              </a:spcBef>
              <a:buSzTx/>
            </a:pPr>
            <a:r>
              <a:rPr lang="en-US" altLang="en-US" sz="1600" b="0"/>
              <a:t>Managed by the garbage collector</a:t>
            </a:r>
          </a:p>
          <a:p>
            <a:pPr>
              <a:lnSpc>
                <a:spcPct val="147000"/>
              </a:lnSpc>
              <a:spcBef>
                <a:spcPct val="0"/>
              </a:spcBef>
              <a:buSzTx/>
            </a:pPr>
            <a:r>
              <a:rPr lang="en-US" altLang="en-US" sz="1600" b="0"/>
              <a:t>More expensive to manage</a:t>
            </a:r>
          </a:p>
        </p:txBody>
      </p:sp>
      <p:sp>
        <p:nvSpPr>
          <p:cNvPr id="13319" name="AutoShape 3">
            <a:extLst>
              <a:ext uri="{FF2B5EF4-FFF2-40B4-BE49-F238E27FC236}">
                <a16:creationId xmlns:a16="http://schemas.microsoft.com/office/drawing/2014/main" id="{A3A7EBF4-B49D-2317-3332-4EB4689A67F4}"/>
              </a:ext>
            </a:extLst>
          </p:cNvPr>
          <p:cNvSpPr>
            <a:spLocks noChangeArrowheads="1"/>
          </p:cNvSpPr>
          <p:nvPr/>
        </p:nvSpPr>
        <p:spPr bwMode="auto">
          <a:xfrm>
            <a:off x="1808163" y="3632200"/>
            <a:ext cx="3997325" cy="2170113"/>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300" b="0">
                <a:latin typeface="Lucida Sans Typewriter" panose="020B0509030504030204" pitchFamily="49" charset="0"/>
              </a:rPr>
              <a:t>private void MyMethod(…)</a:t>
            </a:r>
          </a:p>
          <a:p>
            <a:pPr eaLnBrk="1" hangingPunct="1">
              <a:spcBef>
                <a:spcPct val="0"/>
              </a:spcBef>
              <a:buClrTx/>
              <a:buSzTx/>
              <a:buFontTx/>
              <a:buNone/>
            </a:pPr>
            <a:r>
              <a:rPr lang="en-US" altLang="en-US" sz="1300" b="0">
                <a:latin typeface="Lucida Sans Typewriter" panose="020B0509030504030204" pitchFamily="49" charset="0"/>
              </a:rPr>
              <a:t>{</a:t>
            </a:r>
          </a:p>
          <a:p>
            <a:pPr eaLnBrk="1" hangingPunct="1">
              <a:spcBef>
                <a:spcPct val="0"/>
              </a:spcBef>
              <a:buClrTx/>
              <a:buSzTx/>
              <a:buFontTx/>
              <a:buNone/>
            </a:pPr>
            <a:r>
              <a:rPr lang="en-US" altLang="en-US" sz="1300" b="0">
                <a:latin typeface="Lucida Sans Typewriter" panose="020B0509030504030204" pitchFamily="49" charset="0"/>
              </a:rPr>
              <a:t>    MyStruct a = …;</a:t>
            </a:r>
          </a:p>
          <a:p>
            <a:pPr eaLnBrk="1" hangingPunct="1">
              <a:spcBef>
                <a:spcPct val="0"/>
              </a:spcBef>
              <a:buClrTx/>
              <a:buSzTx/>
              <a:buFontTx/>
              <a:buNone/>
            </a:pPr>
            <a:r>
              <a:rPr lang="en-US" altLang="en-US" sz="1300" b="0">
                <a:latin typeface="Lucida Sans Typewriter" panose="020B0509030504030204" pitchFamily="49" charset="0"/>
              </a:rPr>
              <a:t>    DateTime z = …;</a:t>
            </a:r>
          </a:p>
          <a:p>
            <a:pPr eaLnBrk="1" hangingPunct="1">
              <a:spcBef>
                <a:spcPct val="0"/>
              </a:spcBef>
              <a:buClrTx/>
              <a:buSzTx/>
              <a:buFontTx/>
              <a:buNone/>
            </a:pPr>
            <a:r>
              <a:rPr lang="en-US" altLang="en-US" sz="1300" b="0">
                <a:latin typeface="Lucida Sans Typewriter" panose="020B0509030504030204" pitchFamily="49" charset="0"/>
              </a:rPr>
              <a:t>    double y = …;</a:t>
            </a:r>
          </a:p>
          <a:p>
            <a:pPr eaLnBrk="1" hangingPunct="1">
              <a:spcBef>
                <a:spcPct val="0"/>
              </a:spcBef>
              <a:buClrTx/>
              <a:buSzTx/>
              <a:buFontTx/>
              <a:buNone/>
            </a:pPr>
            <a:r>
              <a:rPr lang="en-US" altLang="en-US" sz="1300" b="0">
                <a:latin typeface="Lucida Sans Typewriter" panose="020B0509030504030204" pitchFamily="49" charset="0"/>
              </a:rPr>
              <a:t>    int x = …;</a:t>
            </a:r>
          </a:p>
          <a:p>
            <a:pPr eaLnBrk="1" hangingPunct="1">
              <a:spcBef>
                <a:spcPct val="0"/>
              </a:spcBef>
              <a:buClrTx/>
              <a:buSzTx/>
              <a:buFontTx/>
              <a:buNone/>
            </a:pPr>
            <a:r>
              <a:rPr lang="en-US" altLang="en-US" sz="1300" b="0">
                <a:latin typeface="Lucida Sans Typewriter" panose="020B0509030504030204" pitchFamily="49" charset="0"/>
              </a:rPr>
              <a:t>    …</a:t>
            </a:r>
          </a:p>
          <a:p>
            <a:pPr eaLnBrk="1" hangingPunct="1">
              <a:spcBef>
                <a:spcPct val="0"/>
              </a:spcBef>
              <a:buClrTx/>
              <a:buSzTx/>
              <a:buFontTx/>
              <a:buNone/>
            </a:pPr>
            <a:endParaRPr lang="en-US" altLang="en-US" sz="1300" b="0">
              <a:latin typeface="Lucida Sans Typewriter" panose="020B0509030504030204" pitchFamily="49" charset="0"/>
            </a:endParaRPr>
          </a:p>
          <a:p>
            <a:pPr eaLnBrk="1" hangingPunct="1">
              <a:spcBef>
                <a:spcPct val="0"/>
              </a:spcBef>
              <a:buClrTx/>
              <a:buSzTx/>
              <a:buFontTx/>
              <a:buNone/>
            </a:pPr>
            <a:r>
              <a:rPr lang="en-US" altLang="en-US" sz="1300" b="0">
                <a:latin typeface="Lucida Sans Typewriter" panose="020B0509030504030204" pitchFamily="49" charset="0"/>
              </a:rPr>
              <a:t>    // x, y, z, and a disappear here</a:t>
            </a:r>
          </a:p>
          <a:p>
            <a:pPr eaLnBrk="1" hangingPunct="1">
              <a:spcBef>
                <a:spcPct val="0"/>
              </a:spcBef>
              <a:buClrTx/>
              <a:buSzTx/>
              <a:buFontTx/>
              <a:buNone/>
            </a:pPr>
            <a:r>
              <a:rPr lang="en-US" altLang="en-US" sz="1300" b="0">
                <a:latin typeface="Lucida Sans Typewriter" panose="020B0509030504030204" pitchFamily="49" charset="0"/>
              </a:rPr>
              <a:t>}</a:t>
            </a:r>
          </a:p>
        </p:txBody>
      </p:sp>
      <p:sp>
        <p:nvSpPr>
          <p:cNvPr id="13320" name="AutoShape 3">
            <a:extLst>
              <a:ext uri="{FF2B5EF4-FFF2-40B4-BE49-F238E27FC236}">
                <a16:creationId xmlns:a16="http://schemas.microsoft.com/office/drawing/2014/main" id="{5557EDDC-6619-9EB5-0951-D3DD00852C4B}"/>
              </a:ext>
            </a:extLst>
          </p:cNvPr>
          <p:cNvSpPr>
            <a:spLocks noChangeArrowheads="1"/>
          </p:cNvSpPr>
          <p:nvPr/>
        </p:nvSpPr>
        <p:spPr bwMode="auto">
          <a:xfrm>
            <a:off x="5988050" y="4205288"/>
            <a:ext cx="4413250" cy="2289175"/>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300" b="0">
                <a:latin typeface="Lucida Sans Typewriter" panose="020B0509030504030204" pitchFamily="49" charset="0"/>
              </a:rPr>
              <a:t>string s = …;</a:t>
            </a:r>
          </a:p>
          <a:p>
            <a:pPr eaLnBrk="1" hangingPunct="1">
              <a:spcBef>
                <a:spcPct val="0"/>
              </a:spcBef>
              <a:buClrTx/>
              <a:buSzTx/>
              <a:buFontTx/>
              <a:buNone/>
            </a:pPr>
            <a:r>
              <a:rPr lang="en-US" altLang="en-US" sz="1300" b="0">
                <a:latin typeface="Lucida Sans Typewriter" panose="020B0509030504030204" pitchFamily="49" charset="0"/>
              </a:rPr>
              <a:t>MyClass c = …;</a:t>
            </a:r>
          </a:p>
          <a:p>
            <a:pPr eaLnBrk="1" hangingPunct="1">
              <a:spcBef>
                <a:spcPct val="0"/>
              </a:spcBef>
              <a:buClrTx/>
              <a:buSzTx/>
              <a:buFontTx/>
              <a:buNone/>
            </a:pPr>
            <a:endParaRPr lang="en-US" altLang="en-US" sz="1300" b="0">
              <a:latin typeface="Lucida Sans Typewriter" panose="020B0509030504030204" pitchFamily="49" charset="0"/>
            </a:endParaRPr>
          </a:p>
          <a:p>
            <a:pPr eaLnBrk="1" hangingPunct="1">
              <a:spcBef>
                <a:spcPct val="0"/>
              </a:spcBef>
              <a:buClrTx/>
              <a:buSzTx/>
              <a:buFontTx/>
              <a:buNone/>
            </a:pPr>
            <a:r>
              <a:rPr lang="en-US" altLang="en-US" sz="1300" b="0">
                <a:latin typeface="Lucida Sans Typewriter" panose="020B0509030504030204" pitchFamily="49" charset="0"/>
              </a:rPr>
              <a:t>private void MyMethod2(…)</a:t>
            </a:r>
          </a:p>
          <a:p>
            <a:pPr eaLnBrk="1" hangingPunct="1">
              <a:spcBef>
                <a:spcPct val="0"/>
              </a:spcBef>
              <a:buClrTx/>
              <a:buSzTx/>
              <a:buFontTx/>
              <a:buNone/>
            </a:pPr>
            <a:r>
              <a:rPr lang="en-US" altLang="en-US" sz="1300" b="0">
                <a:latin typeface="Lucida Sans Typewriter" panose="020B0509030504030204" pitchFamily="49" charset="0"/>
              </a:rPr>
              <a:t>{</a:t>
            </a:r>
          </a:p>
          <a:p>
            <a:pPr eaLnBrk="1" hangingPunct="1">
              <a:spcBef>
                <a:spcPct val="0"/>
              </a:spcBef>
              <a:buClrTx/>
              <a:buSzTx/>
              <a:buFontTx/>
              <a:buNone/>
            </a:pPr>
            <a:r>
              <a:rPr lang="en-US" altLang="en-US" sz="1300" b="0">
                <a:latin typeface="Lucida Sans Typewriter" panose="020B0509030504030204" pitchFamily="49" charset="0"/>
              </a:rPr>
              <a:t>    string t = s;</a:t>
            </a:r>
          </a:p>
          <a:p>
            <a:pPr eaLnBrk="1" hangingPunct="1">
              <a:spcBef>
                <a:spcPct val="0"/>
              </a:spcBef>
              <a:buClrTx/>
              <a:buSzTx/>
              <a:buFontTx/>
              <a:buNone/>
            </a:pPr>
            <a:r>
              <a:rPr lang="en-US" altLang="en-US" sz="1300" b="0">
                <a:latin typeface="Lucida Sans Typewriter" panose="020B0509030504030204" pitchFamily="49" charset="0"/>
              </a:rPr>
              <a:t>    MyClass d = c;</a:t>
            </a:r>
          </a:p>
          <a:p>
            <a:pPr eaLnBrk="1" hangingPunct="1">
              <a:spcBef>
                <a:spcPct val="0"/>
              </a:spcBef>
              <a:buClrTx/>
              <a:buSzTx/>
              <a:buFontTx/>
              <a:buNone/>
            </a:pPr>
            <a:r>
              <a:rPr lang="en-US" altLang="en-US" sz="1300" b="0">
                <a:latin typeface="Lucida Sans Typewriter" panose="020B0509030504030204" pitchFamily="49" charset="0"/>
              </a:rPr>
              <a:t>    …</a:t>
            </a:r>
          </a:p>
          <a:p>
            <a:pPr eaLnBrk="1" hangingPunct="1">
              <a:spcBef>
                <a:spcPct val="0"/>
              </a:spcBef>
              <a:buClrTx/>
              <a:buSzTx/>
              <a:buFontTx/>
              <a:buNone/>
            </a:pPr>
            <a:r>
              <a:rPr lang="en-US" altLang="en-US" sz="1300" b="0">
                <a:latin typeface="Lucida Sans Typewriter" panose="020B0509030504030204" pitchFamily="49" charset="0"/>
              </a:rPr>
              <a:t>    // References t and d disappear here</a:t>
            </a:r>
          </a:p>
          <a:p>
            <a:pPr eaLnBrk="1" hangingPunct="1">
              <a:spcBef>
                <a:spcPct val="0"/>
              </a:spcBef>
              <a:buClrTx/>
              <a:buSzTx/>
              <a:buFontTx/>
              <a:buNone/>
            </a:pPr>
            <a:r>
              <a:rPr lang="en-US" altLang="en-US" sz="1300" b="0">
                <a:latin typeface="Lucida Sans Typewriter" panose="020B0509030504030204" pitchFamily="49" charset="0"/>
              </a:rPr>
              <a:t>    // Objects s and c remain on the heap</a:t>
            </a:r>
          </a:p>
          <a:p>
            <a:pPr eaLnBrk="1" hangingPunct="1">
              <a:spcBef>
                <a:spcPct val="0"/>
              </a:spcBef>
              <a:buClrTx/>
              <a:buSzTx/>
              <a:buFontTx/>
              <a:buNone/>
            </a:pPr>
            <a:r>
              <a:rPr lang="en-US" altLang="en-US" sz="1300" b="0">
                <a:latin typeface="Lucida Sans Typewriter" panose="020B0509030504030204" pitchFamily="49" charset="0"/>
              </a:rPr>
              <a:t>}</a:t>
            </a: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61E2D9F6-B5D3-30F7-3DFA-7138AB0F1B9F}"/>
              </a:ext>
            </a:extLst>
          </p:cNvPr>
          <p:cNvSpPr>
            <a:spLocks noGrp="1" noChangeArrowheads="1"/>
          </p:cNvSpPr>
          <p:nvPr>
            <p:ph type="title"/>
          </p:nvPr>
        </p:nvSpPr>
        <p:spPr>
          <a:xfrm>
            <a:off x="900241" y="207462"/>
            <a:ext cx="10515600" cy="401638"/>
          </a:xfrm>
        </p:spPr>
        <p:txBody>
          <a:bodyPr>
            <a:normAutofit fontScale="90000"/>
          </a:bodyPr>
          <a:lstStyle/>
          <a:p>
            <a:pPr eaLnBrk="1" hangingPunct="1"/>
            <a:r>
              <a:rPr lang="en-GB" altLang="en-US" dirty="0"/>
              <a:t>How Does the Garbage Collector Work?</a:t>
            </a:r>
          </a:p>
        </p:txBody>
      </p:sp>
      <p:sp>
        <p:nvSpPr>
          <p:cNvPr id="125" name="AutoShape 3">
            <a:extLst>
              <a:ext uri="{FF2B5EF4-FFF2-40B4-BE49-F238E27FC236}">
                <a16:creationId xmlns:a16="http://schemas.microsoft.com/office/drawing/2014/main" id="{BE6099B2-5615-2216-0F67-5B576C9F9948}"/>
              </a:ext>
            </a:extLst>
          </p:cNvPr>
          <p:cNvSpPr>
            <a:spLocks noChangeArrowheads="1"/>
          </p:cNvSpPr>
          <p:nvPr/>
        </p:nvSpPr>
        <p:spPr bwMode="auto">
          <a:xfrm>
            <a:off x="4049713" y="3222625"/>
            <a:ext cx="1287462" cy="1119188"/>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2</a:t>
            </a:r>
          </a:p>
          <a:p>
            <a:pPr eaLnBrk="1" hangingPunct="1">
              <a:spcBef>
                <a:spcPct val="0"/>
              </a:spcBef>
              <a:buClrTx/>
              <a:buSzTx/>
              <a:buFontTx/>
              <a:buNone/>
            </a:pPr>
            <a:r>
              <a:rPr lang="en-US" altLang="en-US" sz="1200" b="0">
                <a:latin typeface="Lucida Sans Typewriter" panose="020B0509030504030204" pitchFamily="49" charset="0"/>
              </a:rPr>
              <a:t>Refs:</a:t>
            </a:r>
          </a:p>
          <a:p>
            <a:pPr eaLnBrk="1" hangingPunct="1">
              <a:spcBef>
                <a:spcPct val="0"/>
              </a:spcBef>
              <a:buClrTx/>
              <a:buSzTx/>
              <a:buFontTx/>
              <a:buNone/>
            </a:pPr>
            <a:r>
              <a:rPr lang="en-US" altLang="en-US" sz="1200" b="0">
                <a:latin typeface="Lucida Sans Typewriter" panose="020B0509030504030204" pitchFamily="49" charset="0"/>
              </a:rPr>
              <a:t>4</a:t>
            </a:r>
          </a:p>
        </p:txBody>
      </p:sp>
      <p:sp>
        <p:nvSpPr>
          <p:cNvPr id="15364" name="AutoShape 3">
            <a:extLst>
              <a:ext uri="{FF2B5EF4-FFF2-40B4-BE49-F238E27FC236}">
                <a16:creationId xmlns:a16="http://schemas.microsoft.com/office/drawing/2014/main" id="{A7839C7F-1190-572C-916A-B0E6ADF434EF}"/>
              </a:ext>
            </a:extLst>
          </p:cNvPr>
          <p:cNvSpPr>
            <a:spLocks noChangeArrowheads="1"/>
          </p:cNvSpPr>
          <p:nvPr/>
        </p:nvSpPr>
        <p:spPr bwMode="auto">
          <a:xfrm>
            <a:off x="4049713" y="4513263"/>
            <a:ext cx="1287462" cy="1119187"/>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1</a:t>
            </a:r>
          </a:p>
          <a:p>
            <a:pPr eaLnBrk="1" hangingPunct="1">
              <a:spcBef>
                <a:spcPct val="0"/>
              </a:spcBef>
              <a:buClrTx/>
              <a:buSzTx/>
              <a:buFontTx/>
              <a:buNone/>
            </a:pPr>
            <a:r>
              <a:rPr lang="en-US" altLang="en-US" sz="1200" b="0">
                <a:latin typeface="Lucida Sans Typewriter" panose="020B0509030504030204" pitchFamily="49" charset="0"/>
              </a:rPr>
              <a:t>Refs:</a:t>
            </a:r>
          </a:p>
        </p:txBody>
      </p:sp>
      <p:sp>
        <p:nvSpPr>
          <p:cNvPr id="15365" name="AutoShape 4">
            <a:extLst>
              <a:ext uri="{FF2B5EF4-FFF2-40B4-BE49-F238E27FC236}">
                <a16:creationId xmlns:a16="http://schemas.microsoft.com/office/drawing/2014/main" id="{27941347-82E3-3957-8AA8-58F4D471476C}"/>
              </a:ext>
            </a:extLst>
          </p:cNvPr>
          <p:cNvSpPr>
            <a:spLocks noChangeArrowheads="1"/>
          </p:cNvSpPr>
          <p:nvPr/>
        </p:nvSpPr>
        <p:spPr bwMode="auto">
          <a:xfrm>
            <a:off x="1735138" y="766763"/>
            <a:ext cx="8721725" cy="5467350"/>
          </a:xfrm>
          <a:prstGeom prst="roundRect">
            <a:avLst>
              <a:gd name="adj" fmla="val 4167"/>
            </a:avLst>
          </a:prstGeom>
          <a:solidFill>
            <a:srgbClr val="BBCDE3"/>
          </a:solidFill>
          <a:ln w="9525" algn="ctr">
            <a:solidFill>
              <a:srgbClr val="333333"/>
            </a:solidFill>
            <a:round/>
            <a:headEnd/>
            <a:tailEnd/>
          </a:ln>
        </p:spPr>
        <p:txBody>
          <a:bodyPr/>
          <a:lstStyle>
            <a:lvl1pPr marL="1095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ClrTx/>
              <a:buSzTx/>
              <a:buFontTx/>
              <a:buNone/>
            </a:pPr>
            <a:endParaRPr lang="da-DK" altLang="en-US" sz="2200">
              <a:latin typeface="Arial Narrow" panose="020B0606020202030204" pitchFamily="34" charset="0"/>
            </a:endParaRPr>
          </a:p>
        </p:txBody>
      </p:sp>
      <p:sp>
        <p:nvSpPr>
          <p:cNvPr id="128" name="AutoShape 4">
            <a:extLst>
              <a:ext uri="{FF2B5EF4-FFF2-40B4-BE49-F238E27FC236}">
                <a16:creationId xmlns:a16="http://schemas.microsoft.com/office/drawing/2014/main" id="{3E57E44A-FD3E-F679-E04E-9CA37D0E165D}"/>
              </a:ext>
            </a:extLst>
          </p:cNvPr>
          <p:cNvSpPr>
            <a:spLocks noChangeArrowheads="1"/>
          </p:cNvSpPr>
          <p:nvPr/>
        </p:nvSpPr>
        <p:spPr bwMode="auto">
          <a:xfrm>
            <a:off x="1827213" y="1009650"/>
            <a:ext cx="1857375" cy="4784725"/>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lstStyle>
            <a:lvl1pPr marL="2619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buFontTx/>
              <a:buNone/>
            </a:pPr>
            <a:r>
              <a:rPr lang="en-US" altLang="en-US" sz="1600" b="0"/>
              <a:t>Stack</a:t>
            </a:r>
          </a:p>
        </p:txBody>
      </p:sp>
      <p:sp>
        <p:nvSpPr>
          <p:cNvPr id="129" name="AutoShape 4">
            <a:extLst>
              <a:ext uri="{FF2B5EF4-FFF2-40B4-BE49-F238E27FC236}">
                <a16:creationId xmlns:a16="http://schemas.microsoft.com/office/drawing/2014/main" id="{6C86177C-9D68-2914-1711-3A6E19D34499}"/>
              </a:ext>
            </a:extLst>
          </p:cNvPr>
          <p:cNvSpPr>
            <a:spLocks noChangeArrowheads="1"/>
          </p:cNvSpPr>
          <p:nvPr/>
        </p:nvSpPr>
        <p:spPr bwMode="auto">
          <a:xfrm>
            <a:off x="3890963" y="1006475"/>
            <a:ext cx="4545012" cy="4786313"/>
          </a:xfrm>
          <a:prstGeom prst="roundRect">
            <a:avLst>
              <a:gd name="adj" fmla="val 940"/>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lstStyle>
            <a:lvl1pPr marL="2619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buFontTx/>
              <a:buNone/>
            </a:pPr>
            <a:r>
              <a:rPr lang="en-US" altLang="en-US" sz="1600" b="0"/>
              <a:t>Heap</a:t>
            </a:r>
          </a:p>
        </p:txBody>
      </p:sp>
      <p:sp>
        <p:nvSpPr>
          <p:cNvPr id="130" name="AutoShape 3">
            <a:extLst>
              <a:ext uri="{FF2B5EF4-FFF2-40B4-BE49-F238E27FC236}">
                <a16:creationId xmlns:a16="http://schemas.microsoft.com/office/drawing/2014/main" id="{5523FDED-B5B3-70E0-A645-BAB634E40A37}"/>
              </a:ext>
            </a:extLst>
          </p:cNvPr>
          <p:cNvSpPr>
            <a:spLocks noChangeArrowheads="1"/>
          </p:cNvSpPr>
          <p:nvPr/>
        </p:nvSpPr>
        <p:spPr bwMode="auto">
          <a:xfrm>
            <a:off x="1938338" y="5334000"/>
            <a:ext cx="1616075" cy="298450"/>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nchor="ctr">
            <a:spAutoFit/>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400" b="0">
                <a:latin typeface="Lucida Sans Typewriter" panose="020B0509030504030204" pitchFamily="49" charset="0"/>
              </a:rPr>
              <a:t>John &gt; 4</a:t>
            </a:r>
          </a:p>
        </p:txBody>
      </p:sp>
      <p:sp>
        <p:nvSpPr>
          <p:cNvPr id="131" name="AutoShape 3">
            <a:extLst>
              <a:ext uri="{FF2B5EF4-FFF2-40B4-BE49-F238E27FC236}">
                <a16:creationId xmlns:a16="http://schemas.microsoft.com/office/drawing/2014/main" id="{BC57158F-3031-7564-3388-E809BD92AE32}"/>
              </a:ext>
            </a:extLst>
          </p:cNvPr>
          <p:cNvSpPr>
            <a:spLocks noChangeArrowheads="1"/>
          </p:cNvSpPr>
          <p:nvPr/>
        </p:nvSpPr>
        <p:spPr bwMode="auto">
          <a:xfrm>
            <a:off x="1938338" y="4938713"/>
            <a:ext cx="1616075" cy="296862"/>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nchor="ctr">
            <a:spAutoFit/>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400" b="0">
                <a:latin typeface="Lucida Sans Typewriter" panose="020B0509030504030204" pitchFamily="49" charset="0"/>
              </a:rPr>
              <a:t>James &gt; 6</a:t>
            </a:r>
          </a:p>
        </p:txBody>
      </p:sp>
      <p:sp>
        <p:nvSpPr>
          <p:cNvPr id="132" name="AutoShape 3">
            <a:extLst>
              <a:ext uri="{FF2B5EF4-FFF2-40B4-BE49-F238E27FC236}">
                <a16:creationId xmlns:a16="http://schemas.microsoft.com/office/drawing/2014/main" id="{F22BBC14-7081-4F7E-0922-99395570BE02}"/>
              </a:ext>
            </a:extLst>
          </p:cNvPr>
          <p:cNvSpPr>
            <a:spLocks noChangeArrowheads="1"/>
          </p:cNvSpPr>
          <p:nvPr/>
        </p:nvSpPr>
        <p:spPr bwMode="auto">
          <a:xfrm>
            <a:off x="4049713" y="4513263"/>
            <a:ext cx="1287462" cy="1119187"/>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1</a:t>
            </a:r>
          </a:p>
          <a:p>
            <a:pPr eaLnBrk="1" hangingPunct="1">
              <a:spcBef>
                <a:spcPct val="0"/>
              </a:spcBef>
              <a:buClrTx/>
              <a:buSzTx/>
              <a:buFontTx/>
              <a:buNone/>
            </a:pPr>
            <a:r>
              <a:rPr lang="en-US" altLang="en-US" sz="1200" b="0">
                <a:latin typeface="Lucida Sans Typewriter" panose="020B0509030504030204" pitchFamily="49" charset="0"/>
              </a:rPr>
              <a:t>Refs:</a:t>
            </a:r>
          </a:p>
          <a:p>
            <a:pPr eaLnBrk="1" hangingPunct="1">
              <a:spcBef>
                <a:spcPct val="0"/>
              </a:spcBef>
              <a:buClrTx/>
              <a:buSzTx/>
              <a:buFontTx/>
              <a:buNone/>
            </a:pPr>
            <a:r>
              <a:rPr lang="en-US" altLang="en-US" sz="1200" b="0">
                <a:latin typeface="Lucida Sans Typewriter" panose="020B0509030504030204" pitchFamily="49" charset="0"/>
              </a:rPr>
              <a:t>2, 3, 4</a:t>
            </a:r>
          </a:p>
        </p:txBody>
      </p:sp>
      <p:sp>
        <p:nvSpPr>
          <p:cNvPr id="133" name="AutoShape 3">
            <a:extLst>
              <a:ext uri="{FF2B5EF4-FFF2-40B4-BE49-F238E27FC236}">
                <a16:creationId xmlns:a16="http://schemas.microsoft.com/office/drawing/2014/main" id="{FFD28EEE-732E-893D-4B9A-F5DC0C62435E}"/>
              </a:ext>
            </a:extLst>
          </p:cNvPr>
          <p:cNvSpPr>
            <a:spLocks noChangeArrowheads="1"/>
          </p:cNvSpPr>
          <p:nvPr/>
        </p:nvSpPr>
        <p:spPr bwMode="auto">
          <a:xfrm>
            <a:off x="4049713" y="1931988"/>
            <a:ext cx="1287462" cy="1119187"/>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3</a:t>
            </a:r>
          </a:p>
          <a:p>
            <a:pPr eaLnBrk="1" hangingPunct="1">
              <a:spcBef>
                <a:spcPct val="0"/>
              </a:spcBef>
              <a:buClrTx/>
              <a:buSzTx/>
              <a:buFontTx/>
              <a:buNone/>
            </a:pPr>
            <a:r>
              <a:rPr lang="en-US" altLang="en-US" sz="1200" b="0">
                <a:latin typeface="Lucida Sans Typewriter" panose="020B0509030504030204" pitchFamily="49" charset="0"/>
              </a:rPr>
              <a:t>Refs:</a:t>
            </a:r>
          </a:p>
          <a:p>
            <a:pPr eaLnBrk="1" hangingPunct="1">
              <a:spcBef>
                <a:spcPct val="0"/>
              </a:spcBef>
              <a:buClrTx/>
              <a:buSzTx/>
              <a:buFontTx/>
              <a:buNone/>
            </a:pPr>
            <a:r>
              <a:rPr lang="en-US" altLang="en-US" sz="1200" b="0">
                <a:latin typeface="Lucida Sans Typewriter" panose="020B0509030504030204" pitchFamily="49" charset="0"/>
              </a:rPr>
              <a:t>1, 4</a:t>
            </a:r>
          </a:p>
        </p:txBody>
      </p:sp>
      <p:sp>
        <p:nvSpPr>
          <p:cNvPr id="134" name="AutoShape 3">
            <a:extLst>
              <a:ext uri="{FF2B5EF4-FFF2-40B4-BE49-F238E27FC236}">
                <a16:creationId xmlns:a16="http://schemas.microsoft.com/office/drawing/2014/main" id="{D94E47FD-E5D7-E43D-B023-BBE6F9FE5105}"/>
              </a:ext>
            </a:extLst>
          </p:cNvPr>
          <p:cNvSpPr>
            <a:spLocks noChangeArrowheads="1"/>
          </p:cNvSpPr>
          <p:nvPr/>
        </p:nvSpPr>
        <p:spPr bwMode="auto">
          <a:xfrm>
            <a:off x="4049713" y="3222625"/>
            <a:ext cx="1287462" cy="1119188"/>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2</a:t>
            </a:r>
          </a:p>
          <a:p>
            <a:pPr eaLnBrk="1" hangingPunct="1">
              <a:spcBef>
                <a:spcPct val="0"/>
              </a:spcBef>
              <a:buClrTx/>
              <a:buSzTx/>
              <a:buFontTx/>
              <a:buNone/>
            </a:pPr>
            <a:r>
              <a:rPr lang="en-US" altLang="en-US" sz="1200" b="0">
                <a:latin typeface="Lucida Sans Typewriter" panose="020B0509030504030204" pitchFamily="49" charset="0"/>
              </a:rPr>
              <a:t>Refs:</a:t>
            </a:r>
          </a:p>
        </p:txBody>
      </p:sp>
      <p:sp>
        <p:nvSpPr>
          <p:cNvPr id="135" name="AutoShape 3">
            <a:extLst>
              <a:ext uri="{FF2B5EF4-FFF2-40B4-BE49-F238E27FC236}">
                <a16:creationId xmlns:a16="http://schemas.microsoft.com/office/drawing/2014/main" id="{D9FEAE98-8DBD-B6E1-5119-377180E2E012}"/>
              </a:ext>
            </a:extLst>
          </p:cNvPr>
          <p:cNvSpPr>
            <a:spLocks noChangeArrowheads="1"/>
          </p:cNvSpPr>
          <p:nvPr/>
        </p:nvSpPr>
        <p:spPr bwMode="auto">
          <a:xfrm>
            <a:off x="5556250" y="4513263"/>
            <a:ext cx="1287463" cy="1119187"/>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4</a:t>
            </a:r>
          </a:p>
          <a:p>
            <a:pPr eaLnBrk="1" hangingPunct="1">
              <a:spcBef>
                <a:spcPct val="0"/>
              </a:spcBef>
              <a:buClrTx/>
              <a:buSzTx/>
              <a:buFontTx/>
              <a:buNone/>
            </a:pPr>
            <a:r>
              <a:rPr lang="en-US" altLang="en-US" sz="1200" b="0">
                <a:latin typeface="Lucida Sans Typewriter" panose="020B0509030504030204" pitchFamily="49" charset="0"/>
              </a:rPr>
              <a:t>Refs:</a:t>
            </a:r>
          </a:p>
          <a:p>
            <a:pPr eaLnBrk="1" hangingPunct="1">
              <a:spcBef>
                <a:spcPct val="0"/>
              </a:spcBef>
              <a:buClrTx/>
              <a:buSzTx/>
              <a:buFontTx/>
              <a:buNone/>
            </a:pPr>
            <a:r>
              <a:rPr lang="en-US" altLang="en-US" sz="1200" b="0">
                <a:latin typeface="Lucida Sans Typewriter" panose="020B0509030504030204" pitchFamily="49" charset="0"/>
              </a:rPr>
              <a:t>2</a:t>
            </a:r>
          </a:p>
        </p:txBody>
      </p:sp>
      <p:sp>
        <p:nvSpPr>
          <p:cNvPr id="136" name="AutoShape 3">
            <a:extLst>
              <a:ext uri="{FF2B5EF4-FFF2-40B4-BE49-F238E27FC236}">
                <a16:creationId xmlns:a16="http://schemas.microsoft.com/office/drawing/2014/main" id="{66BC9D8A-AD6E-C8AA-1759-51C9F31F0CA1}"/>
              </a:ext>
            </a:extLst>
          </p:cNvPr>
          <p:cNvSpPr>
            <a:spLocks noChangeArrowheads="1"/>
          </p:cNvSpPr>
          <p:nvPr/>
        </p:nvSpPr>
        <p:spPr bwMode="auto">
          <a:xfrm>
            <a:off x="5556250" y="1931988"/>
            <a:ext cx="1287463" cy="1119187"/>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6</a:t>
            </a:r>
          </a:p>
          <a:p>
            <a:pPr eaLnBrk="1" hangingPunct="1">
              <a:spcBef>
                <a:spcPct val="0"/>
              </a:spcBef>
              <a:buClrTx/>
              <a:buSzTx/>
              <a:buFontTx/>
              <a:buNone/>
            </a:pPr>
            <a:r>
              <a:rPr lang="en-US" altLang="en-US" sz="1200" b="0">
                <a:latin typeface="Lucida Sans Typewriter" panose="020B0509030504030204" pitchFamily="49" charset="0"/>
              </a:rPr>
              <a:t>Refs:</a:t>
            </a:r>
          </a:p>
          <a:p>
            <a:pPr eaLnBrk="1" hangingPunct="1">
              <a:spcBef>
                <a:spcPct val="0"/>
              </a:spcBef>
              <a:buClrTx/>
              <a:buSzTx/>
              <a:buFontTx/>
              <a:buNone/>
            </a:pPr>
            <a:r>
              <a:rPr lang="en-US" altLang="en-US" sz="1200" b="0">
                <a:latin typeface="Lucida Sans Typewriter" panose="020B0509030504030204" pitchFamily="49" charset="0"/>
              </a:rPr>
              <a:t>8</a:t>
            </a:r>
          </a:p>
        </p:txBody>
      </p:sp>
      <p:sp>
        <p:nvSpPr>
          <p:cNvPr id="137" name="AutoShape 3">
            <a:extLst>
              <a:ext uri="{FF2B5EF4-FFF2-40B4-BE49-F238E27FC236}">
                <a16:creationId xmlns:a16="http://schemas.microsoft.com/office/drawing/2014/main" id="{7A9F49D1-AEA4-88F3-6126-589BF4724174}"/>
              </a:ext>
            </a:extLst>
          </p:cNvPr>
          <p:cNvSpPr>
            <a:spLocks noChangeArrowheads="1"/>
          </p:cNvSpPr>
          <p:nvPr/>
        </p:nvSpPr>
        <p:spPr bwMode="auto">
          <a:xfrm>
            <a:off x="5556250" y="3222625"/>
            <a:ext cx="1287463" cy="1119188"/>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5</a:t>
            </a:r>
          </a:p>
          <a:p>
            <a:pPr eaLnBrk="1" hangingPunct="1">
              <a:spcBef>
                <a:spcPct val="0"/>
              </a:spcBef>
              <a:buClrTx/>
              <a:buSzTx/>
              <a:buFontTx/>
              <a:buNone/>
            </a:pPr>
            <a:r>
              <a:rPr lang="en-US" altLang="en-US" sz="1200" b="0">
                <a:latin typeface="Lucida Sans Typewriter" panose="020B0509030504030204" pitchFamily="49" charset="0"/>
              </a:rPr>
              <a:t>Refs:</a:t>
            </a:r>
          </a:p>
          <a:p>
            <a:pPr eaLnBrk="1" hangingPunct="1">
              <a:spcBef>
                <a:spcPct val="0"/>
              </a:spcBef>
              <a:buClrTx/>
              <a:buSzTx/>
              <a:buFontTx/>
              <a:buNone/>
            </a:pPr>
            <a:r>
              <a:rPr lang="en-US" altLang="en-US" sz="1200" b="0">
                <a:latin typeface="Lucida Sans Typewriter" panose="020B0509030504030204" pitchFamily="49" charset="0"/>
              </a:rPr>
              <a:t>Finalizer</a:t>
            </a:r>
          </a:p>
        </p:txBody>
      </p:sp>
      <p:sp>
        <p:nvSpPr>
          <p:cNvPr id="138" name="AutoShape 3">
            <a:extLst>
              <a:ext uri="{FF2B5EF4-FFF2-40B4-BE49-F238E27FC236}">
                <a16:creationId xmlns:a16="http://schemas.microsoft.com/office/drawing/2014/main" id="{19B928C6-2A45-0DE1-ACA4-F50E052C26C1}"/>
              </a:ext>
            </a:extLst>
          </p:cNvPr>
          <p:cNvSpPr>
            <a:spLocks noChangeArrowheads="1"/>
          </p:cNvSpPr>
          <p:nvPr/>
        </p:nvSpPr>
        <p:spPr bwMode="auto">
          <a:xfrm>
            <a:off x="6978650" y="4513263"/>
            <a:ext cx="1287463" cy="1119187"/>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7</a:t>
            </a:r>
          </a:p>
          <a:p>
            <a:pPr eaLnBrk="1" hangingPunct="1">
              <a:spcBef>
                <a:spcPct val="0"/>
              </a:spcBef>
              <a:buClrTx/>
              <a:buSzTx/>
              <a:buFontTx/>
              <a:buNone/>
            </a:pPr>
            <a:r>
              <a:rPr lang="en-US" altLang="en-US" sz="1200" b="0">
                <a:latin typeface="Lucida Sans Typewriter" panose="020B0509030504030204" pitchFamily="49" charset="0"/>
              </a:rPr>
              <a:t>Refs:</a:t>
            </a:r>
          </a:p>
        </p:txBody>
      </p:sp>
      <p:sp>
        <p:nvSpPr>
          <p:cNvPr id="139" name="AutoShape 3">
            <a:extLst>
              <a:ext uri="{FF2B5EF4-FFF2-40B4-BE49-F238E27FC236}">
                <a16:creationId xmlns:a16="http://schemas.microsoft.com/office/drawing/2014/main" id="{F6A60DEC-9D49-8788-51BD-85396DD0F98F}"/>
              </a:ext>
            </a:extLst>
          </p:cNvPr>
          <p:cNvSpPr>
            <a:spLocks noChangeArrowheads="1"/>
          </p:cNvSpPr>
          <p:nvPr/>
        </p:nvSpPr>
        <p:spPr bwMode="auto">
          <a:xfrm>
            <a:off x="6978650" y="1931988"/>
            <a:ext cx="1287463" cy="1119187"/>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9</a:t>
            </a:r>
          </a:p>
          <a:p>
            <a:pPr eaLnBrk="1" hangingPunct="1">
              <a:spcBef>
                <a:spcPct val="0"/>
              </a:spcBef>
              <a:buClrTx/>
              <a:buSzTx/>
              <a:buFontTx/>
              <a:buNone/>
            </a:pPr>
            <a:r>
              <a:rPr lang="en-US" altLang="en-US" sz="1200" b="0">
                <a:latin typeface="Lucida Sans Typewriter" panose="020B0509030504030204" pitchFamily="49" charset="0"/>
              </a:rPr>
              <a:t>Refs:</a:t>
            </a:r>
          </a:p>
        </p:txBody>
      </p:sp>
      <p:sp>
        <p:nvSpPr>
          <p:cNvPr id="140" name="AutoShape 3">
            <a:extLst>
              <a:ext uri="{FF2B5EF4-FFF2-40B4-BE49-F238E27FC236}">
                <a16:creationId xmlns:a16="http://schemas.microsoft.com/office/drawing/2014/main" id="{878437BE-5A3B-576E-70E3-D0ACEEBA4B57}"/>
              </a:ext>
            </a:extLst>
          </p:cNvPr>
          <p:cNvSpPr>
            <a:spLocks noChangeArrowheads="1"/>
          </p:cNvSpPr>
          <p:nvPr/>
        </p:nvSpPr>
        <p:spPr bwMode="auto">
          <a:xfrm>
            <a:off x="6978650" y="3222625"/>
            <a:ext cx="1287463" cy="1119188"/>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8</a:t>
            </a:r>
          </a:p>
          <a:p>
            <a:pPr eaLnBrk="1" hangingPunct="1">
              <a:spcBef>
                <a:spcPct val="0"/>
              </a:spcBef>
              <a:buClrTx/>
              <a:buSzTx/>
              <a:buFontTx/>
              <a:buNone/>
            </a:pPr>
            <a:r>
              <a:rPr lang="en-US" altLang="en-US" sz="1200" b="0">
                <a:latin typeface="Lucida Sans Typewriter" panose="020B0509030504030204" pitchFamily="49" charset="0"/>
              </a:rPr>
              <a:t>Refs:</a:t>
            </a:r>
          </a:p>
          <a:p>
            <a:pPr eaLnBrk="1" hangingPunct="1">
              <a:spcBef>
                <a:spcPct val="0"/>
              </a:spcBef>
              <a:buClrTx/>
              <a:buSzTx/>
              <a:buFontTx/>
              <a:buNone/>
            </a:pPr>
            <a:r>
              <a:rPr lang="en-US" altLang="en-US" sz="1200" b="0">
                <a:latin typeface="Lucida Sans Typewriter" panose="020B0509030504030204" pitchFamily="49" charset="0"/>
              </a:rPr>
              <a:t>6</a:t>
            </a:r>
          </a:p>
        </p:txBody>
      </p:sp>
      <p:pic>
        <p:nvPicPr>
          <p:cNvPr id="141" name="Picture 140" descr="arrow11">
            <a:extLst>
              <a:ext uri="{FF2B5EF4-FFF2-40B4-BE49-F238E27FC236}">
                <a16:creationId xmlns:a16="http://schemas.microsoft.com/office/drawing/2014/main" id="{7B90198D-3215-A6CF-E898-9AC5ACB4658D}"/>
              </a:ext>
            </a:extLst>
          </p:cNvPr>
          <p:cNvPicPr>
            <a:picLocks noChangeAspect="1" noChangeArrowheads="1"/>
          </p:cNvPicPr>
          <p:nvPr/>
        </p:nvPicPr>
        <p:blipFill>
          <a:blip r:embed="rId3" cstate="print"/>
          <a:srcRect/>
          <a:stretch>
            <a:fillRect/>
          </a:stretch>
        </p:blipFill>
        <p:spPr bwMode="auto">
          <a:xfrm rot="15884966">
            <a:off x="4427466" y="4202085"/>
            <a:ext cx="199195" cy="2428719"/>
          </a:xfrm>
          <a:prstGeom prst="rect">
            <a:avLst/>
          </a:prstGeom>
          <a:noFill/>
          <a:ln w="9525">
            <a:noFill/>
            <a:miter lim="800000"/>
            <a:headEnd/>
            <a:tailEnd/>
          </a:ln>
          <a:scene3d>
            <a:camera prst="orthographicFront">
              <a:rot lat="0" lon="0" rev="0"/>
            </a:camera>
            <a:lightRig rig="threePt" dir="t"/>
          </a:scene3d>
        </p:spPr>
      </p:pic>
      <p:pic>
        <p:nvPicPr>
          <p:cNvPr id="142" name="Picture 141" descr="arrow11">
            <a:extLst>
              <a:ext uri="{FF2B5EF4-FFF2-40B4-BE49-F238E27FC236}">
                <a16:creationId xmlns:a16="http://schemas.microsoft.com/office/drawing/2014/main" id="{7102D626-CB4E-51EF-52E0-35CBD8F4E848}"/>
              </a:ext>
            </a:extLst>
          </p:cNvPr>
          <p:cNvPicPr>
            <a:picLocks noChangeAspect="1" noChangeArrowheads="1"/>
          </p:cNvPicPr>
          <p:nvPr/>
        </p:nvPicPr>
        <p:blipFill>
          <a:blip r:embed="rId3" cstate="print"/>
          <a:srcRect/>
          <a:stretch>
            <a:fillRect/>
          </a:stretch>
        </p:blipFill>
        <p:spPr bwMode="auto">
          <a:xfrm rot="7570260">
            <a:off x="5323255" y="3998773"/>
            <a:ext cx="177588" cy="881876"/>
          </a:xfrm>
          <a:prstGeom prst="rect">
            <a:avLst/>
          </a:prstGeom>
          <a:noFill/>
          <a:ln w="9525">
            <a:noFill/>
            <a:miter lim="800000"/>
            <a:headEnd/>
            <a:tailEnd/>
          </a:ln>
          <a:scene3d>
            <a:camera prst="orthographicFront">
              <a:rot lat="0" lon="0" rev="0"/>
            </a:camera>
            <a:lightRig rig="threePt" dir="t"/>
          </a:scene3d>
        </p:spPr>
      </p:pic>
      <p:pic>
        <p:nvPicPr>
          <p:cNvPr id="143" name="Picture 142" descr="arrow11">
            <a:extLst>
              <a:ext uri="{FF2B5EF4-FFF2-40B4-BE49-F238E27FC236}">
                <a16:creationId xmlns:a16="http://schemas.microsoft.com/office/drawing/2014/main" id="{A99C07E4-B941-F484-B1C0-4519259F1035}"/>
              </a:ext>
            </a:extLst>
          </p:cNvPr>
          <p:cNvPicPr>
            <a:picLocks noChangeAspect="1" noChangeArrowheads="1"/>
          </p:cNvPicPr>
          <p:nvPr/>
        </p:nvPicPr>
        <p:blipFill>
          <a:blip r:embed="rId3" cstate="print"/>
          <a:srcRect/>
          <a:stretch>
            <a:fillRect/>
          </a:stretch>
        </p:blipFill>
        <p:spPr bwMode="auto">
          <a:xfrm rot="13837343">
            <a:off x="4613131" y="2266404"/>
            <a:ext cx="195830" cy="3583201"/>
          </a:xfrm>
          <a:prstGeom prst="rect">
            <a:avLst/>
          </a:prstGeom>
          <a:noFill/>
          <a:ln w="9525">
            <a:noFill/>
            <a:miter lim="800000"/>
            <a:headEnd/>
            <a:tailEnd/>
          </a:ln>
          <a:scene3d>
            <a:camera prst="orthographicFront">
              <a:rot lat="0" lon="0" rev="0"/>
            </a:camera>
            <a:lightRig rig="threePt" dir="t"/>
          </a:scene3d>
        </p:spPr>
      </p:pic>
      <p:pic>
        <p:nvPicPr>
          <p:cNvPr id="144" name="Picture 143" descr="arrow11">
            <a:extLst>
              <a:ext uri="{FF2B5EF4-FFF2-40B4-BE49-F238E27FC236}">
                <a16:creationId xmlns:a16="http://schemas.microsoft.com/office/drawing/2014/main" id="{C5F71537-9BDC-CD2C-6667-3DCECDFCF351}"/>
              </a:ext>
            </a:extLst>
          </p:cNvPr>
          <p:cNvPicPr>
            <a:picLocks noChangeAspect="1" noChangeArrowheads="1"/>
          </p:cNvPicPr>
          <p:nvPr/>
        </p:nvPicPr>
        <p:blipFill>
          <a:blip r:embed="rId3" cstate="print"/>
          <a:srcRect/>
          <a:stretch>
            <a:fillRect/>
          </a:stretch>
        </p:blipFill>
        <p:spPr bwMode="auto">
          <a:xfrm rot="18480257">
            <a:off x="6798463" y="2655257"/>
            <a:ext cx="175575" cy="871881"/>
          </a:xfrm>
          <a:prstGeom prst="rect">
            <a:avLst/>
          </a:prstGeom>
          <a:noFill/>
          <a:ln w="9525">
            <a:noFill/>
            <a:miter lim="800000"/>
            <a:headEnd/>
            <a:tailEnd/>
          </a:ln>
          <a:scene3d>
            <a:camera prst="orthographicFront">
              <a:rot lat="0" lon="0" rev="0"/>
            </a:camera>
            <a:lightRig rig="threePt" dir="t"/>
          </a:scene3d>
        </p:spPr>
      </p:pic>
      <p:pic>
        <p:nvPicPr>
          <p:cNvPr id="145" name="Picture 144" descr="arrow11">
            <a:extLst>
              <a:ext uri="{FF2B5EF4-FFF2-40B4-BE49-F238E27FC236}">
                <a16:creationId xmlns:a16="http://schemas.microsoft.com/office/drawing/2014/main" id="{0E2AB152-13AB-4F1E-B91A-CFCD73A958CD}"/>
              </a:ext>
            </a:extLst>
          </p:cNvPr>
          <p:cNvPicPr>
            <a:picLocks noChangeAspect="1" noChangeArrowheads="1"/>
          </p:cNvPicPr>
          <p:nvPr/>
        </p:nvPicPr>
        <p:blipFill>
          <a:blip r:embed="rId3" cstate="print"/>
          <a:srcRect/>
          <a:stretch>
            <a:fillRect/>
          </a:stretch>
        </p:blipFill>
        <p:spPr bwMode="auto">
          <a:xfrm rot="7872912">
            <a:off x="6844953" y="2665170"/>
            <a:ext cx="208360" cy="864244"/>
          </a:xfrm>
          <a:prstGeom prst="rect">
            <a:avLst/>
          </a:prstGeom>
          <a:noFill/>
          <a:ln w="9525">
            <a:noFill/>
            <a:miter lim="800000"/>
            <a:headEnd/>
            <a:tailEnd/>
          </a:ln>
          <a:scene3d>
            <a:camera prst="orthographicFront">
              <a:rot lat="0" lon="0" rev="0"/>
            </a:camera>
            <a:lightRig rig="threePt" dir="t"/>
          </a:scene3d>
        </p:spPr>
      </p:pic>
      <p:sp>
        <p:nvSpPr>
          <p:cNvPr id="146" name="AutoShape 4">
            <a:extLst>
              <a:ext uri="{FF2B5EF4-FFF2-40B4-BE49-F238E27FC236}">
                <a16:creationId xmlns:a16="http://schemas.microsoft.com/office/drawing/2014/main" id="{4E8272ED-0109-99EB-A0F7-B57E6B5D23F9}"/>
              </a:ext>
            </a:extLst>
          </p:cNvPr>
          <p:cNvSpPr>
            <a:spLocks noChangeArrowheads="1"/>
          </p:cNvSpPr>
          <p:nvPr/>
        </p:nvSpPr>
        <p:spPr bwMode="auto">
          <a:xfrm>
            <a:off x="8523288" y="1006475"/>
            <a:ext cx="1857375" cy="4786313"/>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lstStyle>
            <a:lvl1pPr marL="2619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buFontTx/>
              <a:buNone/>
            </a:pPr>
            <a:r>
              <a:rPr lang="en-US" altLang="en-US" sz="1600" b="0"/>
              <a:t>Freachable</a:t>
            </a:r>
          </a:p>
        </p:txBody>
      </p:sp>
      <p:sp>
        <p:nvSpPr>
          <p:cNvPr id="147" name="AutoShape 3">
            <a:extLst>
              <a:ext uri="{FF2B5EF4-FFF2-40B4-BE49-F238E27FC236}">
                <a16:creationId xmlns:a16="http://schemas.microsoft.com/office/drawing/2014/main" id="{46DEF934-BB41-E58A-50D2-780CC158EB8D}"/>
              </a:ext>
            </a:extLst>
          </p:cNvPr>
          <p:cNvSpPr>
            <a:spLocks noChangeArrowheads="1"/>
          </p:cNvSpPr>
          <p:nvPr/>
        </p:nvSpPr>
        <p:spPr bwMode="auto">
          <a:xfrm>
            <a:off x="8632825" y="5334000"/>
            <a:ext cx="1617663" cy="298450"/>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nchor="ctr">
            <a:spAutoFit/>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400" b="0">
                <a:latin typeface="Lucida Sans Typewriter" panose="020B0509030504030204" pitchFamily="49" charset="0"/>
              </a:rPr>
              <a:t>5</a:t>
            </a:r>
          </a:p>
        </p:txBody>
      </p:sp>
      <p:sp>
        <p:nvSpPr>
          <p:cNvPr id="148" name="AutoShape 4">
            <a:extLst>
              <a:ext uri="{FF2B5EF4-FFF2-40B4-BE49-F238E27FC236}">
                <a16:creationId xmlns:a16="http://schemas.microsoft.com/office/drawing/2014/main" id="{1B439ADD-1413-39C6-649A-D07113FE523B}"/>
              </a:ext>
            </a:extLst>
          </p:cNvPr>
          <p:cNvSpPr>
            <a:spLocks noChangeArrowheads="1"/>
          </p:cNvSpPr>
          <p:nvPr/>
        </p:nvSpPr>
        <p:spPr bwMode="auto">
          <a:xfrm>
            <a:off x="1933575" y="2719388"/>
            <a:ext cx="8378825" cy="1484312"/>
          </a:xfrm>
          <a:prstGeom prst="roundRect">
            <a:avLst>
              <a:gd name="adj" fmla="val 4167"/>
            </a:avLst>
          </a:prstGeom>
          <a:solidFill>
            <a:srgbClr val="BBCDE3"/>
          </a:solidFill>
          <a:ln w="9525" algn="ctr">
            <a:solidFill>
              <a:srgbClr val="333333"/>
            </a:solidFill>
            <a:round/>
            <a:headEnd/>
            <a:tailEnd/>
          </a:ln>
        </p:spPr>
        <p:txBody>
          <a:bodyPr anchor="ctr"/>
          <a:lstStyle>
            <a:lvl1pPr marL="1095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ClrTx/>
              <a:buSzTx/>
              <a:buFontTx/>
              <a:buNone/>
            </a:pPr>
            <a:r>
              <a:rPr lang="da-DK" altLang="en-US" sz="1800" b="0"/>
              <a:t>Finally: </a:t>
            </a:r>
          </a:p>
          <a:p>
            <a:pPr>
              <a:lnSpc>
                <a:spcPct val="100000"/>
              </a:lnSpc>
              <a:spcBef>
                <a:spcPct val="0"/>
              </a:spcBef>
              <a:buSzTx/>
            </a:pPr>
            <a:r>
              <a:rPr lang="da-DK" altLang="en-US" sz="1800" b="0"/>
              <a:t> Update Pointers</a:t>
            </a:r>
          </a:p>
          <a:p>
            <a:pPr>
              <a:lnSpc>
                <a:spcPct val="100000"/>
              </a:lnSpc>
              <a:spcBef>
                <a:spcPct val="0"/>
              </a:spcBef>
              <a:buSzTx/>
            </a:pPr>
            <a:r>
              <a:rPr lang="da-DK" altLang="en-US" sz="1800" b="0"/>
              <a:t> Start Finalization thread</a:t>
            </a:r>
          </a:p>
        </p:txBody>
      </p:sp>
      <p:sp>
        <p:nvSpPr>
          <p:cNvPr id="149" name="AutoShape 4">
            <a:extLst>
              <a:ext uri="{FF2B5EF4-FFF2-40B4-BE49-F238E27FC236}">
                <a16:creationId xmlns:a16="http://schemas.microsoft.com/office/drawing/2014/main" id="{811A3D96-590F-BA95-97BE-F60D5C085080}"/>
              </a:ext>
            </a:extLst>
          </p:cNvPr>
          <p:cNvSpPr>
            <a:spLocks noChangeArrowheads="1"/>
          </p:cNvSpPr>
          <p:nvPr/>
        </p:nvSpPr>
        <p:spPr bwMode="auto">
          <a:xfrm>
            <a:off x="1735138" y="766763"/>
            <a:ext cx="8721725" cy="5467350"/>
          </a:xfrm>
          <a:prstGeom prst="roundRect">
            <a:avLst>
              <a:gd name="adj" fmla="val 4167"/>
            </a:avLst>
          </a:prstGeom>
          <a:solidFill>
            <a:srgbClr val="BBCDE3"/>
          </a:solidFill>
          <a:ln w="9525" algn="ctr">
            <a:solidFill>
              <a:srgbClr val="333333"/>
            </a:solidFill>
            <a:round/>
            <a:headEnd/>
            <a:tailEnd/>
          </a:ln>
        </p:spPr>
        <p:txBody>
          <a:bodyPr/>
          <a:lstStyle>
            <a:lvl1pPr marL="1095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ClrTx/>
              <a:buSzTx/>
              <a:buFontTx/>
              <a:buNone/>
            </a:pPr>
            <a:endParaRPr lang="da-DK" altLang="en-US" sz="2200">
              <a:latin typeface="Arial Narrow" panose="020B0606020202030204" pitchFamily="34" charset="0"/>
            </a:endParaRPr>
          </a:p>
        </p:txBody>
      </p:sp>
      <p:sp>
        <p:nvSpPr>
          <p:cNvPr id="150" name="AutoShape 4">
            <a:extLst>
              <a:ext uri="{FF2B5EF4-FFF2-40B4-BE49-F238E27FC236}">
                <a16:creationId xmlns:a16="http://schemas.microsoft.com/office/drawing/2014/main" id="{D0E02FF4-C2AC-96A1-ADBA-1960CE0DBD2A}"/>
              </a:ext>
            </a:extLst>
          </p:cNvPr>
          <p:cNvSpPr>
            <a:spLocks noChangeArrowheads="1"/>
          </p:cNvSpPr>
          <p:nvPr/>
        </p:nvSpPr>
        <p:spPr bwMode="auto">
          <a:xfrm>
            <a:off x="1827213" y="1009650"/>
            <a:ext cx="1857375" cy="2911475"/>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lstStyle>
            <a:lvl1pPr marL="2619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buFontTx/>
              <a:buNone/>
            </a:pPr>
            <a:r>
              <a:rPr lang="en-US" altLang="en-US" sz="1600" b="0"/>
              <a:t>Stack</a:t>
            </a:r>
          </a:p>
        </p:txBody>
      </p:sp>
      <p:sp>
        <p:nvSpPr>
          <p:cNvPr id="151" name="AutoShape 4">
            <a:extLst>
              <a:ext uri="{FF2B5EF4-FFF2-40B4-BE49-F238E27FC236}">
                <a16:creationId xmlns:a16="http://schemas.microsoft.com/office/drawing/2014/main" id="{9F9977CC-28DA-BDEF-76D8-77044C600893}"/>
              </a:ext>
            </a:extLst>
          </p:cNvPr>
          <p:cNvSpPr>
            <a:spLocks noChangeArrowheads="1"/>
          </p:cNvSpPr>
          <p:nvPr/>
        </p:nvSpPr>
        <p:spPr bwMode="auto">
          <a:xfrm>
            <a:off x="3890963" y="1006475"/>
            <a:ext cx="4545012" cy="2913063"/>
          </a:xfrm>
          <a:prstGeom prst="roundRect">
            <a:avLst>
              <a:gd name="adj" fmla="val 940"/>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lstStyle>
            <a:lvl1pPr marL="2619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buFontTx/>
              <a:buNone/>
            </a:pPr>
            <a:r>
              <a:rPr lang="en-US" altLang="en-US" sz="1600" b="0"/>
              <a:t>Heap</a:t>
            </a:r>
          </a:p>
        </p:txBody>
      </p:sp>
      <p:sp>
        <p:nvSpPr>
          <p:cNvPr id="152" name="AutoShape 3">
            <a:extLst>
              <a:ext uri="{FF2B5EF4-FFF2-40B4-BE49-F238E27FC236}">
                <a16:creationId xmlns:a16="http://schemas.microsoft.com/office/drawing/2014/main" id="{6403E769-6F3F-B8AD-2951-CC6F4210A6C3}"/>
              </a:ext>
            </a:extLst>
          </p:cNvPr>
          <p:cNvSpPr>
            <a:spLocks noChangeArrowheads="1"/>
          </p:cNvSpPr>
          <p:nvPr/>
        </p:nvSpPr>
        <p:spPr bwMode="auto">
          <a:xfrm>
            <a:off x="4049713" y="4513263"/>
            <a:ext cx="1287462" cy="1119187"/>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1</a:t>
            </a:r>
          </a:p>
          <a:p>
            <a:pPr eaLnBrk="1" hangingPunct="1">
              <a:spcBef>
                <a:spcPct val="0"/>
              </a:spcBef>
              <a:buClrTx/>
              <a:buSzTx/>
              <a:buFontTx/>
              <a:buNone/>
            </a:pPr>
            <a:r>
              <a:rPr lang="en-US" altLang="en-US" sz="1200" b="0">
                <a:latin typeface="Lucida Sans Typewriter" panose="020B0509030504030204" pitchFamily="49" charset="0"/>
              </a:rPr>
              <a:t>Refs:</a:t>
            </a:r>
          </a:p>
          <a:p>
            <a:pPr eaLnBrk="1" hangingPunct="1">
              <a:spcBef>
                <a:spcPct val="0"/>
              </a:spcBef>
              <a:buClrTx/>
              <a:buSzTx/>
              <a:buFontTx/>
              <a:buNone/>
            </a:pPr>
            <a:r>
              <a:rPr lang="en-US" altLang="en-US" sz="1200" b="0">
                <a:latin typeface="Lucida Sans Typewriter" panose="020B0509030504030204" pitchFamily="49" charset="0"/>
              </a:rPr>
              <a:t>2, 3, 4</a:t>
            </a:r>
          </a:p>
        </p:txBody>
      </p:sp>
      <p:sp>
        <p:nvSpPr>
          <p:cNvPr id="153" name="AutoShape 3">
            <a:extLst>
              <a:ext uri="{FF2B5EF4-FFF2-40B4-BE49-F238E27FC236}">
                <a16:creationId xmlns:a16="http://schemas.microsoft.com/office/drawing/2014/main" id="{318D2BE8-DA92-1270-8781-46CB05D3DA57}"/>
              </a:ext>
            </a:extLst>
          </p:cNvPr>
          <p:cNvSpPr>
            <a:spLocks noChangeArrowheads="1"/>
          </p:cNvSpPr>
          <p:nvPr/>
        </p:nvSpPr>
        <p:spPr bwMode="auto">
          <a:xfrm>
            <a:off x="4049713" y="1420813"/>
            <a:ext cx="1287462" cy="1119187"/>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2</a:t>
            </a:r>
          </a:p>
          <a:p>
            <a:pPr eaLnBrk="1" hangingPunct="1">
              <a:spcBef>
                <a:spcPct val="0"/>
              </a:spcBef>
              <a:buClrTx/>
              <a:buSzTx/>
              <a:buFontTx/>
              <a:buNone/>
            </a:pPr>
            <a:r>
              <a:rPr lang="en-US" altLang="en-US" sz="1200" b="0">
                <a:latin typeface="Lucida Sans Typewriter" panose="020B0509030504030204" pitchFamily="49" charset="0"/>
              </a:rPr>
              <a:t>Refs:</a:t>
            </a:r>
          </a:p>
          <a:p>
            <a:pPr eaLnBrk="1" hangingPunct="1">
              <a:spcBef>
                <a:spcPct val="0"/>
              </a:spcBef>
              <a:buClrTx/>
              <a:buSzTx/>
              <a:buFontTx/>
              <a:buNone/>
            </a:pPr>
            <a:r>
              <a:rPr lang="en-US" altLang="en-US" sz="1200" b="0">
                <a:latin typeface="Lucida Sans Typewriter" panose="020B0509030504030204" pitchFamily="49" charset="0"/>
              </a:rPr>
              <a:t>1, 4</a:t>
            </a:r>
          </a:p>
        </p:txBody>
      </p:sp>
      <p:sp>
        <p:nvSpPr>
          <p:cNvPr id="154" name="AutoShape 3">
            <a:extLst>
              <a:ext uri="{FF2B5EF4-FFF2-40B4-BE49-F238E27FC236}">
                <a16:creationId xmlns:a16="http://schemas.microsoft.com/office/drawing/2014/main" id="{9678F0E4-AEC5-1B1A-296A-2C794F8FCD8B}"/>
              </a:ext>
            </a:extLst>
          </p:cNvPr>
          <p:cNvSpPr>
            <a:spLocks noChangeArrowheads="1"/>
          </p:cNvSpPr>
          <p:nvPr/>
        </p:nvSpPr>
        <p:spPr bwMode="auto">
          <a:xfrm>
            <a:off x="4049713" y="2711450"/>
            <a:ext cx="1287462" cy="1119188"/>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1</a:t>
            </a:r>
          </a:p>
          <a:p>
            <a:pPr eaLnBrk="1" hangingPunct="1">
              <a:spcBef>
                <a:spcPct val="0"/>
              </a:spcBef>
              <a:buClrTx/>
              <a:buSzTx/>
              <a:buFontTx/>
              <a:buNone/>
            </a:pPr>
            <a:r>
              <a:rPr lang="en-US" altLang="en-US" sz="1200" b="0">
                <a:latin typeface="Lucida Sans Typewriter" panose="020B0509030504030204" pitchFamily="49" charset="0"/>
              </a:rPr>
              <a:t>Refs:</a:t>
            </a:r>
          </a:p>
        </p:txBody>
      </p:sp>
      <p:sp>
        <p:nvSpPr>
          <p:cNvPr id="155" name="AutoShape 3">
            <a:extLst>
              <a:ext uri="{FF2B5EF4-FFF2-40B4-BE49-F238E27FC236}">
                <a16:creationId xmlns:a16="http://schemas.microsoft.com/office/drawing/2014/main" id="{560E5B19-53E2-569B-F2EA-8ADEE6BA2390}"/>
              </a:ext>
            </a:extLst>
          </p:cNvPr>
          <p:cNvSpPr>
            <a:spLocks noChangeArrowheads="1"/>
          </p:cNvSpPr>
          <p:nvPr/>
        </p:nvSpPr>
        <p:spPr bwMode="auto">
          <a:xfrm>
            <a:off x="5556250" y="4513263"/>
            <a:ext cx="1287463" cy="1119187"/>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4</a:t>
            </a:r>
          </a:p>
          <a:p>
            <a:pPr eaLnBrk="1" hangingPunct="1">
              <a:spcBef>
                <a:spcPct val="0"/>
              </a:spcBef>
              <a:buClrTx/>
              <a:buSzTx/>
              <a:buFontTx/>
              <a:buNone/>
            </a:pPr>
            <a:r>
              <a:rPr lang="en-US" altLang="en-US" sz="1200" b="0">
                <a:latin typeface="Lucida Sans Typewriter" panose="020B0509030504030204" pitchFamily="49" charset="0"/>
              </a:rPr>
              <a:t>Refs:</a:t>
            </a:r>
          </a:p>
          <a:p>
            <a:pPr eaLnBrk="1" hangingPunct="1">
              <a:spcBef>
                <a:spcPct val="0"/>
              </a:spcBef>
              <a:buClrTx/>
              <a:buSzTx/>
              <a:buFontTx/>
              <a:buNone/>
            </a:pPr>
            <a:r>
              <a:rPr lang="en-US" altLang="en-US" sz="1200" b="0">
                <a:latin typeface="Lucida Sans Typewriter" panose="020B0509030504030204" pitchFamily="49" charset="0"/>
              </a:rPr>
              <a:t>2</a:t>
            </a:r>
          </a:p>
        </p:txBody>
      </p:sp>
      <p:sp>
        <p:nvSpPr>
          <p:cNvPr id="156" name="AutoShape 3">
            <a:extLst>
              <a:ext uri="{FF2B5EF4-FFF2-40B4-BE49-F238E27FC236}">
                <a16:creationId xmlns:a16="http://schemas.microsoft.com/office/drawing/2014/main" id="{96FC7DF2-B953-ACA6-77AF-4842615AB8C8}"/>
              </a:ext>
            </a:extLst>
          </p:cNvPr>
          <p:cNvSpPr>
            <a:spLocks noChangeArrowheads="1"/>
          </p:cNvSpPr>
          <p:nvPr/>
        </p:nvSpPr>
        <p:spPr bwMode="auto">
          <a:xfrm>
            <a:off x="5556250" y="1420813"/>
            <a:ext cx="1287463" cy="1119187"/>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4</a:t>
            </a:r>
          </a:p>
          <a:p>
            <a:pPr eaLnBrk="1" hangingPunct="1">
              <a:spcBef>
                <a:spcPct val="0"/>
              </a:spcBef>
              <a:buClrTx/>
              <a:buSzTx/>
              <a:buFontTx/>
              <a:buNone/>
            </a:pPr>
            <a:r>
              <a:rPr lang="en-US" altLang="en-US" sz="1200" b="0">
                <a:latin typeface="Lucida Sans Typewriter" panose="020B0509030504030204" pitchFamily="49" charset="0"/>
              </a:rPr>
              <a:t>Refs:</a:t>
            </a:r>
          </a:p>
          <a:p>
            <a:pPr eaLnBrk="1" hangingPunct="1">
              <a:spcBef>
                <a:spcPct val="0"/>
              </a:spcBef>
              <a:buClrTx/>
              <a:buSzTx/>
              <a:buFontTx/>
              <a:buNone/>
            </a:pPr>
            <a:r>
              <a:rPr lang="en-US" altLang="en-US" sz="1200" b="0">
                <a:latin typeface="Lucida Sans Typewriter" panose="020B0509030504030204" pitchFamily="49" charset="0"/>
              </a:rPr>
              <a:t>5</a:t>
            </a:r>
          </a:p>
        </p:txBody>
      </p:sp>
      <p:sp>
        <p:nvSpPr>
          <p:cNvPr id="157" name="AutoShape 3">
            <a:extLst>
              <a:ext uri="{FF2B5EF4-FFF2-40B4-BE49-F238E27FC236}">
                <a16:creationId xmlns:a16="http://schemas.microsoft.com/office/drawing/2014/main" id="{0171E7CA-22D0-0643-D8F5-729F52A2DC51}"/>
              </a:ext>
            </a:extLst>
          </p:cNvPr>
          <p:cNvSpPr>
            <a:spLocks noChangeArrowheads="1"/>
          </p:cNvSpPr>
          <p:nvPr/>
        </p:nvSpPr>
        <p:spPr bwMode="auto">
          <a:xfrm>
            <a:off x="5556250" y="2711450"/>
            <a:ext cx="1287463" cy="1119188"/>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3</a:t>
            </a:r>
          </a:p>
          <a:p>
            <a:pPr eaLnBrk="1" hangingPunct="1">
              <a:spcBef>
                <a:spcPct val="0"/>
              </a:spcBef>
              <a:buClrTx/>
              <a:buSzTx/>
              <a:buFontTx/>
              <a:buNone/>
            </a:pPr>
            <a:r>
              <a:rPr lang="en-US" altLang="en-US" sz="1200" b="0">
                <a:latin typeface="Lucida Sans Typewriter" panose="020B0509030504030204" pitchFamily="49" charset="0"/>
              </a:rPr>
              <a:t>Refs:</a:t>
            </a:r>
          </a:p>
          <a:p>
            <a:pPr eaLnBrk="1" hangingPunct="1">
              <a:spcBef>
                <a:spcPct val="0"/>
              </a:spcBef>
              <a:buClrTx/>
              <a:buSzTx/>
              <a:buFontTx/>
              <a:buNone/>
            </a:pPr>
            <a:r>
              <a:rPr lang="en-US" altLang="en-US" sz="1200" b="0">
                <a:latin typeface="Lucida Sans Typewriter" panose="020B0509030504030204" pitchFamily="49" charset="0"/>
              </a:rPr>
              <a:t>Finalizer</a:t>
            </a:r>
          </a:p>
        </p:txBody>
      </p:sp>
      <p:sp>
        <p:nvSpPr>
          <p:cNvPr id="158" name="AutoShape 3">
            <a:extLst>
              <a:ext uri="{FF2B5EF4-FFF2-40B4-BE49-F238E27FC236}">
                <a16:creationId xmlns:a16="http://schemas.microsoft.com/office/drawing/2014/main" id="{EEBB0F53-6715-9D4B-4A49-903F13DC5EFC}"/>
              </a:ext>
            </a:extLst>
          </p:cNvPr>
          <p:cNvSpPr>
            <a:spLocks noChangeArrowheads="1"/>
          </p:cNvSpPr>
          <p:nvPr/>
        </p:nvSpPr>
        <p:spPr bwMode="auto">
          <a:xfrm>
            <a:off x="6978650" y="4513263"/>
            <a:ext cx="1287463" cy="1119187"/>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7</a:t>
            </a:r>
          </a:p>
          <a:p>
            <a:pPr eaLnBrk="1" hangingPunct="1">
              <a:spcBef>
                <a:spcPct val="0"/>
              </a:spcBef>
              <a:buClrTx/>
              <a:buSzTx/>
              <a:buFontTx/>
              <a:buNone/>
            </a:pPr>
            <a:r>
              <a:rPr lang="en-US" altLang="en-US" sz="1200" b="0">
                <a:latin typeface="Lucida Sans Typewriter" panose="020B0509030504030204" pitchFamily="49" charset="0"/>
              </a:rPr>
              <a:t>Refs:</a:t>
            </a:r>
          </a:p>
        </p:txBody>
      </p:sp>
      <p:sp>
        <p:nvSpPr>
          <p:cNvPr id="159" name="AutoShape 3">
            <a:extLst>
              <a:ext uri="{FF2B5EF4-FFF2-40B4-BE49-F238E27FC236}">
                <a16:creationId xmlns:a16="http://schemas.microsoft.com/office/drawing/2014/main" id="{CE8BB3BA-F6B2-B4CA-2638-F07271C73C1A}"/>
              </a:ext>
            </a:extLst>
          </p:cNvPr>
          <p:cNvSpPr>
            <a:spLocks noChangeArrowheads="1"/>
          </p:cNvSpPr>
          <p:nvPr/>
        </p:nvSpPr>
        <p:spPr bwMode="auto">
          <a:xfrm>
            <a:off x="6978650" y="1420813"/>
            <a:ext cx="1287463" cy="1119187"/>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6</a:t>
            </a:r>
          </a:p>
          <a:p>
            <a:pPr eaLnBrk="1" hangingPunct="1">
              <a:spcBef>
                <a:spcPct val="0"/>
              </a:spcBef>
              <a:buClrTx/>
              <a:buSzTx/>
              <a:buFontTx/>
              <a:buNone/>
            </a:pPr>
            <a:r>
              <a:rPr lang="en-US" altLang="en-US" sz="1200" b="0">
                <a:latin typeface="Lucida Sans Typewriter" panose="020B0509030504030204" pitchFamily="49" charset="0"/>
              </a:rPr>
              <a:t>Refs:</a:t>
            </a:r>
          </a:p>
        </p:txBody>
      </p:sp>
      <p:sp>
        <p:nvSpPr>
          <p:cNvPr id="160" name="AutoShape 3">
            <a:extLst>
              <a:ext uri="{FF2B5EF4-FFF2-40B4-BE49-F238E27FC236}">
                <a16:creationId xmlns:a16="http://schemas.microsoft.com/office/drawing/2014/main" id="{5FFC453E-89A7-342B-05EE-119DB8C1A93B}"/>
              </a:ext>
            </a:extLst>
          </p:cNvPr>
          <p:cNvSpPr>
            <a:spLocks noChangeArrowheads="1"/>
          </p:cNvSpPr>
          <p:nvPr/>
        </p:nvSpPr>
        <p:spPr bwMode="auto">
          <a:xfrm>
            <a:off x="6978650" y="2711450"/>
            <a:ext cx="1287463" cy="1119188"/>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5</a:t>
            </a:r>
          </a:p>
          <a:p>
            <a:pPr eaLnBrk="1" hangingPunct="1">
              <a:spcBef>
                <a:spcPct val="0"/>
              </a:spcBef>
              <a:buClrTx/>
              <a:buSzTx/>
              <a:buFontTx/>
              <a:buNone/>
            </a:pPr>
            <a:r>
              <a:rPr lang="en-US" altLang="en-US" sz="1200" b="0">
                <a:latin typeface="Lucida Sans Typewriter" panose="020B0509030504030204" pitchFamily="49" charset="0"/>
              </a:rPr>
              <a:t>Refs:</a:t>
            </a:r>
          </a:p>
          <a:p>
            <a:pPr eaLnBrk="1" hangingPunct="1">
              <a:spcBef>
                <a:spcPct val="0"/>
              </a:spcBef>
              <a:buClrTx/>
              <a:buSzTx/>
              <a:buFontTx/>
              <a:buNone/>
            </a:pPr>
            <a:r>
              <a:rPr lang="en-US" altLang="en-US" sz="1200" b="0">
                <a:latin typeface="Lucida Sans Typewriter" panose="020B0509030504030204" pitchFamily="49" charset="0"/>
              </a:rPr>
              <a:t>6</a:t>
            </a:r>
          </a:p>
        </p:txBody>
      </p:sp>
      <p:sp>
        <p:nvSpPr>
          <p:cNvPr id="161" name="AutoShape 4">
            <a:extLst>
              <a:ext uri="{FF2B5EF4-FFF2-40B4-BE49-F238E27FC236}">
                <a16:creationId xmlns:a16="http://schemas.microsoft.com/office/drawing/2014/main" id="{9A51A99B-6CEE-BA37-8AF4-F9314C35E5A6}"/>
              </a:ext>
            </a:extLst>
          </p:cNvPr>
          <p:cNvSpPr>
            <a:spLocks noChangeArrowheads="1"/>
          </p:cNvSpPr>
          <p:nvPr/>
        </p:nvSpPr>
        <p:spPr bwMode="auto">
          <a:xfrm>
            <a:off x="8523288" y="1006475"/>
            <a:ext cx="1857375" cy="2913063"/>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lstStyle>
            <a:lvl1pPr marL="2619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buFontTx/>
              <a:buNone/>
            </a:pPr>
            <a:r>
              <a:rPr lang="en-US" altLang="en-US" sz="1600"/>
              <a:t>freachable</a:t>
            </a:r>
          </a:p>
        </p:txBody>
      </p:sp>
      <p:sp>
        <p:nvSpPr>
          <p:cNvPr id="162" name="AutoShape 3">
            <a:extLst>
              <a:ext uri="{FF2B5EF4-FFF2-40B4-BE49-F238E27FC236}">
                <a16:creationId xmlns:a16="http://schemas.microsoft.com/office/drawing/2014/main" id="{ED3A996B-E5BC-4C9B-5FEC-DA90E6D63F63}"/>
              </a:ext>
            </a:extLst>
          </p:cNvPr>
          <p:cNvSpPr>
            <a:spLocks noChangeArrowheads="1"/>
          </p:cNvSpPr>
          <p:nvPr/>
        </p:nvSpPr>
        <p:spPr bwMode="auto">
          <a:xfrm>
            <a:off x="1938338" y="3459163"/>
            <a:ext cx="1616075" cy="296862"/>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nchor="ctr">
            <a:spAutoFit/>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400" b="0">
                <a:latin typeface="Lucida Sans Typewriter" panose="020B0509030504030204" pitchFamily="49" charset="0"/>
              </a:rPr>
              <a:t>John &gt; 4</a:t>
            </a:r>
          </a:p>
        </p:txBody>
      </p:sp>
      <p:sp>
        <p:nvSpPr>
          <p:cNvPr id="163" name="AutoShape 3">
            <a:extLst>
              <a:ext uri="{FF2B5EF4-FFF2-40B4-BE49-F238E27FC236}">
                <a16:creationId xmlns:a16="http://schemas.microsoft.com/office/drawing/2014/main" id="{3D5D9BDE-484C-F60E-76A2-6FA8EA61E542}"/>
              </a:ext>
            </a:extLst>
          </p:cNvPr>
          <p:cNvSpPr>
            <a:spLocks noChangeArrowheads="1"/>
          </p:cNvSpPr>
          <p:nvPr/>
        </p:nvSpPr>
        <p:spPr bwMode="auto">
          <a:xfrm>
            <a:off x="1938338" y="3062288"/>
            <a:ext cx="1616075" cy="296862"/>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nchor="ctr">
            <a:spAutoFit/>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400" b="0">
                <a:latin typeface="Lucida Sans Typewriter" panose="020B0509030504030204" pitchFamily="49" charset="0"/>
              </a:rPr>
              <a:t>James &gt; 6</a:t>
            </a:r>
          </a:p>
        </p:txBody>
      </p:sp>
      <p:sp>
        <p:nvSpPr>
          <p:cNvPr id="164" name="AutoShape 3">
            <a:extLst>
              <a:ext uri="{FF2B5EF4-FFF2-40B4-BE49-F238E27FC236}">
                <a16:creationId xmlns:a16="http://schemas.microsoft.com/office/drawing/2014/main" id="{74BC173B-2827-6542-0538-9F5F71383DCB}"/>
              </a:ext>
            </a:extLst>
          </p:cNvPr>
          <p:cNvSpPr>
            <a:spLocks noChangeArrowheads="1"/>
          </p:cNvSpPr>
          <p:nvPr/>
        </p:nvSpPr>
        <p:spPr bwMode="auto">
          <a:xfrm>
            <a:off x="8632825" y="3459163"/>
            <a:ext cx="1617663" cy="296862"/>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nchor="ctr">
            <a:spAutoFit/>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400" b="0">
                <a:latin typeface="Lucida Sans Typewriter" panose="020B0509030504030204" pitchFamily="49" charset="0"/>
              </a:rPr>
              <a:t>5</a:t>
            </a:r>
          </a:p>
        </p:txBody>
      </p:sp>
      <p:sp>
        <p:nvSpPr>
          <p:cNvPr id="165" name="AutoShape 4">
            <a:extLst>
              <a:ext uri="{FF2B5EF4-FFF2-40B4-BE49-F238E27FC236}">
                <a16:creationId xmlns:a16="http://schemas.microsoft.com/office/drawing/2014/main" id="{D08BAF06-13C3-B270-6C14-C9A2CCD1F20F}"/>
              </a:ext>
            </a:extLst>
          </p:cNvPr>
          <p:cNvSpPr>
            <a:spLocks noChangeArrowheads="1"/>
          </p:cNvSpPr>
          <p:nvPr/>
        </p:nvSpPr>
        <p:spPr bwMode="auto">
          <a:xfrm>
            <a:off x="3082925" y="4017963"/>
            <a:ext cx="7169150" cy="2406650"/>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lstStyle>
            <a:lvl1pPr marL="2619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buFontTx/>
              <a:buNone/>
            </a:pPr>
            <a:endParaRPr lang="en-US" altLang="en-US" sz="1600" b="0"/>
          </a:p>
        </p:txBody>
      </p:sp>
      <p:sp>
        <p:nvSpPr>
          <p:cNvPr id="166" name="AutoShape 4">
            <a:extLst>
              <a:ext uri="{FF2B5EF4-FFF2-40B4-BE49-F238E27FC236}">
                <a16:creationId xmlns:a16="http://schemas.microsoft.com/office/drawing/2014/main" id="{4BE16325-02BE-431D-51F1-B604D7BCC022}"/>
              </a:ext>
            </a:extLst>
          </p:cNvPr>
          <p:cNvSpPr>
            <a:spLocks noChangeArrowheads="1"/>
          </p:cNvSpPr>
          <p:nvPr/>
        </p:nvSpPr>
        <p:spPr bwMode="auto">
          <a:xfrm>
            <a:off x="3324225" y="4152900"/>
            <a:ext cx="6715125" cy="2125663"/>
          </a:xfrm>
          <a:prstGeom prst="roundRect">
            <a:avLst>
              <a:gd name="adj" fmla="val 4167"/>
            </a:avLst>
          </a:prstGeom>
          <a:solidFill>
            <a:srgbClr val="BBCDE3"/>
          </a:solidFill>
          <a:ln w="9525" algn="ctr">
            <a:solidFill>
              <a:srgbClr val="333333"/>
            </a:solidFill>
            <a:round/>
            <a:headEnd/>
            <a:tailEnd/>
          </a:ln>
        </p:spPr>
        <p:txBody>
          <a:bodyPr anchor="ctr"/>
          <a:lstStyle>
            <a:lvl1pPr marL="1095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SzTx/>
            </a:pPr>
            <a:r>
              <a:rPr lang="da-DK" altLang="en-US" sz="1800" b="0"/>
              <a:t> Mark all objects as dead</a:t>
            </a:r>
          </a:p>
          <a:p>
            <a:pPr>
              <a:lnSpc>
                <a:spcPct val="100000"/>
              </a:lnSpc>
              <a:spcBef>
                <a:spcPct val="0"/>
              </a:spcBef>
              <a:buSzTx/>
            </a:pPr>
            <a:r>
              <a:rPr lang="da-DK" altLang="en-US" sz="1800" b="0"/>
              <a:t> Map which objects should stay alive</a:t>
            </a:r>
          </a:p>
          <a:p>
            <a:pPr>
              <a:lnSpc>
                <a:spcPct val="100000"/>
              </a:lnSpc>
              <a:spcBef>
                <a:spcPct val="0"/>
              </a:spcBef>
              <a:buSzTx/>
            </a:pPr>
            <a:r>
              <a:rPr lang="da-DK" altLang="en-US" sz="1800" b="0"/>
              <a:t> Add finalizable dead objects to the freachable queue</a:t>
            </a:r>
          </a:p>
          <a:p>
            <a:pPr>
              <a:lnSpc>
                <a:spcPct val="100000"/>
              </a:lnSpc>
              <a:spcBef>
                <a:spcPct val="0"/>
              </a:spcBef>
              <a:buSzTx/>
            </a:pPr>
            <a:r>
              <a:rPr lang="da-DK" altLang="en-US" sz="1800" b="0"/>
              <a:t> Remove dead objects and defragment heap</a:t>
            </a:r>
          </a:p>
          <a:p>
            <a:pPr>
              <a:lnSpc>
                <a:spcPct val="100000"/>
              </a:lnSpc>
              <a:spcBef>
                <a:spcPct val="0"/>
              </a:spcBef>
              <a:buSzTx/>
            </a:pPr>
            <a:r>
              <a:rPr lang="da-DK" altLang="en-US" sz="1800" b="0"/>
              <a:t> Update pointers</a:t>
            </a:r>
          </a:p>
          <a:p>
            <a:pPr>
              <a:lnSpc>
                <a:spcPct val="100000"/>
              </a:lnSpc>
              <a:spcBef>
                <a:spcPct val="0"/>
              </a:spcBef>
              <a:buSzTx/>
            </a:pPr>
            <a:r>
              <a:rPr lang="da-DK" altLang="en-US" sz="1800" b="0"/>
              <a:t> Start finalization thread</a:t>
            </a:r>
          </a:p>
        </p:txBody>
      </p:sp>
      <p:sp>
        <p:nvSpPr>
          <p:cNvPr id="15405" name="Oval 166">
            <a:extLst>
              <a:ext uri="{FF2B5EF4-FFF2-40B4-BE49-F238E27FC236}">
                <a16:creationId xmlns:a16="http://schemas.microsoft.com/office/drawing/2014/main" id="{EB1C5CFE-4812-E629-469B-2265167B8AB6}"/>
              </a:ext>
            </a:extLst>
          </p:cNvPr>
          <p:cNvSpPr>
            <a:spLocks noChangeArrowheads="1"/>
          </p:cNvSpPr>
          <p:nvPr/>
        </p:nvSpPr>
        <p:spPr bwMode="auto">
          <a:xfrm>
            <a:off x="1981200" y="6007100"/>
            <a:ext cx="914400" cy="425450"/>
          </a:xfrm>
          <a:prstGeom prst="ellipse">
            <a:avLst/>
          </a:prstGeom>
          <a:gradFill rotWithShape="0">
            <a:gsLst>
              <a:gs pos="0">
                <a:srgbClr val="666699"/>
              </a:gs>
              <a:gs pos="100000">
                <a:srgbClr val="99CCFF"/>
              </a:gs>
            </a:gsLst>
            <a:lin ang="5400000" scaled="1"/>
          </a:gradFill>
          <a:ln>
            <a:noFill/>
          </a:ln>
          <a:effectLst>
            <a:outerShdw dist="17961" dir="2700000" algn="ctr" rotWithShape="0">
              <a:srgbClr val="969696"/>
            </a:outerShdw>
          </a:effectLst>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gn="ctr">
              <a:lnSpc>
                <a:spcPct val="100000"/>
              </a:lnSpc>
              <a:spcBef>
                <a:spcPct val="0"/>
              </a:spcBef>
              <a:buClrTx/>
              <a:buSzTx/>
              <a:buFontTx/>
              <a:buNone/>
            </a:pPr>
            <a:endParaRPr lang="en-US" altLang="en-US" sz="1800"/>
          </a:p>
        </p:txBody>
      </p:sp>
      <p:grpSp>
        <p:nvGrpSpPr>
          <p:cNvPr id="15406" name="Group 4">
            <a:extLst>
              <a:ext uri="{FF2B5EF4-FFF2-40B4-BE49-F238E27FC236}">
                <a16:creationId xmlns:a16="http://schemas.microsoft.com/office/drawing/2014/main" id="{AA1A31EC-2C52-6161-AFC6-DFFD992F8858}"/>
              </a:ext>
            </a:extLst>
          </p:cNvPr>
          <p:cNvGrpSpPr>
            <a:grpSpLocks/>
          </p:cNvGrpSpPr>
          <p:nvPr/>
        </p:nvGrpSpPr>
        <p:grpSpPr bwMode="auto">
          <a:xfrm>
            <a:off x="1981200" y="6007100"/>
            <a:ext cx="914400" cy="425450"/>
            <a:chOff x="384" y="3024"/>
            <a:chExt cx="720" cy="336"/>
          </a:xfrm>
        </p:grpSpPr>
        <p:sp>
          <p:nvSpPr>
            <p:cNvPr id="15410" name="Oval 168">
              <a:extLst>
                <a:ext uri="{FF2B5EF4-FFF2-40B4-BE49-F238E27FC236}">
                  <a16:creationId xmlns:a16="http://schemas.microsoft.com/office/drawing/2014/main" id="{D1F31818-3596-EE51-6B0A-CCD0CDBECA22}"/>
                </a:ext>
              </a:extLst>
            </p:cNvPr>
            <p:cNvSpPr>
              <a:spLocks noChangeArrowheads="1"/>
            </p:cNvSpPr>
            <p:nvPr/>
          </p:nvSpPr>
          <p:spPr bwMode="auto">
            <a:xfrm>
              <a:off x="384" y="3024"/>
              <a:ext cx="720" cy="336"/>
            </a:xfrm>
            <a:prstGeom prst="ellipse">
              <a:avLst/>
            </a:prstGeom>
            <a:gradFill rotWithShape="0">
              <a:gsLst>
                <a:gs pos="0">
                  <a:srgbClr val="666699"/>
                </a:gs>
                <a:gs pos="100000">
                  <a:srgbClr val="99CCFF"/>
                </a:gs>
              </a:gsLst>
              <a:lin ang="5400000" scaled="1"/>
            </a:gradFill>
            <a:ln>
              <a:noFill/>
            </a:ln>
            <a:effectLst>
              <a:outerShdw dist="17961" dir="2700000" algn="ctr" rotWithShape="0">
                <a:srgbClr val="969696"/>
              </a:outerShdw>
            </a:effectLst>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gn="ctr">
                <a:lnSpc>
                  <a:spcPct val="100000"/>
                </a:lnSpc>
                <a:spcBef>
                  <a:spcPct val="0"/>
                </a:spcBef>
                <a:buClrTx/>
                <a:buSzTx/>
                <a:buFontTx/>
                <a:buNone/>
              </a:pPr>
              <a:endParaRPr lang="en-US" altLang="en-US" sz="1800"/>
            </a:p>
          </p:txBody>
        </p:sp>
        <p:grpSp>
          <p:nvGrpSpPr>
            <p:cNvPr id="15411" name="Group 9">
              <a:extLst>
                <a:ext uri="{FF2B5EF4-FFF2-40B4-BE49-F238E27FC236}">
                  <a16:creationId xmlns:a16="http://schemas.microsoft.com/office/drawing/2014/main" id="{F4619F19-0EB9-A589-4926-E1A2B082EEBE}"/>
                </a:ext>
              </a:extLst>
            </p:cNvPr>
            <p:cNvGrpSpPr>
              <a:grpSpLocks/>
            </p:cNvGrpSpPr>
            <p:nvPr/>
          </p:nvGrpSpPr>
          <p:grpSpPr bwMode="auto">
            <a:xfrm>
              <a:off x="480" y="3096"/>
              <a:ext cx="240" cy="192"/>
              <a:chOff x="480" y="3096"/>
              <a:chExt cx="240" cy="192"/>
            </a:xfrm>
          </p:grpSpPr>
          <p:sp>
            <p:nvSpPr>
              <p:cNvPr id="15412" name="Oval 10">
                <a:extLst>
                  <a:ext uri="{FF2B5EF4-FFF2-40B4-BE49-F238E27FC236}">
                    <a16:creationId xmlns:a16="http://schemas.microsoft.com/office/drawing/2014/main" id="{037322E1-EBCD-F54E-5F19-3F4747FC487D}"/>
                  </a:ext>
                </a:extLst>
              </p:cNvPr>
              <p:cNvSpPr>
                <a:spLocks noChangeArrowheads="1"/>
              </p:cNvSpPr>
              <p:nvPr/>
            </p:nvSpPr>
            <p:spPr bwMode="auto">
              <a:xfrm>
                <a:off x="480" y="3096"/>
                <a:ext cx="240" cy="192"/>
              </a:xfrm>
              <a:prstGeom prst="ellipse">
                <a:avLst/>
              </a:prstGeom>
              <a:gradFill rotWithShape="0">
                <a:gsLst>
                  <a:gs pos="0">
                    <a:srgbClr val="666699"/>
                  </a:gs>
                  <a:gs pos="100000">
                    <a:srgbClr val="99CCFF"/>
                  </a:gs>
                </a:gsLst>
                <a:lin ang="189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gn="ctr">
                  <a:lnSpc>
                    <a:spcPct val="100000"/>
                  </a:lnSpc>
                  <a:spcBef>
                    <a:spcPct val="0"/>
                  </a:spcBef>
                  <a:buClrTx/>
                  <a:buSzTx/>
                  <a:buFontTx/>
                  <a:buNone/>
                </a:pPr>
                <a:endParaRPr lang="en-US" altLang="en-US" sz="1800"/>
              </a:p>
            </p:txBody>
          </p:sp>
          <p:sp>
            <p:nvSpPr>
              <p:cNvPr id="15413" name="Freeform 171">
                <a:extLst>
                  <a:ext uri="{FF2B5EF4-FFF2-40B4-BE49-F238E27FC236}">
                    <a16:creationId xmlns:a16="http://schemas.microsoft.com/office/drawing/2014/main" id="{B21175C7-9546-9041-E5DA-F648076106BE}"/>
                  </a:ext>
                </a:extLst>
              </p:cNvPr>
              <p:cNvSpPr>
                <a:spLocks/>
              </p:cNvSpPr>
              <p:nvPr/>
            </p:nvSpPr>
            <p:spPr bwMode="auto">
              <a:xfrm>
                <a:off x="539" y="3123"/>
                <a:ext cx="139" cy="133"/>
              </a:xfrm>
              <a:custGeom>
                <a:avLst/>
                <a:gdLst>
                  <a:gd name="T0" fmla="*/ 0 w 432"/>
                  <a:gd name="T1" fmla="*/ 0 h 576"/>
                  <a:gd name="T2" fmla="*/ 0 w 432"/>
                  <a:gd name="T3" fmla="*/ 7 h 576"/>
                  <a:gd name="T4" fmla="*/ 14 w 432"/>
                  <a:gd name="T5" fmla="*/ 3 h 576"/>
                  <a:gd name="T6" fmla="*/ 0 w 432"/>
                  <a:gd name="T7" fmla="*/ 0 h 5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576">
                    <a:moveTo>
                      <a:pt x="0" y="0"/>
                    </a:moveTo>
                    <a:cubicBezTo>
                      <a:pt x="0" y="0"/>
                      <a:pt x="91" y="226"/>
                      <a:pt x="0" y="576"/>
                    </a:cubicBezTo>
                    <a:cubicBezTo>
                      <a:pt x="216" y="432"/>
                      <a:pt x="432" y="288"/>
                      <a:pt x="432" y="288"/>
                    </a:cubicBezTo>
                    <a:lnTo>
                      <a:pt x="0" y="0"/>
                    </a:lnTo>
                    <a:close/>
                  </a:path>
                </a:pathLst>
              </a:custGeom>
              <a:gradFill rotWithShape="1">
                <a:gsLst>
                  <a:gs pos="0">
                    <a:srgbClr val="FFFFCC"/>
                  </a:gs>
                  <a:gs pos="100000">
                    <a:srgbClr val="FFCC66"/>
                  </a:gs>
                </a:gsLst>
                <a:lin ang="18900000" scaled="1"/>
              </a:gradFill>
              <a:ln w="9525" cap="flat" cmpd="sng">
                <a:solidFill>
                  <a:srgbClr val="666699"/>
                </a:solidFill>
                <a:prstDash val="solid"/>
                <a:round/>
                <a:headEnd type="none" w="med" len="med"/>
                <a:tailEnd type="none" w="med" len="med"/>
              </a:ln>
              <a:effectLst>
                <a:outerShdw dist="17961" dir="8100000" algn="ctr" rotWithShape="0">
                  <a:schemeClr val="tx1"/>
                </a:outerShdw>
              </a:effectLst>
            </p:spPr>
            <p:txBody>
              <a:bodyPr wrap="none" anchor="ctr"/>
              <a:lstStyle/>
              <a:p>
                <a:endParaRPr lang="en-IN"/>
              </a:p>
            </p:txBody>
          </p:sp>
        </p:grpSp>
      </p:grpSp>
      <p:grpSp>
        <p:nvGrpSpPr>
          <p:cNvPr id="4" name="Group 5">
            <a:extLst>
              <a:ext uri="{FF2B5EF4-FFF2-40B4-BE49-F238E27FC236}">
                <a16:creationId xmlns:a16="http://schemas.microsoft.com/office/drawing/2014/main" id="{E8964875-8C83-A363-811D-8A3F72366901}"/>
              </a:ext>
            </a:extLst>
          </p:cNvPr>
          <p:cNvGrpSpPr>
            <a:grpSpLocks/>
          </p:cNvGrpSpPr>
          <p:nvPr/>
        </p:nvGrpSpPr>
        <p:grpSpPr bwMode="auto">
          <a:xfrm>
            <a:off x="2468563" y="6097588"/>
            <a:ext cx="304800" cy="244475"/>
            <a:chOff x="768" y="3096"/>
            <a:chExt cx="240" cy="192"/>
          </a:xfrm>
        </p:grpSpPr>
        <p:sp>
          <p:nvSpPr>
            <p:cNvPr id="15408" name="Oval 6">
              <a:extLst>
                <a:ext uri="{FF2B5EF4-FFF2-40B4-BE49-F238E27FC236}">
                  <a16:creationId xmlns:a16="http://schemas.microsoft.com/office/drawing/2014/main" id="{76C49950-C117-D0DE-494A-3A7F6C9C0CFC}"/>
                </a:ext>
              </a:extLst>
            </p:cNvPr>
            <p:cNvSpPr>
              <a:spLocks noChangeArrowheads="1"/>
            </p:cNvSpPr>
            <p:nvPr/>
          </p:nvSpPr>
          <p:spPr bwMode="auto">
            <a:xfrm>
              <a:off x="768" y="3096"/>
              <a:ext cx="240" cy="192"/>
            </a:xfrm>
            <a:prstGeom prst="ellipse">
              <a:avLst/>
            </a:prstGeom>
            <a:gradFill rotWithShape="0">
              <a:gsLst>
                <a:gs pos="0">
                  <a:srgbClr val="666699"/>
                </a:gs>
                <a:gs pos="100000">
                  <a:srgbClr val="99CCFF"/>
                </a:gs>
              </a:gsLst>
              <a:lin ang="189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gn="ctr">
                <a:lnSpc>
                  <a:spcPct val="100000"/>
                </a:lnSpc>
                <a:spcBef>
                  <a:spcPct val="0"/>
                </a:spcBef>
                <a:buClrTx/>
                <a:buSzTx/>
                <a:buFontTx/>
                <a:buNone/>
              </a:pPr>
              <a:endParaRPr lang="en-US" altLang="en-US" sz="1800"/>
            </a:p>
          </p:txBody>
        </p:sp>
        <p:sp>
          <p:nvSpPr>
            <p:cNvPr id="15409" name="Rectangle 174">
              <a:extLst>
                <a:ext uri="{FF2B5EF4-FFF2-40B4-BE49-F238E27FC236}">
                  <a16:creationId xmlns:a16="http://schemas.microsoft.com/office/drawing/2014/main" id="{10229118-421C-D405-D0C6-1B3CCB0A17C5}"/>
                </a:ext>
              </a:extLst>
            </p:cNvPr>
            <p:cNvSpPr>
              <a:spLocks noChangeArrowheads="1"/>
            </p:cNvSpPr>
            <p:nvPr/>
          </p:nvSpPr>
          <p:spPr bwMode="auto">
            <a:xfrm>
              <a:off x="841" y="3145"/>
              <a:ext cx="95" cy="96"/>
            </a:xfrm>
            <a:prstGeom prst="rect">
              <a:avLst/>
            </a:prstGeom>
            <a:gradFill rotWithShape="1">
              <a:gsLst>
                <a:gs pos="0">
                  <a:srgbClr val="FFFFCC"/>
                </a:gs>
                <a:gs pos="100000">
                  <a:srgbClr val="FFCC66"/>
                </a:gs>
              </a:gsLst>
              <a:lin ang="18900000" scaled="1"/>
            </a:gradFill>
            <a:ln w="9525" algn="ctr">
              <a:solidFill>
                <a:srgbClr val="666699"/>
              </a:solidFill>
              <a:miter lim="800000"/>
              <a:headEnd/>
              <a:tailEnd/>
            </a:ln>
            <a:effectLst>
              <a:outerShdw dist="17961" dir="8100000" algn="ctr" rotWithShape="0">
                <a:schemeClr val="tx1"/>
              </a:outerShdw>
            </a:effec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gn="ctr">
                <a:lnSpc>
                  <a:spcPct val="100000"/>
                </a:lnSpc>
                <a:spcBef>
                  <a:spcPct val="0"/>
                </a:spcBef>
                <a:buClrTx/>
                <a:buSzTx/>
                <a:buFontTx/>
                <a:buNone/>
              </a:pPr>
              <a:endParaRPr lang="en-US" altLang="en-US" sz="180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xit" presetSubtype="0" fill="hold" nodeType="withEffect">
                                  <p:stCondLst>
                                    <p:cond delay="0"/>
                                  </p:stCondLst>
                                  <p:childTnLst>
                                    <p:set>
                                      <p:cBhvr>
                                        <p:cTn id="6" dur="1" fill="hold">
                                          <p:stCondLst>
                                            <p:cond delay="0"/>
                                          </p:stCondLst>
                                        </p:cTn>
                                        <p:tgtEl>
                                          <p:spTgt spid="149"/>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50"/>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5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52"/>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53"/>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5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55"/>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56"/>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57"/>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58"/>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5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60"/>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61"/>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62"/>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63"/>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64"/>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65"/>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66"/>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12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3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3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3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3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40"/>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24" presetClass="emph" presetSubtype="0" fill="hold" nodeType="clickEffect">
                                  <p:stCondLst>
                                    <p:cond delay="0"/>
                                  </p:stCondLst>
                                  <p:childTnLst>
                                    <p:animClr clrSpc="hsl" dir="cw">
                                      <p:cBhvr override="childStyle">
                                        <p:cTn id="68" dur="500" fill="hold"/>
                                        <p:tgtEl>
                                          <p:spTgt spid="133"/>
                                        </p:tgtEl>
                                        <p:attrNameLst>
                                          <p:attrName>style.color</p:attrName>
                                        </p:attrNameLst>
                                      </p:cBhvr>
                                      <p:by>
                                        <p:hsl h="0" s="-12549" l="-25098"/>
                                      </p:by>
                                    </p:animClr>
                                    <p:animClr clrSpc="hsl" dir="cw">
                                      <p:cBhvr>
                                        <p:cTn id="69" dur="500" fill="hold"/>
                                        <p:tgtEl>
                                          <p:spTgt spid="133"/>
                                        </p:tgtEl>
                                        <p:attrNameLst>
                                          <p:attrName>fillcolor</p:attrName>
                                        </p:attrNameLst>
                                      </p:cBhvr>
                                      <p:by>
                                        <p:hsl h="0" s="-12549" l="-25098"/>
                                      </p:by>
                                    </p:animClr>
                                    <p:animClr clrSpc="hsl" dir="cw">
                                      <p:cBhvr>
                                        <p:cTn id="70" dur="500" fill="hold"/>
                                        <p:tgtEl>
                                          <p:spTgt spid="133"/>
                                        </p:tgtEl>
                                        <p:attrNameLst>
                                          <p:attrName>stroke.color</p:attrName>
                                        </p:attrNameLst>
                                      </p:cBhvr>
                                      <p:by>
                                        <p:hsl h="0" s="-12549" l="-25098"/>
                                      </p:by>
                                    </p:animClr>
                                    <p:set>
                                      <p:cBhvr>
                                        <p:cTn id="71" dur="500" fill="hold"/>
                                        <p:tgtEl>
                                          <p:spTgt spid="133"/>
                                        </p:tgtEl>
                                        <p:attrNameLst>
                                          <p:attrName>fill.type</p:attrName>
                                        </p:attrNameLst>
                                      </p:cBhvr>
                                      <p:to>
                                        <p:strVal val="solid"/>
                                      </p:to>
                                    </p:set>
                                  </p:childTnLst>
                                </p:cTn>
                              </p:par>
                              <p:par>
                                <p:cTn id="72" presetID="24" presetClass="emph" presetSubtype="0" fill="hold" nodeType="withEffect">
                                  <p:stCondLst>
                                    <p:cond delay="0"/>
                                  </p:stCondLst>
                                  <p:childTnLst>
                                    <p:animClr clrSpc="hsl" dir="cw">
                                      <p:cBhvr override="childStyle">
                                        <p:cTn id="73" dur="500" fill="hold"/>
                                        <p:tgtEl>
                                          <p:spTgt spid="136"/>
                                        </p:tgtEl>
                                        <p:attrNameLst>
                                          <p:attrName>style.color</p:attrName>
                                        </p:attrNameLst>
                                      </p:cBhvr>
                                      <p:by>
                                        <p:hsl h="0" s="-12549" l="-25098"/>
                                      </p:by>
                                    </p:animClr>
                                    <p:animClr clrSpc="hsl" dir="cw">
                                      <p:cBhvr>
                                        <p:cTn id="74" dur="500" fill="hold"/>
                                        <p:tgtEl>
                                          <p:spTgt spid="136"/>
                                        </p:tgtEl>
                                        <p:attrNameLst>
                                          <p:attrName>fillcolor</p:attrName>
                                        </p:attrNameLst>
                                      </p:cBhvr>
                                      <p:by>
                                        <p:hsl h="0" s="-12549" l="-25098"/>
                                      </p:by>
                                    </p:animClr>
                                    <p:animClr clrSpc="hsl" dir="cw">
                                      <p:cBhvr>
                                        <p:cTn id="75" dur="500" fill="hold"/>
                                        <p:tgtEl>
                                          <p:spTgt spid="136"/>
                                        </p:tgtEl>
                                        <p:attrNameLst>
                                          <p:attrName>stroke.color</p:attrName>
                                        </p:attrNameLst>
                                      </p:cBhvr>
                                      <p:by>
                                        <p:hsl h="0" s="-12549" l="-25098"/>
                                      </p:by>
                                    </p:animClr>
                                    <p:set>
                                      <p:cBhvr>
                                        <p:cTn id="76" dur="500" fill="hold"/>
                                        <p:tgtEl>
                                          <p:spTgt spid="136"/>
                                        </p:tgtEl>
                                        <p:attrNameLst>
                                          <p:attrName>fill.type</p:attrName>
                                        </p:attrNameLst>
                                      </p:cBhvr>
                                      <p:to>
                                        <p:strVal val="solid"/>
                                      </p:to>
                                    </p:set>
                                  </p:childTnLst>
                                </p:cTn>
                              </p:par>
                              <p:par>
                                <p:cTn id="77" presetID="24" presetClass="emph" presetSubtype="0" fill="hold" nodeType="withEffect">
                                  <p:stCondLst>
                                    <p:cond delay="0"/>
                                  </p:stCondLst>
                                  <p:childTnLst>
                                    <p:animClr clrSpc="hsl" dir="cw">
                                      <p:cBhvr override="childStyle">
                                        <p:cTn id="78" dur="500" fill="hold"/>
                                        <p:tgtEl>
                                          <p:spTgt spid="139"/>
                                        </p:tgtEl>
                                        <p:attrNameLst>
                                          <p:attrName>style.color</p:attrName>
                                        </p:attrNameLst>
                                      </p:cBhvr>
                                      <p:by>
                                        <p:hsl h="0" s="-12549" l="-25098"/>
                                      </p:by>
                                    </p:animClr>
                                    <p:animClr clrSpc="hsl" dir="cw">
                                      <p:cBhvr>
                                        <p:cTn id="79" dur="500" fill="hold"/>
                                        <p:tgtEl>
                                          <p:spTgt spid="139"/>
                                        </p:tgtEl>
                                        <p:attrNameLst>
                                          <p:attrName>fillcolor</p:attrName>
                                        </p:attrNameLst>
                                      </p:cBhvr>
                                      <p:by>
                                        <p:hsl h="0" s="-12549" l="-25098"/>
                                      </p:by>
                                    </p:animClr>
                                    <p:animClr clrSpc="hsl" dir="cw">
                                      <p:cBhvr>
                                        <p:cTn id="80" dur="500" fill="hold"/>
                                        <p:tgtEl>
                                          <p:spTgt spid="139"/>
                                        </p:tgtEl>
                                        <p:attrNameLst>
                                          <p:attrName>stroke.color</p:attrName>
                                        </p:attrNameLst>
                                      </p:cBhvr>
                                      <p:by>
                                        <p:hsl h="0" s="-12549" l="-25098"/>
                                      </p:by>
                                    </p:animClr>
                                    <p:set>
                                      <p:cBhvr>
                                        <p:cTn id="81" dur="500" fill="hold"/>
                                        <p:tgtEl>
                                          <p:spTgt spid="139"/>
                                        </p:tgtEl>
                                        <p:attrNameLst>
                                          <p:attrName>fill.type</p:attrName>
                                        </p:attrNameLst>
                                      </p:cBhvr>
                                      <p:to>
                                        <p:strVal val="solid"/>
                                      </p:to>
                                    </p:set>
                                  </p:childTnLst>
                                </p:cTn>
                              </p:par>
                              <p:par>
                                <p:cTn id="82" presetID="24" presetClass="emph" presetSubtype="0" fill="hold" nodeType="withEffect">
                                  <p:stCondLst>
                                    <p:cond delay="0"/>
                                  </p:stCondLst>
                                  <p:childTnLst>
                                    <p:animClr clrSpc="hsl" dir="cw">
                                      <p:cBhvr override="childStyle">
                                        <p:cTn id="83" dur="500" fill="hold"/>
                                        <p:tgtEl>
                                          <p:spTgt spid="140"/>
                                        </p:tgtEl>
                                        <p:attrNameLst>
                                          <p:attrName>style.color</p:attrName>
                                        </p:attrNameLst>
                                      </p:cBhvr>
                                      <p:by>
                                        <p:hsl h="0" s="-12549" l="-25098"/>
                                      </p:by>
                                    </p:animClr>
                                    <p:animClr clrSpc="hsl" dir="cw">
                                      <p:cBhvr>
                                        <p:cTn id="84" dur="500" fill="hold"/>
                                        <p:tgtEl>
                                          <p:spTgt spid="140"/>
                                        </p:tgtEl>
                                        <p:attrNameLst>
                                          <p:attrName>fillcolor</p:attrName>
                                        </p:attrNameLst>
                                      </p:cBhvr>
                                      <p:by>
                                        <p:hsl h="0" s="-12549" l="-25098"/>
                                      </p:by>
                                    </p:animClr>
                                    <p:animClr clrSpc="hsl" dir="cw">
                                      <p:cBhvr>
                                        <p:cTn id="85" dur="500" fill="hold"/>
                                        <p:tgtEl>
                                          <p:spTgt spid="140"/>
                                        </p:tgtEl>
                                        <p:attrNameLst>
                                          <p:attrName>stroke.color</p:attrName>
                                        </p:attrNameLst>
                                      </p:cBhvr>
                                      <p:by>
                                        <p:hsl h="0" s="-12549" l="-25098"/>
                                      </p:by>
                                    </p:animClr>
                                    <p:set>
                                      <p:cBhvr>
                                        <p:cTn id="86" dur="500" fill="hold"/>
                                        <p:tgtEl>
                                          <p:spTgt spid="140"/>
                                        </p:tgtEl>
                                        <p:attrNameLst>
                                          <p:attrName>fill.type</p:attrName>
                                        </p:attrNameLst>
                                      </p:cBhvr>
                                      <p:to>
                                        <p:strVal val="solid"/>
                                      </p:to>
                                    </p:set>
                                  </p:childTnLst>
                                </p:cTn>
                              </p:par>
                              <p:par>
                                <p:cTn id="87" presetID="24" presetClass="emph" presetSubtype="0" fill="hold" nodeType="withEffect">
                                  <p:stCondLst>
                                    <p:cond delay="0"/>
                                  </p:stCondLst>
                                  <p:childTnLst>
                                    <p:animClr clrSpc="hsl" dir="cw">
                                      <p:cBhvr override="childStyle">
                                        <p:cTn id="88" dur="500" fill="hold"/>
                                        <p:tgtEl>
                                          <p:spTgt spid="137"/>
                                        </p:tgtEl>
                                        <p:attrNameLst>
                                          <p:attrName>style.color</p:attrName>
                                        </p:attrNameLst>
                                      </p:cBhvr>
                                      <p:by>
                                        <p:hsl h="0" s="-12549" l="-25098"/>
                                      </p:by>
                                    </p:animClr>
                                    <p:animClr clrSpc="hsl" dir="cw">
                                      <p:cBhvr>
                                        <p:cTn id="89" dur="500" fill="hold"/>
                                        <p:tgtEl>
                                          <p:spTgt spid="137"/>
                                        </p:tgtEl>
                                        <p:attrNameLst>
                                          <p:attrName>fillcolor</p:attrName>
                                        </p:attrNameLst>
                                      </p:cBhvr>
                                      <p:by>
                                        <p:hsl h="0" s="-12549" l="-25098"/>
                                      </p:by>
                                    </p:animClr>
                                    <p:animClr clrSpc="hsl" dir="cw">
                                      <p:cBhvr>
                                        <p:cTn id="90" dur="500" fill="hold"/>
                                        <p:tgtEl>
                                          <p:spTgt spid="137"/>
                                        </p:tgtEl>
                                        <p:attrNameLst>
                                          <p:attrName>stroke.color</p:attrName>
                                        </p:attrNameLst>
                                      </p:cBhvr>
                                      <p:by>
                                        <p:hsl h="0" s="-12549" l="-25098"/>
                                      </p:by>
                                    </p:animClr>
                                    <p:set>
                                      <p:cBhvr>
                                        <p:cTn id="91" dur="500" fill="hold"/>
                                        <p:tgtEl>
                                          <p:spTgt spid="137"/>
                                        </p:tgtEl>
                                        <p:attrNameLst>
                                          <p:attrName>fill.type</p:attrName>
                                        </p:attrNameLst>
                                      </p:cBhvr>
                                      <p:to>
                                        <p:strVal val="solid"/>
                                      </p:to>
                                    </p:set>
                                  </p:childTnLst>
                                </p:cTn>
                              </p:par>
                              <p:par>
                                <p:cTn id="92" presetID="24" presetClass="emph" presetSubtype="0" fill="hold" nodeType="withEffect">
                                  <p:stCondLst>
                                    <p:cond delay="0"/>
                                  </p:stCondLst>
                                  <p:childTnLst>
                                    <p:animClr clrSpc="hsl" dir="cw">
                                      <p:cBhvr override="childStyle">
                                        <p:cTn id="93" dur="500" fill="hold"/>
                                        <p:tgtEl>
                                          <p:spTgt spid="134">
                                            <p:bg/>
                                          </p:spTgt>
                                        </p:tgtEl>
                                        <p:attrNameLst>
                                          <p:attrName>style.color</p:attrName>
                                        </p:attrNameLst>
                                      </p:cBhvr>
                                      <p:by>
                                        <p:hsl h="0" s="-12549" l="-25098"/>
                                      </p:by>
                                    </p:animClr>
                                    <p:animClr clrSpc="hsl" dir="cw">
                                      <p:cBhvr>
                                        <p:cTn id="94" dur="500" fill="hold"/>
                                        <p:tgtEl>
                                          <p:spTgt spid="134">
                                            <p:bg/>
                                          </p:spTgt>
                                        </p:tgtEl>
                                        <p:attrNameLst>
                                          <p:attrName>fillcolor</p:attrName>
                                        </p:attrNameLst>
                                      </p:cBhvr>
                                      <p:by>
                                        <p:hsl h="0" s="-12549" l="-25098"/>
                                      </p:by>
                                    </p:animClr>
                                    <p:animClr clrSpc="hsl" dir="cw">
                                      <p:cBhvr>
                                        <p:cTn id="95" dur="500" fill="hold"/>
                                        <p:tgtEl>
                                          <p:spTgt spid="134">
                                            <p:bg/>
                                          </p:spTgt>
                                        </p:tgtEl>
                                        <p:attrNameLst>
                                          <p:attrName>stroke.color</p:attrName>
                                        </p:attrNameLst>
                                      </p:cBhvr>
                                      <p:by>
                                        <p:hsl h="0" s="-12549" l="-25098"/>
                                      </p:by>
                                    </p:animClr>
                                    <p:set>
                                      <p:cBhvr>
                                        <p:cTn id="96" dur="500" fill="hold"/>
                                        <p:tgtEl>
                                          <p:spTgt spid="134">
                                            <p:bg/>
                                          </p:spTgt>
                                        </p:tgtEl>
                                        <p:attrNameLst>
                                          <p:attrName>fill.type</p:attrName>
                                        </p:attrNameLst>
                                      </p:cBhvr>
                                      <p:to>
                                        <p:strVal val="solid"/>
                                      </p:to>
                                    </p:set>
                                  </p:childTnLst>
                                </p:cTn>
                              </p:par>
                              <p:par>
                                <p:cTn id="97" presetID="24" presetClass="emph" presetSubtype="0" fill="hold" nodeType="withEffect">
                                  <p:stCondLst>
                                    <p:cond delay="0"/>
                                  </p:stCondLst>
                                  <p:childTnLst>
                                    <p:animClr clrSpc="hsl" dir="cw">
                                      <p:cBhvr override="childStyle">
                                        <p:cTn id="98" dur="500" fill="hold"/>
                                        <p:tgtEl>
                                          <p:spTgt spid="134">
                                            <p:txEl>
                                              <p:pRg st="0" end="0"/>
                                            </p:txEl>
                                          </p:spTgt>
                                        </p:tgtEl>
                                        <p:attrNameLst>
                                          <p:attrName>style.color</p:attrName>
                                        </p:attrNameLst>
                                      </p:cBhvr>
                                      <p:by>
                                        <p:hsl h="0" s="-12549" l="-25098"/>
                                      </p:by>
                                    </p:animClr>
                                    <p:animClr clrSpc="hsl" dir="cw">
                                      <p:cBhvr>
                                        <p:cTn id="99" dur="500" fill="hold"/>
                                        <p:tgtEl>
                                          <p:spTgt spid="134">
                                            <p:txEl>
                                              <p:pRg st="0" end="0"/>
                                            </p:txEl>
                                          </p:spTgt>
                                        </p:tgtEl>
                                        <p:attrNameLst>
                                          <p:attrName>fillcolor</p:attrName>
                                        </p:attrNameLst>
                                      </p:cBhvr>
                                      <p:by>
                                        <p:hsl h="0" s="-12549" l="-25098"/>
                                      </p:by>
                                    </p:animClr>
                                    <p:animClr clrSpc="hsl" dir="cw">
                                      <p:cBhvr>
                                        <p:cTn id="100" dur="500" fill="hold"/>
                                        <p:tgtEl>
                                          <p:spTgt spid="134">
                                            <p:txEl>
                                              <p:pRg st="0" end="0"/>
                                            </p:txEl>
                                          </p:spTgt>
                                        </p:tgtEl>
                                        <p:attrNameLst>
                                          <p:attrName>stroke.color</p:attrName>
                                        </p:attrNameLst>
                                      </p:cBhvr>
                                      <p:by>
                                        <p:hsl h="0" s="-12549" l="-25098"/>
                                      </p:by>
                                    </p:animClr>
                                    <p:set>
                                      <p:cBhvr>
                                        <p:cTn id="101" dur="500" fill="hold"/>
                                        <p:tgtEl>
                                          <p:spTgt spid="134">
                                            <p:txEl>
                                              <p:pRg st="0" end="0"/>
                                            </p:txEl>
                                          </p:spTgt>
                                        </p:tgtEl>
                                        <p:attrNameLst>
                                          <p:attrName>fill.type</p:attrName>
                                        </p:attrNameLst>
                                      </p:cBhvr>
                                      <p:to>
                                        <p:strVal val="solid"/>
                                      </p:to>
                                    </p:set>
                                  </p:childTnLst>
                                </p:cTn>
                              </p:par>
                              <p:par>
                                <p:cTn id="102" presetID="24" presetClass="emph" presetSubtype="0" fill="hold" nodeType="withEffect">
                                  <p:stCondLst>
                                    <p:cond delay="0"/>
                                  </p:stCondLst>
                                  <p:childTnLst>
                                    <p:animClr clrSpc="hsl" dir="cw">
                                      <p:cBhvr override="childStyle">
                                        <p:cTn id="103" dur="500" fill="hold"/>
                                        <p:tgtEl>
                                          <p:spTgt spid="134">
                                            <p:txEl>
                                              <p:pRg st="1" end="1"/>
                                            </p:txEl>
                                          </p:spTgt>
                                        </p:tgtEl>
                                        <p:attrNameLst>
                                          <p:attrName>style.color</p:attrName>
                                        </p:attrNameLst>
                                      </p:cBhvr>
                                      <p:by>
                                        <p:hsl h="0" s="-12549" l="-25098"/>
                                      </p:by>
                                    </p:animClr>
                                    <p:animClr clrSpc="hsl" dir="cw">
                                      <p:cBhvr>
                                        <p:cTn id="104" dur="500" fill="hold"/>
                                        <p:tgtEl>
                                          <p:spTgt spid="134">
                                            <p:txEl>
                                              <p:pRg st="1" end="1"/>
                                            </p:txEl>
                                          </p:spTgt>
                                        </p:tgtEl>
                                        <p:attrNameLst>
                                          <p:attrName>fillcolor</p:attrName>
                                        </p:attrNameLst>
                                      </p:cBhvr>
                                      <p:by>
                                        <p:hsl h="0" s="-12549" l="-25098"/>
                                      </p:by>
                                    </p:animClr>
                                    <p:animClr clrSpc="hsl" dir="cw">
                                      <p:cBhvr>
                                        <p:cTn id="105" dur="500" fill="hold"/>
                                        <p:tgtEl>
                                          <p:spTgt spid="134">
                                            <p:txEl>
                                              <p:pRg st="1" end="1"/>
                                            </p:txEl>
                                          </p:spTgt>
                                        </p:tgtEl>
                                        <p:attrNameLst>
                                          <p:attrName>stroke.color</p:attrName>
                                        </p:attrNameLst>
                                      </p:cBhvr>
                                      <p:by>
                                        <p:hsl h="0" s="-12549" l="-25098"/>
                                      </p:by>
                                    </p:animClr>
                                    <p:set>
                                      <p:cBhvr>
                                        <p:cTn id="106" dur="500" fill="hold"/>
                                        <p:tgtEl>
                                          <p:spTgt spid="134">
                                            <p:txEl>
                                              <p:pRg st="1" end="1"/>
                                            </p:txEl>
                                          </p:spTgt>
                                        </p:tgtEl>
                                        <p:attrNameLst>
                                          <p:attrName>fill.type</p:attrName>
                                        </p:attrNameLst>
                                      </p:cBhvr>
                                      <p:to>
                                        <p:strVal val="solid"/>
                                      </p:to>
                                    </p:set>
                                  </p:childTnLst>
                                </p:cTn>
                              </p:par>
                              <p:par>
                                <p:cTn id="107" presetID="24" presetClass="emph" presetSubtype="0" fill="hold" nodeType="withEffect">
                                  <p:stCondLst>
                                    <p:cond delay="0"/>
                                  </p:stCondLst>
                                  <p:childTnLst>
                                    <p:animClr clrSpc="hsl" dir="cw">
                                      <p:cBhvr override="childStyle">
                                        <p:cTn id="108" dur="500" fill="hold"/>
                                        <p:tgtEl>
                                          <p:spTgt spid="132"/>
                                        </p:tgtEl>
                                        <p:attrNameLst>
                                          <p:attrName>style.color</p:attrName>
                                        </p:attrNameLst>
                                      </p:cBhvr>
                                      <p:by>
                                        <p:hsl h="0" s="-12549" l="-25098"/>
                                      </p:by>
                                    </p:animClr>
                                    <p:animClr clrSpc="hsl" dir="cw">
                                      <p:cBhvr>
                                        <p:cTn id="109" dur="500" fill="hold"/>
                                        <p:tgtEl>
                                          <p:spTgt spid="132"/>
                                        </p:tgtEl>
                                        <p:attrNameLst>
                                          <p:attrName>fillcolor</p:attrName>
                                        </p:attrNameLst>
                                      </p:cBhvr>
                                      <p:by>
                                        <p:hsl h="0" s="-12549" l="-25098"/>
                                      </p:by>
                                    </p:animClr>
                                    <p:animClr clrSpc="hsl" dir="cw">
                                      <p:cBhvr>
                                        <p:cTn id="110" dur="500" fill="hold"/>
                                        <p:tgtEl>
                                          <p:spTgt spid="132"/>
                                        </p:tgtEl>
                                        <p:attrNameLst>
                                          <p:attrName>stroke.color</p:attrName>
                                        </p:attrNameLst>
                                      </p:cBhvr>
                                      <p:by>
                                        <p:hsl h="0" s="-12549" l="-25098"/>
                                      </p:by>
                                    </p:animClr>
                                    <p:set>
                                      <p:cBhvr>
                                        <p:cTn id="111" dur="500" fill="hold"/>
                                        <p:tgtEl>
                                          <p:spTgt spid="132"/>
                                        </p:tgtEl>
                                        <p:attrNameLst>
                                          <p:attrName>fill.type</p:attrName>
                                        </p:attrNameLst>
                                      </p:cBhvr>
                                      <p:to>
                                        <p:strVal val="solid"/>
                                      </p:to>
                                    </p:set>
                                  </p:childTnLst>
                                </p:cTn>
                              </p:par>
                              <p:par>
                                <p:cTn id="112" presetID="24" presetClass="emph" presetSubtype="0" fill="hold" nodeType="withEffect">
                                  <p:stCondLst>
                                    <p:cond delay="0"/>
                                  </p:stCondLst>
                                  <p:childTnLst>
                                    <p:animClr clrSpc="hsl" dir="cw">
                                      <p:cBhvr override="childStyle">
                                        <p:cTn id="113" dur="500" fill="hold"/>
                                        <p:tgtEl>
                                          <p:spTgt spid="135"/>
                                        </p:tgtEl>
                                        <p:attrNameLst>
                                          <p:attrName>style.color</p:attrName>
                                        </p:attrNameLst>
                                      </p:cBhvr>
                                      <p:by>
                                        <p:hsl h="0" s="-12549" l="-25098"/>
                                      </p:by>
                                    </p:animClr>
                                    <p:animClr clrSpc="hsl" dir="cw">
                                      <p:cBhvr>
                                        <p:cTn id="114" dur="500" fill="hold"/>
                                        <p:tgtEl>
                                          <p:spTgt spid="135"/>
                                        </p:tgtEl>
                                        <p:attrNameLst>
                                          <p:attrName>fillcolor</p:attrName>
                                        </p:attrNameLst>
                                      </p:cBhvr>
                                      <p:by>
                                        <p:hsl h="0" s="-12549" l="-25098"/>
                                      </p:by>
                                    </p:animClr>
                                    <p:animClr clrSpc="hsl" dir="cw">
                                      <p:cBhvr>
                                        <p:cTn id="115" dur="500" fill="hold"/>
                                        <p:tgtEl>
                                          <p:spTgt spid="135"/>
                                        </p:tgtEl>
                                        <p:attrNameLst>
                                          <p:attrName>stroke.color</p:attrName>
                                        </p:attrNameLst>
                                      </p:cBhvr>
                                      <p:by>
                                        <p:hsl h="0" s="-12549" l="-25098"/>
                                      </p:by>
                                    </p:animClr>
                                    <p:set>
                                      <p:cBhvr>
                                        <p:cTn id="116" dur="500" fill="hold"/>
                                        <p:tgtEl>
                                          <p:spTgt spid="135"/>
                                        </p:tgtEl>
                                        <p:attrNameLst>
                                          <p:attrName>fill.type</p:attrName>
                                        </p:attrNameLst>
                                      </p:cBhvr>
                                      <p:to>
                                        <p:strVal val="solid"/>
                                      </p:to>
                                    </p:set>
                                  </p:childTnLst>
                                </p:cTn>
                              </p:par>
                              <p:par>
                                <p:cTn id="117" presetID="24" presetClass="emph" presetSubtype="0" fill="hold" nodeType="withEffect">
                                  <p:stCondLst>
                                    <p:cond delay="0"/>
                                  </p:stCondLst>
                                  <p:childTnLst>
                                    <p:animClr clrSpc="hsl" dir="cw">
                                      <p:cBhvr override="childStyle">
                                        <p:cTn id="118" dur="500" fill="hold"/>
                                        <p:tgtEl>
                                          <p:spTgt spid="138"/>
                                        </p:tgtEl>
                                        <p:attrNameLst>
                                          <p:attrName>style.color</p:attrName>
                                        </p:attrNameLst>
                                      </p:cBhvr>
                                      <p:by>
                                        <p:hsl h="0" s="-12549" l="-25098"/>
                                      </p:by>
                                    </p:animClr>
                                    <p:animClr clrSpc="hsl" dir="cw">
                                      <p:cBhvr>
                                        <p:cTn id="119" dur="500" fill="hold"/>
                                        <p:tgtEl>
                                          <p:spTgt spid="138"/>
                                        </p:tgtEl>
                                        <p:attrNameLst>
                                          <p:attrName>fillcolor</p:attrName>
                                        </p:attrNameLst>
                                      </p:cBhvr>
                                      <p:by>
                                        <p:hsl h="0" s="-12549" l="-25098"/>
                                      </p:by>
                                    </p:animClr>
                                    <p:animClr clrSpc="hsl" dir="cw">
                                      <p:cBhvr>
                                        <p:cTn id="120" dur="500" fill="hold"/>
                                        <p:tgtEl>
                                          <p:spTgt spid="138"/>
                                        </p:tgtEl>
                                        <p:attrNameLst>
                                          <p:attrName>stroke.color</p:attrName>
                                        </p:attrNameLst>
                                      </p:cBhvr>
                                      <p:by>
                                        <p:hsl h="0" s="-12549" l="-25098"/>
                                      </p:by>
                                    </p:animClr>
                                    <p:set>
                                      <p:cBhvr>
                                        <p:cTn id="121" dur="500" fill="hold"/>
                                        <p:tgtEl>
                                          <p:spTgt spid="138"/>
                                        </p:tgtEl>
                                        <p:attrNameLst>
                                          <p:attrName>fill.type</p:attrName>
                                        </p:attrNameLst>
                                      </p:cBhvr>
                                      <p:to>
                                        <p:strVal val="solid"/>
                                      </p:to>
                                    </p:se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1" presetClass="entr" presetSubtype="0" fill="hold" nodeType="clickEffect">
                                  <p:stCondLst>
                                    <p:cond delay="0"/>
                                  </p:stCondLst>
                                  <p:childTnLst>
                                    <p:set>
                                      <p:cBhvr>
                                        <p:cTn id="125" dur="1" fill="hold">
                                          <p:stCondLst>
                                            <p:cond delay="0"/>
                                          </p:stCondLst>
                                        </p:cTn>
                                        <p:tgtEl>
                                          <p:spTgt spid="141"/>
                                        </p:tgtEl>
                                        <p:attrNameLst>
                                          <p:attrName>style.visibility</p:attrName>
                                        </p:attrNameLst>
                                      </p:cBhvr>
                                      <p:to>
                                        <p:strVal val="visible"/>
                                      </p:to>
                                    </p:set>
                                  </p:childTnLst>
                                </p:cTn>
                              </p:par>
                            </p:childTnLst>
                          </p:cTn>
                        </p:par>
                        <p:par>
                          <p:cTn id="126" fill="hold" nodeType="afterGroup">
                            <p:stCondLst>
                              <p:cond delay="0"/>
                            </p:stCondLst>
                            <p:childTnLst>
                              <p:par>
                                <p:cTn id="127" presetID="30" presetClass="emph" presetSubtype="0" fill="hold" nodeType="afterEffect">
                                  <p:stCondLst>
                                    <p:cond delay="0"/>
                                  </p:stCondLst>
                                  <p:childTnLst>
                                    <p:animClr clrSpc="hsl" dir="cw">
                                      <p:cBhvr override="childStyle">
                                        <p:cTn id="128" dur="500" fill="hold"/>
                                        <p:tgtEl>
                                          <p:spTgt spid="135"/>
                                        </p:tgtEl>
                                        <p:attrNameLst>
                                          <p:attrName>style.color</p:attrName>
                                        </p:attrNameLst>
                                      </p:cBhvr>
                                      <p:by>
                                        <p:hsl h="0" s="12549" l="25098"/>
                                      </p:by>
                                    </p:animClr>
                                    <p:animClr clrSpc="hsl" dir="cw">
                                      <p:cBhvr>
                                        <p:cTn id="129" dur="500" fill="hold"/>
                                        <p:tgtEl>
                                          <p:spTgt spid="135"/>
                                        </p:tgtEl>
                                        <p:attrNameLst>
                                          <p:attrName>fillcolor</p:attrName>
                                        </p:attrNameLst>
                                      </p:cBhvr>
                                      <p:by>
                                        <p:hsl h="0" s="12549" l="25098"/>
                                      </p:by>
                                    </p:animClr>
                                    <p:animClr clrSpc="hsl" dir="cw">
                                      <p:cBhvr>
                                        <p:cTn id="130" dur="500" fill="hold"/>
                                        <p:tgtEl>
                                          <p:spTgt spid="135"/>
                                        </p:tgtEl>
                                        <p:attrNameLst>
                                          <p:attrName>stroke.color</p:attrName>
                                        </p:attrNameLst>
                                      </p:cBhvr>
                                      <p:by>
                                        <p:hsl h="0" s="12549" l="25098"/>
                                      </p:by>
                                    </p:animClr>
                                    <p:set>
                                      <p:cBhvr>
                                        <p:cTn id="131" dur="500" fill="hold"/>
                                        <p:tgtEl>
                                          <p:spTgt spid="135"/>
                                        </p:tgtEl>
                                        <p:attrNameLst>
                                          <p:attrName>fill.type</p:attrName>
                                        </p:attrNameLst>
                                      </p:cBhvr>
                                      <p:to>
                                        <p:strVal val="solid"/>
                                      </p:to>
                                    </p:set>
                                  </p:childTnLst>
                                </p:cTn>
                              </p:par>
                            </p:childTnLst>
                          </p:cTn>
                        </p:par>
                      </p:childTnLst>
                    </p:cTn>
                  </p:par>
                  <p:par>
                    <p:cTn id="132" fill="hold" nodeType="clickPar">
                      <p:stCondLst>
                        <p:cond delay="indefinite"/>
                      </p:stCondLst>
                      <p:childTnLst>
                        <p:par>
                          <p:cTn id="133" fill="hold" nodeType="withGroup">
                            <p:stCondLst>
                              <p:cond delay="0"/>
                            </p:stCondLst>
                            <p:childTnLst>
                              <p:par>
                                <p:cTn id="134" presetID="1" presetClass="entr" presetSubtype="0" fill="hold" nodeType="clickEffect">
                                  <p:stCondLst>
                                    <p:cond delay="0"/>
                                  </p:stCondLst>
                                  <p:childTnLst>
                                    <p:set>
                                      <p:cBhvr>
                                        <p:cTn id="135" dur="1" fill="hold">
                                          <p:stCondLst>
                                            <p:cond delay="0"/>
                                          </p:stCondLst>
                                        </p:cTn>
                                        <p:tgtEl>
                                          <p:spTgt spid="142"/>
                                        </p:tgtEl>
                                        <p:attrNameLst>
                                          <p:attrName>style.visibility</p:attrName>
                                        </p:attrNameLst>
                                      </p:cBhvr>
                                      <p:to>
                                        <p:strVal val="visible"/>
                                      </p:to>
                                    </p:set>
                                  </p:childTnLst>
                                </p:cTn>
                              </p:par>
                              <p:par>
                                <p:cTn id="136" presetID="1" presetClass="exit" presetSubtype="0" fill="hold" nodeType="withEffect">
                                  <p:stCondLst>
                                    <p:cond delay="0"/>
                                  </p:stCondLst>
                                  <p:childTnLst>
                                    <p:set>
                                      <p:cBhvr>
                                        <p:cTn id="137" dur="1" fill="hold">
                                          <p:stCondLst>
                                            <p:cond delay="0"/>
                                          </p:stCondLst>
                                        </p:cTn>
                                        <p:tgtEl>
                                          <p:spTgt spid="141"/>
                                        </p:tgtEl>
                                        <p:attrNameLst>
                                          <p:attrName>style.visibility</p:attrName>
                                        </p:attrNameLst>
                                      </p:cBhvr>
                                      <p:to>
                                        <p:strVal val="hidden"/>
                                      </p:to>
                                    </p:set>
                                  </p:childTnLst>
                                </p:cTn>
                              </p:par>
                            </p:childTnLst>
                          </p:cTn>
                        </p:par>
                        <p:par>
                          <p:cTn id="138" fill="hold" nodeType="afterGroup">
                            <p:stCondLst>
                              <p:cond delay="0"/>
                            </p:stCondLst>
                            <p:childTnLst>
                              <p:par>
                                <p:cTn id="139" presetID="30" presetClass="emph" presetSubtype="0" fill="hold" nodeType="afterEffect">
                                  <p:stCondLst>
                                    <p:cond delay="0"/>
                                  </p:stCondLst>
                                  <p:childTnLst>
                                    <p:animClr clrSpc="hsl" dir="cw">
                                      <p:cBhvr override="childStyle">
                                        <p:cTn id="140" dur="500" fill="hold"/>
                                        <p:tgtEl>
                                          <p:spTgt spid="134">
                                            <p:bg/>
                                          </p:spTgt>
                                        </p:tgtEl>
                                        <p:attrNameLst>
                                          <p:attrName>style.color</p:attrName>
                                        </p:attrNameLst>
                                      </p:cBhvr>
                                      <p:by>
                                        <p:hsl h="0" s="12549" l="25098"/>
                                      </p:by>
                                    </p:animClr>
                                    <p:animClr clrSpc="hsl" dir="cw">
                                      <p:cBhvr>
                                        <p:cTn id="141" dur="500" fill="hold"/>
                                        <p:tgtEl>
                                          <p:spTgt spid="134">
                                            <p:bg/>
                                          </p:spTgt>
                                        </p:tgtEl>
                                        <p:attrNameLst>
                                          <p:attrName>fillcolor</p:attrName>
                                        </p:attrNameLst>
                                      </p:cBhvr>
                                      <p:by>
                                        <p:hsl h="0" s="12549" l="25098"/>
                                      </p:by>
                                    </p:animClr>
                                    <p:animClr clrSpc="hsl" dir="cw">
                                      <p:cBhvr>
                                        <p:cTn id="142" dur="500" fill="hold"/>
                                        <p:tgtEl>
                                          <p:spTgt spid="134">
                                            <p:bg/>
                                          </p:spTgt>
                                        </p:tgtEl>
                                        <p:attrNameLst>
                                          <p:attrName>stroke.color</p:attrName>
                                        </p:attrNameLst>
                                      </p:cBhvr>
                                      <p:by>
                                        <p:hsl h="0" s="12549" l="25098"/>
                                      </p:by>
                                    </p:animClr>
                                    <p:set>
                                      <p:cBhvr>
                                        <p:cTn id="143" dur="500" fill="hold"/>
                                        <p:tgtEl>
                                          <p:spTgt spid="134">
                                            <p:bg/>
                                          </p:spTgt>
                                        </p:tgtEl>
                                        <p:attrNameLst>
                                          <p:attrName>fill.type</p:attrName>
                                        </p:attrNameLst>
                                      </p:cBhvr>
                                      <p:to>
                                        <p:strVal val="solid"/>
                                      </p:to>
                                    </p:set>
                                  </p:childTnLst>
                                </p:cTn>
                              </p:par>
                            </p:childTnLst>
                          </p:cTn>
                        </p:par>
                        <p:par>
                          <p:cTn id="144" fill="hold" nodeType="afterGroup">
                            <p:stCondLst>
                              <p:cond delay="500"/>
                            </p:stCondLst>
                            <p:childTnLst>
                              <p:par>
                                <p:cTn id="145" presetID="30" presetClass="emph" presetSubtype="0" fill="hold" nodeType="afterEffect">
                                  <p:stCondLst>
                                    <p:cond delay="0"/>
                                  </p:stCondLst>
                                  <p:childTnLst>
                                    <p:animClr clrSpc="hsl" dir="cw">
                                      <p:cBhvr override="childStyle">
                                        <p:cTn id="146" dur="500" fill="hold"/>
                                        <p:tgtEl>
                                          <p:spTgt spid="134">
                                            <p:txEl>
                                              <p:pRg st="0" end="0"/>
                                            </p:txEl>
                                          </p:spTgt>
                                        </p:tgtEl>
                                        <p:attrNameLst>
                                          <p:attrName>style.color</p:attrName>
                                        </p:attrNameLst>
                                      </p:cBhvr>
                                      <p:by>
                                        <p:hsl h="0" s="12549" l="25098"/>
                                      </p:by>
                                    </p:animClr>
                                    <p:animClr clrSpc="hsl" dir="cw">
                                      <p:cBhvr>
                                        <p:cTn id="147" dur="500" fill="hold"/>
                                        <p:tgtEl>
                                          <p:spTgt spid="134">
                                            <p:txEl>
                                              <p:pRg st="0" end="0"/>
                                            </p:txEl>
                                          </p:spTgt>
                                        </p:tgtEl>
                                        <p:attrNameLst>
                                          <p:attrName>fillcolor</p:attrName>
                                        </p:attrNameLst>
                                      </p:cBhvr>
                                      <p:by>
                                        <p:hsl h="0" s="12549" l="25098"/>
                                      </p:by>
                                    </p:animClr>
                                    <p:animClr clrSpc="hsl" dir="cw">
                                      <p:cBhvr>
                                        <p:cTn id="148" dur="500" fill="hold"/>
                                        <p:tgtEl>
                                          <p:spTgt spid="134">
                                            <p:txEl>
                                              <p:pRg st="0" end="0"/>
                                            </p:txEl>
                                          </p:spTgt>
                                        </p:tgtEl>
                                        <p:attrNameLst>
                                          <p:attrName>stroke.color</p:attrName>
                                        </p:attrNameLst>
                                      </p:cBhvr>
                                      <p:by>
                                        <p:hsl h="0" s="12549" l="25098"/>
                                      </p:by>
                                    </p:animClr>
                                    <p:set>
                                      <p:cBhvr>
                                        <p:cTn id="149" dur="500" fill="hold"/>
                                        <p:tgtEl>
                                          <p:spTgt spid="134">
                                            <p:txEl>
                                              <p:pRg st="0" end="0"/>
                                            </p:txEl>
                                          </p:spTgt>
                                        </p:tgtEl>
                                        <p:attrNameLst>
                                          <p:attrName>fill.type</p:attrName>
                                        </p:attrNameLst>
                                      </p:cBhvr>
                                      <p:to>
                                        <p:strVal val="solid"/>
                                      </p:to>
                                    </p:set>
                                  </p:childTnLst>
                                </p:cTn>
                              </p:par>
                            </p:childTnLst>
                          </p:cTn>
                        </p:par>
                        <p:par>
                          <p:cTn id="150" fill="hold" nodeType="afterGroup">
                            <p:stCondLst>
                              <p:cond delay="1000"/>
                            </p:stCondLst>
                            <p:childTnLst>
                              <p:par>
                                <p:cTn id="151" presetID="30" presetClass="emph" presetSubtype="0" fill="hold" nodeType="afterEffect">
                                  <p:stCondLst>
                                    <p:cond delay="0"/>
                                  </p:stCondLst>
                                  <p:childTnLst>
                                    <p:animClr clrSpc="hsl" dir="cw">
                                      <p:cBhvr override="childStyle">
                                        <p:cTn id="152" dur="500" fill="hold"/>
                                        <p:tgtEl>
                                          <p:spTgt spid="134">
                                            <p:txEl>
                                              <p:pRg st="1" end="1"/>
                                            </p:txEl>
                                          </p:spTgt>
                                        </p:tgtEl>
                                        <p:attrNameLst>
                                          <p:attrName>style.color</p:attrName>
                                        </p:attrNameLst>
                                      </p:cBhvr>
                                      <p:by>
                                        <p:hsl h="0" s="12549" l="25098"/>
                                      </p:by>
                                    </p:animClr>
                                    <p:animClr clrSpc="hsl" dir="cw">
                                      <p:cBhvr>
                                        <p:cTn id="153" dur="500" fill="hold"/>
                                        <p:tgtEl>
                                          <p:spTgt spid="134">
                                            <p:txEl>
                                              <p:pRg st="1" end="1"/>
                                            </p:txEl>
                                          </p:spTgt>
                                        </p:tgtEl>
                                        <p:attrNameLst>
                                          <p:attrName>fillcolor</p:attrName>
                                        </p:attrNameLst>
                                      </p:cBhvr>
                                      <p:by>
                                        <p:hsl h="0" s="12549" l="25098"/>
                                      </p:by>
                                    </p:animClr>
                                    <p:animClr clrSpc="hsl" dir="cw">
                                      <p:cBhvr>
                                        <p:cTn id="154" dur="500" fill="hold"/>
                                        <p:tgtEl>
                                          <p:spTgt spid="134">
                                            <p:txEl>
                                              <p:pRg st="1" end="1"/>
                                            </p:txEl>
                                          </p:spTgt>
                                        </p:tgtEl>
                                        <p:attrNameLst>
                                          <p:attrName>stroke.color</p:attrName>
                                        </p:attrNameLst>
                                      </p:cBhvr>
                                      <p:by>
                                        <p:hsl h="0" s="12549" l="25098"/>
                                      </p:by>
                                    </p:animClr>
                                    <p:set>
                                      <p:cBhvr>
                                        <p:cTn id="155" dur="500" fill="hold"/>
                                        <p:tgtEl>
                                          <p:spTgt spid="134">
                                            <p:txEl>
                                              <p:pRg st="1" end="1"/>
                                            </p:txEl>
                                          </p:spTgt>
                                        </p:tgtEl>
                                        <p:attrNameLst>
                                          <p:attrName>fill.type</p:attrName>
                                        </p:attrNameLst>
                                      </p:cBhvr>
                                      <p:to>
                                        <p:strVal val="solid"/>
                                      </p:to>
                                    </p:set>
                                  </p:childTnLst>
                                </p:cTn>
                              </p:par>
                            </p:childTnLst>
                          </p:cTn>
                        </p:par>
                      </p:childTnLst>
                    </p:cTn>
                  </p:par>
                  <p:par>
                    <p:cTn id="156" fill="hold" nodeType="clickPar">
                      <p:stCondLst>
                        <p:cond delay="indefinite"/>
                      </p:stCondLst>
                      <p:childTnLst>
                        <p:par>
                          <p:cTn id="157" fill="hold" nodeType="withGroup">
                            <p:stCondLst>
                              <p:cond delay="0"/>
                            </p:stCondLst>
                            <p:childTnLst>
                              <p:par>
                                <p:cTn id="158" presetID="1" presetClass="entr" presetSubtype="0" fill="hold" nodeType="clickEffect">
                                  <p:stCondLst>
                                    <p:cond delay="0"/>
                                  </p:stCondLst>
                                  <p:childTnLst>
                                    <p:set>
                                      <p:cBhvr>
                                        <p:cTn id="159" dur="1" fill="hold">
                                          <p:stCondLst>
                                            <p:cond delay="0"/>
                                          </p:stCondLst>
                                        </p:cTn>
                                        <p:tgtEl>
                                          <p:spTgt spid="143"/>
                                        </p:tgtEl>
                                        <p:attrNameLst>
                                          <p:attrName>style.visibility</p:attrName>
                                        </p:attrNameLst>
                                      </p:cBhvr>
                                      <p:to>
                                        <p:strVal val="visible"/>
                                      </p:to>
                                    </p:set>
                                  </p:childTnLst>
                                </p:cTn>
                              </p:par>
                            </p:childTnLst>
                          </p:cTn>
                        </p:par>
                        <p:par>
                          <p:cTn id="160" fill="hold" nodeType="afterGroup">
                            <p:stCondLst>
                              <p:cond delay="0"/>
                            </p:stCondLst>
                            <p:childTnLst>
                              <p:par>
                                <p:cTn id="161" presetID="30" presetClass="emph" presetSubtype="0" fill="hold" nodeType="afterEffect">
                                  <p:stCondLst>
                                    <p:cond delay="0"/>
                                  </p:stCondLst>
                                  <p:childTnLst>
                                    <p:animClr clrSpc="hsl" dir="cw">
                                      <p:cBhvr override="childStyle">
                                        <p:cTn id="162" dur="500" fill="hold"/>
                                        <p:tgtEl>
                                          <p:spTgt spid="136"/>
                                        </p:tgtEl>
                                        <p:attrNameLst>
                                          <p:attrName>style.color</p:attrName>
                                        </p:attrNameLst>
                                      </p:cBhvr>
                                      <p:by>
                                        <p:hsl h="0" s="12549" l="25098"/>
                                      </p:by>
                                    </p:animClr>
                                    <p:animClr clrSpc="hsl" dir="cw">
                                      <p:cBhvr>
                                        <p:cTn id="163" dur="500" fill="hold"/>
                                        <p:tgtEl>
                                          <p:spTgt spid="136"/>
                                        </p:tgtEl>
                                        <p:attrNameLst>
                                          <p:attrName>fillcolor</p:attrName>
                                        </p:attrNameLst>
                                      </p:cBhvr>
                                      <p:by>
                                        <p:hsl h="0" s="12549" l="25098"/>
                                      </p:by>
                                    </p:animClr>
                                    <p:animClr clrSpc="hsl" dir="cw">
                                      <p:cBhvr>
                                        <p:cTn id="164" dur="500" fill="hold"/>
                                        <p:tgtEl>
                                          <p:spTgt spid="136"/>
                                        </p:tgtEl>
                                        <p:attrNameLst>
                                          <p:attrName>stroke.color</p:attrName>
                                        </p:attrNameLst>
                                      </p:cBhvr>
                                      <p:by>
                                        <p:hsl h="0" s="12549" l="25098"/>
                                      </p:by>
                                    </p:animClr>
                                    <p:set>
                                      <p:cBhvr>
                                        <p:cTn id="165" dur="500" fill="hold"/>
                                        <p:tgtEl>
                                          <p:spTgt spid="136"/>
                                        </p:tgtEl>
                                        <p:attrNameLst>
                                          <p:attrName>fill.type</p:attrName>
                                        </p:attrNameLst>
                                      </p:cBhvr>
                                      <p:to>
                                        <p:strVal val="solid"/>
                                      </p:to>
                                    </p:set>
                                  </p:childTnLst>
                                </p:cTn>
                              </p:par>
                              <p:par>
                                <p:cTn id="166" presetID="1" presetClass="exit" presetSubtype="0" fill="hold" nodeType="withEffect">
                                  <p:stCondLst>
                                    <p:cond delay="0"/>
                                  </p:stCondLst>
                                  <p:childTnLst>
                                    <p:set>
                                      <p:cBhvr>
                                        <p:cTn id="167" dur="1" fill="hold">
                                          <p:stCondLst>
                                            <p:cond delay="0"/>
                                          </p:stCondLst>
                                        </p:cTn>
                                        <p:tgtEl>
                                          <p:spTgt spid="142"/>
                                        </p:tgtEl>
                                        <p:attrNameLst>
                                          <p:attrName>style.visibility</p:attrName>
                                        </p:attrNameLst>
                                      </p:cBhvr>
                                      <p:to>
                                        <p:strVal val="hidden"/>
                                      </p:to>
                                    </p:set>
                                  </p:childTnLst>
                                </p:cTn>
                              </p:par>
                            </p:childTnLst>
                          </p:cTn>
                        </p:par>
                      </p:childTnLst>
                    </p:cTn>
                  </p:par>
                  <p:par>
                    <p:cTn id="168" fill="hold" nodeType="clickPar">
                      <p:stCondLst>
                        <p:cond delay="indefinite"/>
                      </p:stCondLst>
                      <p:childTnLst>
                        <p:par>
                          <p:cTn id="169" fill="hold" nodeType="withGroup">
                            <p:stCondLst>
                              <p:cond delay="0"/>
                            </p:stCondLst>
                            <p:childTnLst>
                              <p:par>
                                <p:cTn id="170" presetID="1" presetClass="entr" presetSubtype="0" fill="hold" nodeType="clickEffect">
                                  <p:stCondLst>
                                    <p:cond delay="0"/>
                                  </p:stCondLst>
                                  <p:childTnLst>
                                    <p:set>
                                      <p:cBhvr>
                                        <p:cTn id="171" dur="1" fill="hold">
                                          <p:stCondLst>
                                            <p:cond delay="0"/>
                                          </p:stCondLst>
                                        </p:cTn>
                                        <p:tgtEl>
                                          <p:spTgt spid="144"/>
                                        </p:tgtEl>
                                        <p:attrNameLst>
                                          <p:attrName>style.visibility</p:attrName>
                                        </p:attrNameLst>
                                      </p:cBhvr>
                                      <p:to>
                                        <p:strVal val="visible"/>
                                      </p:to>
                                    </p:set>
                                  </p:childTnLst>
                                </p:cTn>
                              </p:par>
                              <p:par>
                                <p:cTn id="172" presetID="1" presetClass="exit" presetSubtype="0" fill="hold" nodeType="withEffect">
                                  <p:stCondLst>
                                    <p:cond delay="0"/>
                                  </p:stCondLst>
                                  <p:childTnLst>
                                    <p:set>
                                      <p:cBhvr>
                                        <p:cTn id="173" dur="1" fill="hold">
                                          <p:stCondLst>
                                            <p:cond delay="0"/>
                                          </p:stCondLst>
                                        </p:cTn>
                                        <p:tgtEl>
                                          <p:spTgt spid="143"/>
                                        </p:tgtEl>
                                        <p:attrNameLst>
                                          <p:attrName>style.visibility</p:attrName>
                                        </p:attrNameLst>
                                      </p:cBhvr>
                                      <p:to>
                                        <p:strVal val="hidden"/>
                                      </p:to>
                                    </p:set>
                                  </p:childTnLst>
                                </p:cTn>
                              </p:par>
                            </p:childTnLst>
                          </p:cTn>
                        </p:par>
                        <p:par>
                          <p:cTn id="174" fill="hold" nodeType="afterGroup">
                            <p:stCondLst>
                              <p:cond delay="0"/>
                            </p:stCondLst>
                            <p:childTnLst>
                              <p:par>
                                <p:cTn id="175" presetID="30" presetClass="emph" presetSubtype="0" fill="hold" nodeType="afterEffect">
                                  <p:stCondLst>
                                    <p:cond delay="0"/>
                                  </p:stCondLst>
                                  <p:childTnLst>
                                    <p:animClr clrSpc="hsl" dir="cw">
                                      <p:cBhvr override="childStyle">
                                        <p:cTn id="176" dur="500" fill="hold"/>
                                        <p:tgtEl>
                                          <p:spTgt spid="140"/>
                                        </p:tgtEl>
                                        <p:attrNameLst>
                                          <p:attrName>style.color</p:attrName>
                                        </p:attrNameLst>
                                      </p:cBhvr>
                                      <p:by>
                                        <p:hsl h="0" s="12549" l="25098"/>
                                      </p:by>
                                    </p:animClr>
                                    <p:animClr clrSpc="hsl" dir="cw">
                                      <p:cBhvr>
                                        <p:cTn id="177" dur="500" fill="hold"/>
                                        <p:tgtEl>
                                          <p:spTgt spid="140"/>
                                        </p:tgtEl>
                                        <p:attrNameLst>
                                          <p:attrName>fillcolor</p:attrName>
                                        </p:attrNameLst>
                                      </p:cBhvr>
                                      <p:by>
                                        <p:hsl h="0" s="12549" l="25098"/>
                                      </p:by>
                                    </p:animClr>
                                    <p:animClr clrSpc="hsl" dir="cw">
                                      <p:cBhvr>
                                        <p:cTn id="178" dur="500" fill="hold"/>
                                        <p:tgtEl>
                                          <p:spTgt spid="140"/>
                                        </p:tgtEl>
                                        <p:attrNameLst>
                                          <p:attrName>stroke.color</p:attrName>
                                        </p:attrNameLst>
                                      </p:cBhvr>
                                      <p:by>
                                        <p:hsl h="0" s="12549" l="25098"/>
                                      </p:by>
                                    </p:animClr>
                                    <p:set>
                                      <p:cBhvr>
                                        <p:cTn id="179" dur="500" fill="hold"/>
                                        <p:tgtEl>
                                          <p:spTgt spid="140"/>
                                        </p:tgtEl>
                                        <p:attrNameLst>
                                          <p:attrName>fill.type</p:attrName>
                                        </p:attrNameLst>
                                      </p:cBhvr>
                                      <p:to>
                                        <p:strVal val="solid"/>
                                      </p:to>
                                    </p:set>
                                  </p:childTnLst>
                                </p:cTn>
                              </p:par>
                            </p:childTnLst>
                          </p:cTn>
                        </p:par>
                      </p:childTnLst>
                    </p:cTn>
                  </p:par>
                  <p:par>
                    <p:cTn id="180" fill="hold" nodeType="clickPar">
                      <p:stCondLst>
                        <p:cond delay="indefinite"/>
                      </p:stCondLst>
                      <p:childTnLst>
                        <p:par>
                          <p:cTn id="181" fill="hold" nodeType="withGroup">
                            <p:stCondLst>
                              <p:cond delay="0"/>
                            </p:stCondLst>
                            <p:childTnLst>
                              <p:par>
                                <p:cTn id="182" presetID="1" presetClass="entr" presetSubtype="0" fill="hold" nodeType="clickEffect">
                                  <p:stCondLst>
                                    <p:cond delay="0"/>
                                  </p:stCondLst>
                                  <p:childTnLst>
                                    <p:set>
                                      <p:cBhvr>
                                        <p:cTn id="183" dur="1" fill="hold">
                                          <p:stCondLst>
                                            <p:cond delay="0"/>
                                          </p:stCondLst>
                                        </p:cTn>
                                        <p:tgtEl>
                                          <p:spTgt spid="145"/>
                                        </p:tgtEl>
                                        <p:attrNameLst>
                                          <p:attrName>style.visibility</p:attrName>
                                        </p:attrNameLst>
                                      </p:cBhvr>
                                      <p:to>
                                        <p:strVal val="visible"/>
                                      </p:to>
                                    </p:set>
                                  </p:childTnLst>
                                </p:cTn>
                              </p:par>
                              <p:par>
                                <p:cTn id="184" presetID="1" presetClass="exit" presetSubtype="0" fill="hold" nodeType="withEffect">
                                  <p:stCondLst>
                                    <p:cond delay="0"/>
                                  </p:stCondLst>
                                  <p:childTnLst>
                                    <p:set>
                                      <p:cBhvr>
                                        <p:cTn id="185" dur="1" fill="hold">
                                          <p:stCondLst>
                                            <p:cond delay="0"/>
                                          </p:stCondLst>
                                        </p:cTn>
                                        <p:tgtEl>
                                          <p:spTgt spid="144"/>
                                        </p:tgtEl>
                                        <p:attrNameLst>
                                          <p:attrName>style.visibility</p:attrName>
                                        </p:attrNameLst>
                                      </p:cBhvr>
                                      <p:to>
                                        <p:strVal val="hidden"/>
                                      </p:to>
                                    </p:set>
                                  </p:childTnLst>
                                </p:cTn>
                              </p:par>
                              <p:par>
                                <p:cTn id="186" presetID="1" presetClass="exit" presetSubtype="0" fill="hold" nodeType="withEffect">
                                  <p:stCondLst>
                                    <p:cond delay="0"/>
                                  </p:stCondLst>
                                  <p:childTnLst>
                                    <p:set>
                                      <p:cBhvr>
                                        <p:cTn id="187" dur="1" fill="hold">
                                          <p:stCondLst>
                                            <p:cond delay="0"/>
                                          </p:stCondLst>
                                        </p:cTn>
                                        <p:tgtEl>
                                          <p:spTgt spid="145"/>
                                        </p:tgtEl>
                                        <p:attrNameLst>
                                          <p:attrName>style.visibility</p:attrName>
                                        </p:attrNameLst>
                                      </p:cBhvr>
                                      <p:to>
                                        <p:strVal val="hidden"/>
                                      </p:to>
                                    </p:set>
                                  </p:childTnLst>
                                </p:cTn>
                              </p:par>
                            </p:childTnLst>
                          </p:cTn>
                        </p:par>
                      </p:childTnLst>
                    </p:cTn>
                  </p:par>
                  <p:par>
                    <p:cTn id="188" fill="hold" nodeType="clickPar">
                      <p:stCondLst>
                        <p:cond delay="indefinite"/>
                      </p:stCondLst>
                      <p:childTnLst>
                        <p:par>
                          <p:cTn id="189" fill="hold" nodeType="withGroup">
                            <p:stCondLst>
                              <p:cond delay="0"/>
                            </p:stCondLst>
                            <p:childTnLst>
                              <p:par>
                                <p:cTn id="190" presetID="1" presetClass="entr" presetSubtype="0" fill="hold" nodeType="clickEffect">
                                  <p:stCondLst>
                                    <p:cond delay="0"/>
                                  </p:stCondLst>
                                  <p:childTnLst>
                                    <p:set>
                                      <p:cBhvr>
                                        <p:cTn id="191" dur="1" fill="hold">
                                          <p:stCondLst>
                                            <p:cond delay="0"/>
                                          </p:stCondLst>
                                        </p:cTn>
                                        <p:tgtEl>
                                          <p:spTgt spid="146"/>
                                        </p:tgtEl>
                                        <p:attrNameLst>
                                          <p:attrName>style.visibility</p:attrName>
                                        </p:attrNameLst>
                                      </p:cBhvr>
                                      <p:to>
                                        <p:strVal val="visible"/>
                                      </p:to>
                                    </p:set>
                                  </p:childTnLst>
                                </p:cTn>
                              </p:par>
                              <p:par>
                                <p:cTn id="192" presetID="1" presetClass="entr" presetSubtype="0" fill="hold" nodeType="withEffect">
                                  <p:stCondLst>
                                    <p:cond delay="0"/>
                                  </p:stCondLst>
                                  <p:childTnLst>
                                    <p:set>
                                      <p:cBhvr>
                                        <p:cTn id="193" dur="1" fill="hold">
                                          <p:stCondLst>
                                            <p:cond delay="0"/>
                                          </p:stCondLst>
                                        </p:cTn>
                                        <p:tgtEl>
                                          <p:spTgt spid="147"/>
                                        </p:tgtEl>
                                        <p:attrNameLst>
                                          <p:attrName>style.visibility</p:attrName>
                                        </p:attrNameLst>
                                      </p:cBhvr>
                                      <p:to>
                                        <p:strVal val="visible"/>
                                      </p:to>
                                    </p:set>
                                  </p:childTnLst>
                                </p:cTn>
                              </p:par>
                            </p:childTnLst>
                          </p:cTn>
                        </p:par>
                      </p:childTnLst>
                    </p:cTn>
                  </p:par>
                  <p:par>
                    <p:cTn id="194" fill="hold" nodeType="clickPar">
                      <p:stCondLst>
                        <p:cond delay="indefinite"/>
                      </p:stCondLst>
                      <p:childTnLst>
                        <p:par>
                          <p:cTn id="195" fill="hold" nodeType="withGroup">
                            <p:stCondLst>
                              <p:cond delay="0"/>
                            </p:stCondLst>
                            <p:childTnLst>
                              <p:par>
                                <p:cTn id="196" presetID="1" presetClass="entr" presetSubtype="0" fill="hold" nodeType="clickEffect">
                                  <p:stCondLst>
                                    <p:cond delay="0"/>
                                  </p:stCondLst>
                                  <p:childTnLst>
                                    <p:set>
                                      <p:cBhvr>
                                        <p:cTn id="197" dur="1" fill="hold">
                                          <p:stCondLst>
                                            <p:cond delay="0"/>
                                          </p:stCondLst>
                                        </p:cTn>
                                        <p:tgtEl>
                                          <p:spTgt spid="147"/>
                                        </p:tgtEl>
                                        <p:attrNameLst>
                                          <p:attrName>style.visibility</p:attrName>
                                        </p:attrNameLst>
                                      </p:cBhvr>
                                      <p:to>
                                        <p:strVal val="visible"/>
                                      </p:to>
                                    </p:set>
                                  </p:childTnLst>
                                </p:cTn>
                              </p:par>
                            </p:childTnLst>
                          </p:cTn>
                        </p:par>
                        <p:par>
                          <p:cTn id="198" fill="hold" nodeType="afterGroup">
                            <p:stCondLst>
                              <p:cond delay="0"/>
                            </p:stCondLst>
                            <p:childTnLst>
                              <p:par>
                                <p:cTn id="199" presetID="30" presetClass="emph" presetSubtype="0" fill="hold" nodeType="afterEffect">
                                  <p:stCondLst>
                                    <p:cond delay="0"/>
                                  </p:stCondLst>
                                  <p:childTnLst>
                                    <p:animClr clrSpc="hsl" dir="cw">
                                      <p:cBhvr override="childStyle">
                                        <p:cTn id="200" dur="500" fill="hold"/>
                                        <p:tgtEl>
                                          <p:spTgt spid="137"/>
                                        </p:tgtEl>
                                        <p:attrNameLst>
                                          <p:attrName>style.color</p:attrName>
                                        </p:attrNameLst>
                                      </p:cBhvr>
                                      <p:by>
                                        <p:hsl h="0" s="12549" l="25098"/>
                                      </p:by>
                                    </p:animClr>
                                    <p:animClr clrSpc="hsl" dir="cw">
                                      <p:cBhvr>
                                        <p:cTn id="201" dur="500" fill="hold"/>
                                        <p:tgtEl>
                                          <p:spTgt spid="137"/>
                                        </p:tgtEl>
                                        <p:attrNameLst>
                                          <p:attrName>fillcolor</p:attrName>
                                        </p:attrNameLst>
                                      </p:cBhvr>
                                      <p:by>
                                        <p:hsl h="0" s="12549" l="25098"/>
                                      </p:by>
                                    </p:animClr>
                                    <p:animClr clrSpc="hsl" dir="cw">
                                      <p:cBhvr>
                                        <p:cTn id="202" dur="500" fill="hold"/>
                                        <p:tgtEl>
                                          <p:spTgt spid="137"/>
                                        </p:tgtEl>
                                        <p:attrNameLst>
                                          <p:attrName>stroke.color</p:attrName>
                                        </p:attrNameLst>
                                      </p:cBhvr>
                                      <p:by>
                                        <p:hsl h="0" s="12549" l="25098"/>
                                      </p:by>
                                    </p:animClr>
                                    <p:set>
                                      <p:cBhvr>
                                        <p:cTn id="203" dur="500" fill="hold"/>
                                        <p:tgtEl>
                                          <p:spTgt spid="137"/>
                                        </p:tgtEl>
                                        <p:attrNameLst>
                                          <p:attrName>fill.type</p:attrName>
                                        </p:attrNameLst>
                                      </p:cBhvr>
                                      <p:to>
                                        <p:strVal val="solid"/>
                                      </p:to>
                                    </p:set>
                                  </p:childTnLst>
                                </p:cTn>
                              </p:par>
                            </p:childTnLst>
                          </p:cTn>
                        </p:par>
                      </p:childTnLst>
                    </p:cTn>
                  </p:par>
                  <p:par>
                    <p:cTn id="204" fill="hold" nodeType="clickPar">
                      <p:stCondLst>
                        <p:cond delay="indefinite"/>
                      </p:stCondLst>
                      <p:childTnLst>
                        <p:par>
                          <p:cTn id="205" fill="hold" nodeType="withGroup">
                            <p:stCondLst>
                              <p:cond delay="0"/>
                            </p:stCondLst>
                            <p:childTnLst>
                              <p:par>
                                <p:cTn id="206" presetID="22" presetClass="exit" presetSubtype="4" fill="hold" nodeType="clickEffect">
                                  <p:stCondLst>
                                    <p:cond delay="0"/>
                                  </p:stCondLst>
                                  <p:childTnLst>
                                    <p:animEffect transition="out" filter="wipe(down)">
                                      <p:cBhvr>
                                        <p:cTn id="207" dur="500"/>
                                        <p:tgtEl>
                                          <p:spTgt spid="133"/>
                                        </p:tgtEl>
                                      </p:cBhvr>
                                    </p:animEffect>
                                    <p:set>
                                      <p:cBhvr>
                                        <p:cTn id="208" dur="1" fill="hold">
                                          <p:stCondLst>
                                            <p:cond delay="499"/>
                                          </p:stCondLst>
                                        </p:cTn>
                                        <p:tgtEl>
                                          <p:spTgt spid="133"/>
                                        </p:tgtEl>
                                        <p:attrNameLst>
                                          <p:attrName>style.visibility</p:attrName>
                                        </p:attrNameLst>
                                      </p:cBhvr>
                                      <p:to>
                                        <p:strVal val="hidden"/>
                                      </p:to>
                                    </p:set>
                                  </p:childTnLst>
                                </p:cTn>
                              </p:par>
                              <p:par>
                                <p:cTn id="209" presetID="22" presetClass="exit" presetSubtype="4" fill="hold" nodeType="withEffect">
                                  <p:stCondLst>
                                    <p:cond delay="0"/>
                                  </p:stCondLst>
                                  <p:childTnLst>
                                    <p:animEffect transition="out" filter="wipe(down)">
                                      <p:cBhvr>
                                        <p:cTn id="210" dur="500"/>
                                        <p:tgtEl>
                                          <p:spTgt spid="138"/>
                                        </p:tgtEl>
                                      </p:cBhvr>
                                    </p:animEffect>
                                    <p:set>
                                      <p:cBhvr>
                                        <p:cTn id="211" dur="1" fill="hold">
                                          <p:stCondLst>
                                            <p:cond delay="499"/>
                                          </p:stCondLst>
                                        </p:cTn>
                                        <p:tgtEl>
                                          <p:spTgt spid="138"/>
                                        </p:tgtEl>
                                        <p:attrNameLst>
                                          <p:attrName>style.visibility</p:attrName>
                                        </p:attrNameLst>
                                      </p:cBhvr>
                                      <p:to>
                                        <p:strVal val="hidden"/>
                                      </p:to>
                                    </p:set>
                                  </p:childTnLst>
                                </p:cTn>
                              </p:par>
                              <p:par>
                                <p:cTn id="212" presetID="22" presetClass="exit" presetSubtype="4" fill="hold" nodeType="withEffect">
                                  <p:stCondLst>
                                    <p:cond delay="0"/>
                                  </p:stCondLst>
                                  <p:childTnLst>
                                    <p:animEffect transition="out" filter="wipe(down)">
                                      <p:cBhvr>
                                        <p:cTn id="213" dur="500"/>
                                        <p:tgtEl>
                                          <p:spTgt spid="139"/>
                                        </p:tgtEl>
                                      </p:cBhvr>
                                    </p:animEffect>
                                    <p:set>
                                      <p:cBhvr>
                                        <p:cTn id="214" dur="1" fill="hold">
                                          <p:stCondLst>
                                            <p:cond delay="499"/>
                                          </p:stCondLst>
                                        </p:cTn>
                                        <p:tgtEl>
                                          <p:spTgt spid="139"/>
                                        </p:tgtEl>
                                        <p:attrNameLst>
                                          <p:attrName>style.visibility</p:attrName>
                                        </p:attrNameLst>
                                      </p:cBhvr>
                                      <p:to>
                                        <p:strVal val="hidden"/>
                                      </p:to>
                                    </p:set>
                                  </p:childTnLst>
                                </p:cTn>
                              </p:par>
                              <p:par>
                                <p:cTn id="215" presetID="22" presetClass="exit" presetSubtype="4" fill="hold" nodeType="withEffect">
                                  <p:stCondLst>
                                    <p:cond delay="0"/>
                                  </p:stCondLst>
                                  <p:childTnLst>
                                    <p:animEffect transition="out" filter="wipe(down)">
                                      <p:cBhvr>
                                        <p:cTn id="216" dur="500"/>
                                        <p:tgtEl>
                                          <p:spTgt spid="132"/>
                                        </p:tgtEl>
                                      </p:cBhvr>
                                    </p:animEffect>
                                    <p:set>
                                      <p:cBhvr>
                                        <p:cTn id="217" dur="1" fill="hold">
                                          <p:stCondLst>
                                            <p:cond delay="499"/>
                                          </p:stCondLst>
                                        </p:cTn>
                                        <p:tgtEl>
                                          <p:spTgt spid="132"/>
                                        </p:tgtEl>
                                        <p:attrNameLst>
                                          <p:attrName>style.visibility</p:attrName>
                                        </p:attrNameLst>
                                      </p:cBhvr>
                                      <p:to>
                                        <p:strVal val="hidden"/>
                                      </p:to>
                                    </p:set>
                                  </p:childTnLst>
                                </p:cTn>
                              </p:par>
                            </p:childTnLst>
                          </p:cTn>
                        </p:par>
                      </p:childTnLst>
                    </p:cTn>
                  </p:par>
                  <p:par>
                    <p:cTn id="218" fill="hold" nodeType="clickPar">
                      <p:stCondLst>
                        <p:cond delay="indefinite"/>
                      </p:stCondLst>
                      <p:childTnLst>
                        <p:par>
                          <p:cTn id="219" fill="hold" nodeType="withGroup">
                            <p:stCondLst>
                              <p:cond delay="0"/>
                            </p:stCondLst>
                            <p:childTnLst>
                              <p:par>
                                <p:cTn id="220" presetID="42" presetClass="path" presetSubtype="0" accel="50000" decel="50000" fill="hold" nodeType="clickEffect">
                                  <p:stCondLst>
                                    <p:cond delay="0"/>
                                  </p:stCondLst>
                                  <p:childTnLst>
                                    <p:animMotion origin="layout" path="M 2.22222E-6 1.18409E-6 L 2.22222E-6 0.19126 " pathEditMode="relative" rAng="0" ptsTypes="AA">
                                      <p:cBhvr>
                                        <p:cTn id="221" dur="2000" fill="hold"/>
                                        <p:tgtEl>
                                          <p:spTgt spid="134">
                                            <p:bg/>
                                          </p:spTgt>
                                        </p:tgtEl>
                                        <p:attrNameLst>
                                          <p:attrName>ppt_x</p:attrName>
                                          <p:attrName>ppt_y</p:attrName>
                                        </p:attrNameLst>
                                      </p:cBhvr>
                                      <p:rCtr x="0" y="9600"/>
                                    </p:animMotion>
                                  </p:childTnLst>
                                </p:cTn>
                              </p:par>
                              <p:par>
                                <p:cTn id="222" presetID="42" presetClass="path" presetSubtype="0" accel="50000" decel="50000" fill="hold" nodeType="withEffect">
                                  <p:stCondLst>
                                    <p:cond delay="0"/>
                                  </p:stCondLst>
                                  <p:childTnLst>
                                    <p:animMotion origin="layout" path="M -4.44444E-6 0 L -4.44444E-6 0.18756 " pathEditMode="relative" rAng="0" ptsTypes="AA">
                                      <p:cBhvr>
                                        <p:cTn id="223" dur="2000" fill="hold"/>
                                        <p:tgtEl>
                                          <p:spTgt spid="134">
                                            <p:txEl>
                                              <p:pRg st="0" end="0"/>
                                            </p:txEl>
                                          </p:spTgt>
                                        </p:tgtEl>
                                        <p:attrNameLst>
                                          <p:attrName>ppt_x</p:attrName>
                                          <p:attrName>ppt_y</p:attrName>
                                        </p:attrNameLst>
                                      </p:cBhvr>
                                      <p:rCtr x="0" y="9400"/>
                                    </p:animMotion>
                                  </p:childTnLst>
                                </p:cTn>
                              </p:par>
                              <p:par>
                                <p:cTn id="224" presetID="42" presetClass="path" presetSubtype="0" accel="50000" decel="50000" fill="hold" nodeType="withEffect">
                                  <p:stCondLst>
                                    <p:cond delay="0"/>
                                  </p:stCondLst>
                                  <p:childTnLst>
                                    <p:animMotion origin="layout" path="M -2.77778E-7 2.29417E-6 L -2.77778E-7 0.18247 " pathEditMode="relative" rAng="0" ptsTypes="AA">
                                      <p:cBhvr>
                                        <p:cTn id="225" dur="2000" fill="hold"/>
                                        <p:tgtEl>
                                          <p:spTgt spid="134">
                                            <p:txEl>
                                              <p:pRg st="1" end="1"/>
                                            </p:txEl>
                                          </p:spTgt>
                                        </p:tgtEl>
                                        <p:attrNameLst>
                                          <p:attrName>ppt_x</p:attrName>
                                          <p:attrName>ppt_y</p:attrName>
                                        </p:attrNameLst>
                                      </p:cBhvr>
                                      <p:rCtr x="0" y="9100"/>
                                    </p:animMotion>
                                  </p:childTnLst>
                                </p:cTn>
                              </p:par>
                            </p:childTnLst>
                          </p:cTn>
                        </p:par>
                        <p:par>
                          <p:cTn id="226" fill="hold" nodeType="afterGroup">
                            <p:stCondLst>
                              <p:cond delay="2000"/>
                            </p:stCondLst>
                            <p:childTnLst>
                              <p:par>
                                <p:cTn id="227" presetID="0" presetClass="path" presetSubtype="0" accel="50000" decel="50000" fill="hold" nodeType="afterEffect">
                                  <p:stCondLst>
                                    <p:cond delay="0"/>
                                  </p:stCondLst>
                                  <p:childTnLst>
                                    <p:animMotion origin="layout" path="M 0.00017 -0.00925 L 0.00017 -0.18802 L -0.16476 -0.18802 " pathEditMode="relative" rAng="0" ptsTypes="AAA">
                                      <p:cBhvr>
                                        <p:cTn id="228" dur="2000" fill="hold"/>
                                        <p:tgtEl>
                                          <p:spTgt spid="135"/>
                                        </p:tgtEl>
                                        <p:attrNameLst>
                                          <p:attrName>ppt_x</p:attrName>
                                          <p:attrName>ppt_y</p:attrName>
                                        </p:attrNameLst>
                                      </p:cBhvr>
                                      <p:rCtr x="-8200" y="-9000"/>
                                    </p:animMotion>
                                  </p:childTnLst>
                                </p:cTn>
                              </p:par>
                            </p:childTnLst>
                          </p:cTn>
                        </p:par>
                        <p:par>
                          <p:cTn id="229" fill="hold" nodeType="afterGroup">
                            <p:stCondLst>
                              <p:cond delay="4000"/>
                            </p:stCondLst>
                            <p:childTnLst>
                              <p:par>
                                <p:cTn id="230" presetID="0" presetClass="path" presetSubtype="0" accel="50000" decel="50000" fill="hold" nodeType="afterEffect">
                                  <p:stCondLst>
                                    <p:cond delay="0"/>
                                  </p:stCondLst>
                                  <p:childTnLst>
                                    <p:animMotion origin="layout" path="M 4.16667E-6 1.60037E-6 L 4.16667E-6 -0.18825 L -0.16355 -0.18825 " pathEditMode="relative" rAng="0" ptsTypes="AAA">
                                      <p:cBhvr>
                                        <p:cTn id="231" dur="2000" fill="hold"/>
                                        <p:tgtEl>
                                          <p:spTgt spid="137"/>
                                        </p:tgtEl>
                                        <p:attrNameLst>
                                          <p:attrName>ppt_x</p:attrName>
                                          <p:attrName>ppt_y</p:attrName>
                                        </p:attrNameLst>
                                      </p:cBhvr>
                                      <p:rCtr x="-8200" y="-9400"/>
                                    </p:animMotion>
                                  </p:childTnLst>
                                </p:cTn>
                              </p:par>
                            </p:childTnLst>
                          </p:cTn>
                        </p:par>
                        <p:par>
                          <p:cTn id="232" fill="hold" nodeType="afterGroup">
                            <p:stCondLst>
                              <p:cond delay="6000"/>
                            </p:stCondLst>
                            <p:childTnLst>
                              <p:par>
                                <p:cTn id="233" presetID="0" presetClass="path" presetSubtype="0" accel="50000" decel="50000" fill="hold" nodeType="afterEffect">
                                  <p:stCondLst>
                                    <p:cond delay="0"/>
                                  </p:stCondLst>
                                  <p:childTnLst>
                                    <p:animMotion origin="layout" path="M -4.72222E-6 0.00324 L 0.00261 0.37905 " pathEditMode="relative" rAng="0" ptsTypes="AA">
                                      <p:cBhvr>
                                        <p:cTn id="234" dur="2000" fill="hold"/>
                                        <p:tgtEl>
                                          <p:spTgt spid="136"/>
                                        </p:tgtEl>
                                        <p:attrNameLst>
                                          <p:attrName>ppt_x</p:attrName>
                                          <p:attrName>ppt_y</p:attrName>
                                        </p:attrNameLst>
                                      </p:cBhvr>
                                      <p:rCtr x="100" y="18800"/>
                                    </p:animMotion>
                                  </p:childTnLst>
                                </p:cTn>
                              </p:par>
                            </p:childTnLst>
                          </p:cTn>
                        </p:par>
                        <p:par>
                          <p:cTn id="235" fill="hold" nodeType="afterGroup">
                            <p:stCondLst>
                              <p:cond delay="8000"/>
                            </p:stCondLst>
                            <p:childTnLst>
                              <p:par>
                                <p:cTn id="236" presetID="0" presetClass="path" presetSubtype="0" accel="50000" decel="50000" fill="hold" nodeType="afterEffect">
                                  <p:stCondLst>
                                    <p:cond delay="0"/>
                                  </p:stCondLst>
                                  <p:childTnLst>
                                    <p:animMotion origin="layout" path="M 0 0 L -0.1559 0.00023 " pathEditMode="relative" ptsTypes="AA">
                                      <p:cBhvr>
                                        <p:cTn id="237" dur="2000" fill="hold"/>
                                        <p:tgtEl>
                                          <p:spTgt spid="140"/>
                                        </p:tgtEl>
                                        <p:attrNameLst>
                                          <p:attrName>ppt_x</p:attrName>
                                          <p:attrName>ppt_y</p:attrName>
                                        </p:attrNameLst>
                                      </p:cBhvr>
                                    </p:animMotion>
                                  </p:childTnLst>
                                </p:cTn>
                              </p:par>
                              <p:par>
                                <p:cTn id="238" presetID="24" presetClass="emph" presetSubtype="0" fill="hold" nodeType="withEffect">
                                  <p:stCondLst>
                                    <p:cond delay="0"/>
                                  </p:stCondLst>
                                  <p:childTnLst>
                                    <p:animClr clrSpc="hsl" dir="cw">
                                      <p:cBhvr override="childStyle">
                                        <p:cTn id="239" dur="500" fill="hold"/>
                                        <p:tgtEl>
                                          <p:spTgt spid="125">
                                            <p:bg/>
                                          </p:spTgt>
                                        </p:tgtEl>
                                        <p:attrNameLst>
                                          <p:attrName>style.color</p:attrName>
                                        </p:attrNameLst>
                                      </p:cBhvr>
                                      <p:by>
                                        <p:hsl h="0" s="-12549" l="-25098"/>
                                      </p:by>
                                    </p:animClr>
                                    <p:animClr clrSpc="hsl" dir="cw">
                                      <p:cBhvr>
                                        <p:cTn id="240" dur="500" fill="hold"/>
                                        <p:tgtEl>
                                          <p:spTgt spid="125">
                                            <p:bg/>
                                          </p:spTgt>
                                        </p:tgtEl>
                                        <p:attrNameLst>
                                          <p:attrName>fillcolor</p:attrName>
                                        </p:attrNameLst>
                                      </p:cBhvr>
                                      <p:by>
                                        <p:hsl h="0" s="-12549" l="-25098"/>
                                      </p:by>
                                    </p:animClr>
                                    <p:animClr clrSpc="hsl" dir="cw">
                                      <p:cBhvr>
                                        <p:cTn id="241" dur="500" fill="hold"/>
                                        <p:tgtEl>
                                          <p:spTgt spid="125">
                                            <p:bg/>
                                          </p:spTgt>
                                        </p:tgtEl>
                                        <p:attrNameLst>
                                          <p:attrName>stroke.color</p:attrName>
                                        </p:attrNameLst>
                                      </p:cBhvr>
                                      <p:by>
                                        <p:hsl h="0" s="-12549" l="-25098"/>
                                      </p:by>
                                    </p:animClr>
                                    <p:set>
                                      <p:cBhvr>
                                        <p:cTn id="242" dur="500" fill="hold"/>
                                        <p:tgtEl>
                                          <p:spTgt spid="125">
                                            <p:bg/>
                                          </p:spTgt>
                                        </p:tgtEl>
                                        <p:attrNameLst>
                                          <p:attrName>fill.type</p:attrName>
                                        </p:attrNameLst>
                                      </p:cBhvr>
                                      <p:to>
                                        <p:strVal val="solid"/>
                                      </p:to>
                                    </p:set>
                                  </p:childTnLst>
                                </p:cTn>
                              </p:par>
                              <p:par>
                                <p:cTn id="243" presetID="24" presetClass="emph" presetSubtype="0" fill="hold" nodeType="withEffect">
                                  <p:stCondLst>
                                    <p:cond delay="0"/>
                                  </p:stCondLst>
                                  <p:childTnLst>
                                    <p:animClr clrSpc="hsl" dir="cw">
                                      <p:cBhvr override="childStyle">
                                        <p:cTn id="244" dur="500" fill="hold"/>
                                        <p:tgtEl>
                                          <p:spTgt spid="125">
                                            <p:txEl>
                                              <p:pRg st="0" end="0"/>
                                            </p:txEl>
                                          </p:spTgt>
                                        </p:tgtEl>
                                        <p:attrNameLst>
                                          <p:attrName>style.color</p:attrName>
                                        </p:attrNameLst>
                                      </p:cBhvr>
                                      <p:by>
                                        <p:hsl h="0" s="-12549" l="-25098"/>
                                      </p:by>
                                    </p:animClr>
                                    <p:animClr clrSpc="hsl" dir="cw">
                                      <p:cBhvr>
                                        <p:cTn id="245" dur="500" fill="hold"/>
                                        <p:tgtEl>
                                          <p:spTgt spid="125">
                                            <p:txEl>
                                              <p:pRg st="0" end="0"/>
                                            </p:txEl>
                                          </p:spTgt>
                                        </p:tgtEl>
                                        <p:attrNameLst>
                                          <p:attrName>fillcolor</p:attrName>
                                        </p:attrNameLst>
                                      </p:cBhvr>
                                      <p:by>
                                        <p:hsl h="0" s="-12549" l="-25098"/>
                                      </p:by>
                                    </p:animClr>
                                    <p:animClr clrSpc="hsl" dir="cw">
                                      <p:cBhvr>
                                        <p:cTn id="246" dur="500" fill="hold"/>
                                        <p:tgtEl>
                                          <p:spTgt spid="125">
                                            <p:txEl>
                                              <p:pRg st="0" end="0"/>
                                            </p:txEl>
                                          </p:spTgt>
                                        </p:tgtEl>
                                        <p:attrNameLst>
                                          <p:attrName>stroke.color</p:attrName>
                                        </p:attrNameLst>
                                      </p:cBhvr>
                                      <p:by>
                                        <p:hsl h="0" s="-12549" l="-25098"/>
                                      </p:by>
                                    </p:animClr>
                                    <p:set>
                                      <p:cBhvr>
                                        <p:cTn id="247" dur="500" fill="hold"/>
                                        <p:tgtEl>
                                          <p:spTgt spid="125">
                                            <p:txEl>
                                              <p:pRg st="0" end="0"/>
                                            </p:txEl>
                                          </p:spTgt>
                                        </p:tgtEl>
                                        <p:attrNameLst>
                                          <p:attrName>fill.type</p:attrName>
                                        </p:attrNameLst>
                                      </p:cBhvr>
                                      <p:to>
                                        <p:strVal val="solid"/>
                                      </p:to>
                                    </p:set>
                                  </p:childTnLst>
                                </p:cTn>
                              </p:par>
                              <p:par>
                                <p:cTn id="248" presetID="24" presetClass="emph" presetSubtype="0" fill="hold" nodeType="withEffect">
                                  <p:stCondLst>
                                    <p:cond delay="0"/>
                                  </p:stCondLst>
                                  <p:childTnLst>
                                    <p:animClr clrSpc="hsl" dir="cw">
                                      <p:cBhvr override="childStyle">
                                        <p:cTn id="249" dur="500" fill="hold"/>
                                        <p:tgtEl>
                                          <p:spTgt spid="125">
                                            <p:txEl>
                                              <p:pRg st="1" end="1"/>
                                            </p:txEl>
                                          </p:spTgt>
                                        </p:tgtEl>
                                        <p:attrNameLst>
                                          <p:attrName>style.color</p:attrName>
                                        </p:attrNameLst>
                                      </p:cBhvr>
                                      <p:by>
                                        <p:hsl h="0" s="-12549" l="-25098"/>
                                      </p:by>
                                    </p:animClr>
                                    <p:animClr clrSpc="hsl" dir="cw">
                                      <p:cBhvr>
                                        <p:cTn id="250" dur="500" fill="hold"/>
                                        <p:tgtEl>
                                          <p:spTgt spid="125">
                                            <p:txEl>
                                              <p:pRg st="1" end="1"/>
                                            </p:txEl>
                                          </p:spTgt>
                                        </p:tgtEl>
                                        <p:attrNameLst>
                                          <p:attrName>fillcolor</p:attrName>
                                        </p:attrNameLst>
                                      </p:cBhvr>
                                      <p:by>
                                        <p:hsl h="0" s="-12549" l="-25098"/>
                                      </p:by>
                                    </p:animClr>
                                    <p:animClr clrSpc="hsl" dir="cw">
                                      <p:cBhvr>
                                        <p:cTn id="251" dur="500" fill="hold"/>
                                        <p:tgtEl>
                                          <p:spTgt spid="125">
                                            <p:txEl>
                                              <p:pRg st="1" end="1"/>
                                            </p:txEl>
                                          </p:spTgt>
                                        </p:tgtEl>
                                        <p:attrNameLst>
                                          <p:attrName>stroke.color</p:attrName>
                                        </p:attrNameLst>
                                      </p:cBhvr>
                                      <p:by>
                                        <p:hsl h="0" s="-12549" l="-25098"/>
                                      </p:by>
                                    </p:animClr>
                                    <p:set>
                                      <p:cBhvr>
                                        <p:cTn id="252" dur="500" fill="hold"/>
                                        <p:tgtEl>
                                          <p:spTgt spid="125">
                                            <p:txEl>
                                              <p:pRg st="1" end="1"/>
                                            </p:txEl>
                                          </p:spTgt>
                                        </p:tgtEl>
                                        <p:attrNameLst>
                                          <p:attrName>fill.type</p:attrName>
                                        </p:attrNameLst>
                                      </p:cBhvr>
                                      <p:to>
                                        <p:strVal val="solid"/>
                                      </p:to>
                                    </p:set>
                                  </p:childTnLst>
                                </p:cTn>
                              </p:par>
                              <p:par>
                                <p:cTn id="253" presetID="24" presetClass="emph" presetSubtype="0" fill="hold" nodeType="withEffect">
                                  <p:stCondLst>
                                    <p:cond delay="0"/>
                                  </p:stCondLst>
                                  <p:childTnLst>
                                    <p:animClr clrSpc="hsl" dir="cw">
                                      <p:cBhvr override="childStyle">
                                        <p:cTn id="254" dur="500" fill="hold"/>
                                        <p:tgtEl>
                                          <p:spTgt spid="125">
                                            <p:txEl>
                                              <p:pRg st="2" end="2"/>
                                            </p:txEl>
                                          </p:spTgt>
                                        </p:tgtEl>
                                        <p:attrNameLst>
                                          <p:attrName>style.color</p:attrName>
                                        </p:attrNameLst>
                                      </p:cBhvr>
                                      <p:by>
                                        <p:hsl h="0" s="-12549" l="-25098"/>
                                      </p:by>
                                    </p:animClr>
                                    <p:animClr clrSpc="hsl" dir="cw">
                                      <p:cBhvr>
                                        <p:cTn id="255" dur="500" fill="hold"/>
                                        <p:tgtEl>
                                          <p:spTgt spid="125">
                                            <p:txEl>
                                              <p:pRg st="2" end="2"/>
                                            </p:txEl>
                                          </p:spTgt>
                                        </p:tgtEl>
                                        <p:attrNameLst>
                                          <p:attrName>fillcolor</p:attrName>
                                        </p:attrNameLst>
                                      </p:cBhvr>
                                      <p:by>
                                        <p:hsl h="0" s="-12549" l="-25098"/>
                                      </p:by>
                                    </p:animClr>
                                    <p:animClr clrSpc="hsl" dir="cw">
                                      <p:cBhvr>
                                        <p:cTn id="256" dur="500" fill="hold"/>
                                        <p:tgtEl>
                                          <p:spTgt spid="125">
                                            <p:txEl>
                                              <p:pRg st="2" end="2"/>
                                            </p:txEl>
                                          </p:spTgt>
                                        </p:tgtEl>
                                        <p:attrNameLst>
                                          <p:attrName>stroke.color</p:attrName>
                                        </p:attrNameLst>
                                      </p:cBhvr>
                                      <p:by>
                                        <p:hsl h="0" s="-12549" l="-25098"/>
                                      </p:by>
                                    </p:animClr>
                                    <p:set>
                                      <p:cBhvr>
                                        <p:cTn id="257" dur="500" fill="hold"/>
                                        <p:tgtEl>
                                          <p:spTgt spid="125">
                                            <p:txEl>
                                              <p:pRg st="2" end="2"/>
                                            </p:txEl>
                                          </p:spTgt>
                                        </p:tgtEl>
                                        <p:attrNameLst>
                                          <p:attrName>fill.type</p:attrName>
                                        </p:attrNameLst>
                                      </p:cBhvr>
                                      <p:to>
                                        <p:strVal val="solid"/>
                                      </p:to>
                                    </p:set>
                                  </p:childTnLst>
                                </p:cTn>
                              </p:par>
                              <p:par>
                                <p:cTn id="258" presetID="30" presetClass="emph" presetSubtype="0" fill="hold" nodeType="withEffect">
                                  <p:stCondLst>
                                    <p:cond delay="0"/>
                                  </p:stCondLst>
                                  <p:childTnLst>
                                    <p:animClr clrSpc="hsl" dir="cw">
                                      <p:cBhvr override="childStyle">
                                        <p:cTn id="259" dur="500" fill="hold"/>
                                        <p:tgtEl>
                                          <p:spTgt spid="125">
                                            <p:bg/>
                                          </p:spTgt>
                                        </p:tgtEl>
                                        <p:attrNameLst>
                                          <p:attrName>style.color</p:attrName>
                                        </p:attrNameLst>
                                      </p:cBhvr>
                                      <p:by>
                                        <p:hsl h="0" s="12549" l="25098"/>
                                      </p:by>
                                    </p:animClr>
                                    <p:animClr clrSpc="hsl" dir="cw">
                                      <p:cBhvr>
                                        <p:cTn id="260" dur="500" fill="hold"/>
                                        <p:tgtEl>
                                          <p:spTgt spid="125">
                                            <p:bg/>
                                          </p:spTgt>
                                        </p:tgtEl>
                                        <p:attrNameLst>
                                          <p:attrName>fillcolor</p:attrName>
                                        </p:attrNameLst>
                                      </p:cBhvr>
                                      <p:by>
                                        <p:hsl h="0" s="12549" l="25098"/>
                                      </p:by>
                                    </p:animClr>
                                    <p:animClr clrSpc="hsl" dir="cw">
                                      <p:cBhvr>
                                        <p:cTn id="261" dur="500" fill="hold"/>
                                        <p:tgtEl>
                                          <p:spTgt spid="125">
                                            <p:bg/>
                                          </p:spTgt>
                                        </p:tgtEl>
                                        <p:attrNameLst>
                                          <p:attrName>stroke.color</p:attrName>
                                        </p:attrNameLst>
                                      </p:cBhvr>
                                      <p:by>
                                        <p:hsl h="0" s="12549" l="25098"/>
                                      </p:by>
                                    </p:animClr>
                                    <p:set>
                                      <p:cBhvr>
                                        <p:cTn id="262" dur="500" fill="hold"/>
                                        <p:tgtEl>
                                          <p:spTgt spid="125">
                                            <p:bg/>
                                          </p:spTgt>
                                        </p:tgtEl>
                                        <p:attrNameLst>
                                          <p:attrName>fill.type</p:attrName>
                                        </p:attrNameLst>
                                      </p:cBhvr>
                                      <p:to>
                                        <p:strVal val="solid"/>
                                      </p:to>
                                    </p:set>
                                  </p:childTnLst>
                                </p:cTn>
                              </p:par>
                              <p:par>
                                <p:cTn id="263" presetID="30" presetClass="emph" presetSubtype="0" fill="hold" nodeType="withEffect">
                                  <p:stCondLst>
                                    <p:cond delay="0"/>
                                  </p:stCondLst>
                                  <p:childTnLst>
                                    <p:animClr clrSpc="hsl" dir="cw">
                                      <p:cBhvr override="childStyle">
                                        <p:cTn id="264" dur="500" fill="hold"/>
                                        <p:tgtEl>
                                          <p:spTgt spid="125">
                                            <p:txEl>
                                              <p:pRg st="0" end="0"/>
                                            </p:txEl>
                                          </p:spTgt>
                                        </p:tgtEl>
                                        <p:attrNameLst>
                                          <p:attrName>style.color</p:attrName>
                                        </p:attrNameLst>
                                      </p:cBhvr>
                                      <p:by>
                                        <p:hsl h="0" s="12549" l="25098"/>
                                      </p:by>
                                    </p:animClr>
                                    <p:animClr clrSpc="hsl" dir="cw">
                                      <p:cBhvr>
                                        <p:cTn id="265" dur="500" fill="hold"/>
                                        <p:tgtEl>
                                          <p:spTgt spid="125">
                                            <p:txEl>
                                              <p:pRg st="0" end="0"/>
                                            </p:txEl>
                                          </p:spTgt>
                                        </p:tgtEl>
                                        <p:attrNameLst>
                                          <p:attrName>fillcolor</p:attrName>
                                        </p:attrNameLst>
                                      </p:cBhvr>
                                      <p:by>
                                        <p:hsl h="0" s="12549" l="25098"/>
                                      </p:by>
                                    </p:animClr>
                                    <p:animClr clrSpc="hsl" dir="cw">
                                      <p:cBhvr>
                                        <p:cTn id="266" dur="500" fill="hold"/>
                                        <p:tgtEl>
                                          <p:spTgt spid="125">
                                            <p:txEl>
                                              <p:pRg st="0" end="0"/>
                                            </p:txEl>
                                          </p:spTgt>
                                        </p:tgtEl>
                                        <p:attrNameLst>
                                          <p:attrName>stroke.color</p:attrName>
                                        </p:attrNameLst>
                                      </p:cBhvr>
                                      <p:by>
                                        <p:hsl h="0" s="12549" l="25098"/>
                                      </p:by>
                                    </p:animClr>
                                    <p:set>
                                      <p:cBhvr>
                                        <p:cTn id="267" dur="500" fill="hold"/>
                                        <p:tgtEl>
                                          <p:spTgt spid="125">
                                            <p:txEl>
                                              <p:pRg st="0" end="0"/>
                                            </p:txEl>
                                          </p:spTgt>
                                        </p:tgtEl>
                                        <p:attrNameLst>
                                          <p:attrName>fill.type</p:attrName>
                                        </p:attrNameLst>
                                      </p:cBhvr>
                                      <p:to>
                                        <p:strVal val="solid"/>
                                      </p:to>
                                    </p:set>
                                  </p:childTnLst>
                                </p:cTn>
                              </p:par>
                              <p:par>
                                <p:cTn id="268" presetID="30" presetClass="emph" presetSubtype="0" fill="hold" nodeType="withEffect">
                                  <p:stCondLst>
                                    <p:cond delay="0"/>
                                  </p:stCondLst>
                                  <p:childTnLst>
                                    <p:animClr clrSpc="hsl" dir="cw">
                                      <p:cBhvr override="childStyle">
                                        <p:cTn id="269" dur="500" fill="hold"/>
                                        <p:tgtEl>
                                          <p:spTgt spid="125">
                                            <p:txEl>
                                              <p:pRg st="1" end="1"/>
                                            </p:txEl>
                                          </p:spTgt>
                                        </p:tgtEl>
                                        <p:attrNameLst>
                                          <p:attrName>style.color</p:attrName>
                                        </p:attrNameLst>
                                      </p:cBhvr>
                                      <p:by>
                                        <p:hsl h="0" s="12549" l="25098"/>
                                      </p:by>
                                    </p:animClr>
                                    <p:animClr clrSpc="hsl" dir="cw">
                                      <p:cBhvr>
                                        <p:cTn id="270" dur="500" fill="hold"/>
                                        <p:tgtEl>
                                          <p:spTgt spid="125">
                                            <p:txEl>
                                              <p:pRg st="1" end="1"/>
                                            </p:txEl>
                                          </p:spTgt>
                                        </p:tgtEl>
                                        <p:attrNameLst>
                                          <p:attrName>fillcolor</p:attrName>
                                        </p:attrNameLst>
                                      </p:cBhvr>
                                      <p:by>
                                        <p:hsl h="0" s="12549" l="25098"/>
                                      </p:by>
                                    </p:animClr>
                                    <p:animClr clrSpc="hsl" dir="cw">
                                      <p:cBhvr>
                                        <p:cTn id="271" dur="500" fill="hold"/>
                                        <p:tgtEl>
                                          <p:spTgt spid="125">
                                            <p:txEl>
                                              <p:pRg st="1" end="1"/>
                                            </p:txEl>
                                          </p:spTgt>
                                        </p:tgtEl>
                                        <p:attrNameLst>
                                          <p:attrName>stroke.color</p:attrName>
                                        </p:attrNameLst>
                                      </p:cBhvr>
                                      <p:by>
                                        <p:hsl h="0" s="12549" l="25098"/>
                                      </p:by>
                                    </p:animClr>
                                    <p:set>
                                      <p:cBhvr>
                                        <p:cTn id="272" dur="500" fill="hold"/>
                                        <p:tgtEl>
                                          <p:spTgt spid="125">
                                            <p:txEl>
                                              <p:pRg st="1" end="1"/>
                                            </p:txEl>
                                          </p:spTgt>
                                        </p:tgtEl>
                                        <p:attrNameLst>
                                          <p:attrName>fill.type</p:attrName>
                                        </p:attrNameLst>
                                      </p:cBhvr>
                                      <p:to>
                                        <p:strVal val="solid"/>
                                      </p:to>
                                    </p:set>
                                  </p:childTnLst>
                                </p:cTn>
                              </p:par>
                              <p:par>
                                <p:cTn id="273" presetID="30" presetClass="emph" presetSubtype="0" fill="hold" nodeType="withEffect">
                                  <p:stCondLst>
                                    <p:cond delay="0"/>
                                  </p:stCondLst>
                                  <p:childTnLst>
                                    <p:animClr clrSpc="hsl" dir="cw">
                                      <p:cBhvr override="childStyle">
                                        <p:cTn id="274" dur="500" fill="hold"/>
                                        <p:tgtEl>
                                          <p:spTgt spid="125">
                                            <p:txEl>
                                              <p:pRg st="2" end="2"/>
                                            </p:txEl>
                                          </p:spTgt>
                                        </p:tgtEl>
                                        <p:attrNameLst>
                                          <p:attrName>style.color</p:attrName>
                                        </p:attrNameLst>
                                      </p:cBhvr>
                                      <p:by>
                                        <p:hsl h="0" s="12549" l="25098"/>
                                      </p:by>
                                    </p:animClr>
                                    <p:animClr clrSpc="hsl" dir="cw">
                                      <p:cBhvr>
                                        <p:cTn id="275" dur="500" fill="hold"/>
                                        <p:tgtEl>
                                          <p:spTgt spid="125">
                                            <p:txEl>
                                              <p:pRg st="2" end="2"/>
                                            </p:txEl>
                                          </p:spTgt>
                                        </p:tgtEl>
                                        <p:attrNameLst>
                                          <p:attrName>fillcolor</p:attrName>
                                        </p:attrNameLst>
                                      </p:cBhvr>
                                      <p:by>
                                        <p:hsl h="0" s="12549" l="25098"/>
                                      </p:by>
                                    </p:animClr>
                                    <p:animClr clrSpc="hsl" dir="cw">
                                      <p:cBhvr>
                                        <p:cTn id="276" dur="500" fill="hold"/>
                                        <p:tgtEl>
                                          <p:spTgt spid="125">
                                            <p:txEl>
                                              <p:pRg st="2" end="2"/>
                                            </p:txEl>
                                          </p:spTgt>
                                        </p:tgtEl>
                                        <p:attrNameLst>
                                          <p:attrName>stroke.color</p:attrName>
                                        </p:attrNameLst>
                                      </p:cBhvr>
                                      <p:by>
                                        <p:hsl h="0" s="12549" l="25098"/>
                                      </p:by>
                                    </p:animClr>
                                    <p:set>
                                      <p:cBhvr>
                                        <p:cTn id="277" dur="500" fill="hold"/>
                                        <p:tgtEl>
                                          <p:spTgt spid="125">
                                            <p:txEl>
                                              <p:pRg st="2" end="2"/>
                                            </p:txEl>
                                          </p:spTgt>
                                        </p:tgtEl>
                                        <p:attrNameLst>
                                          <p:attrName>fill.type</p:attrName>
                                        </p:attrNameLst>
                                      </p:cBhvr>
                                      <p:to>
                                        <p:strVal val="solid"/>
                                      </p:to>
                                    </p:set>
                                  </p:childTnLst>
                                </p:cTn>
                              </p:par>
                              <p:par>
                                <p:cTn id="278" presetID="42" presetClass="path" presetSubtype="0" accel="50000" decel="50000" fill="hold" nodeType="withEffect">
                                  <p:stCondLst>
                                    <p:cond delay="0"/>
                                  </p:stCondLst>
                                  <p:childTnLst>
                                    <p:animMotion origin="layout" path="M 2.22222E-6 1.18409E-6 L 2.22222E-6 0.19126 " pathEditMode="relative" rAng="0" ptsTypes="AA">
                                      <p:cBhvr>
                                        <p:cTn id="279" dur="2000" fill="hold"/>
                                        <p:tgtEl>
                                          <p:spTgt spid="125">
                                            <p:bg/>
                                          </p:spTgt>
                                        </p:tgtEl>
                                        <p:attrNameLst>
                                          <p:attrName>ppt_x</p:attrName>
                                          <p:attrName>ppt_y</p:attrName>
                                        </p:attrNameLst>
                                      </p:cBhvr>
                                      <p:rCtr x="0" y="9600"/>
                                    </p:animMotion>
                                  </p:childTnLst>
                                </p:cTn>
                              </p:par>
                              <p:par>
                                <p:cTn id="280" presetID="42" presetClass="path" presetSubtype="0" accel="50000" decel="50000" fill="hold" nodeType="withEffect">
                                  <p:stCondLst>
                                    <p:cond delay="0"/>
                                  </p:stCondLst>
                                  <p:childTnLst>
                                    <p:animMotion origin="layout" path="M -4.44444E-6 0 L -4.44444E-6 0.18756 " pathEditMode="relative" rAng="0" ptsTypes="AA">
                                      <p:cBhvr>
                                        <p:cTn id="281" dur="2000" fill="hold"/>
                                        <p:tgtEl>
                                          <p:spTgt spid="125">
                                            <p:txEl>
                                              <p:pRg st="0" end="0"/>
                                            </p:txEl>
                                          </p:spTgt>
                                        </p:tgtEl>
                                        <p:attrNameLst>
                                          <p:attrName>ppt_x</p:attrName>
                                          <p:attrName>ppt_y</p:attrName>
                                        </p:attrNameLst>
                                      </p:cBhvr>
                                      <p:rCtr x="0" y="9400"/>
                                    </p:animMotion>
                                  </p:childTnLst>
                                </p:cTn>
                              </p:par>
                              <p:par>
                                <p:cTn id="282" presetID="42" presetClass="path" presetSubtype="0" accel="50000" decel="50000" fill="hold" nodeType="withEffect">
                                  <p:stCondLst>
                                    <p:cond delay="0"/>
                                  </p:stCondLst>
                                  <p:childTnLst>
                                    <p:animMotion origin="layout" path="M -2.77778E-7 2.29417E-6 L -2.77778E-7 0.18247 " pathEditMode="relative" rAng="0" ptsTypes="AA">
                                      <p:cBhvr>
                                        <p:cTn id="283" dur="2000" fill="hold"/>
                                        <p:tgtEl>
                                          <p:spTgt spid="125">
                                            <p:txEl>
                                              <p:pRg st="1" end="1"/>
                                            </p:txEl>
                                          </p:spTgt>
                                        </p:tgtEl>
                                        <p:attrNameLst>
                                          <p:attrName>ppt_x</p:attrName>
                                          <p:attrName>ppt_y</p:attrName>
                                        </p:attrNameLst>
                                      </p:cBhvr>
                                      <p:rCtr x="0" y="9100"/>
                                    </p:animMotion>
                                  </p:childTnLst>
                                </p:cTn>
                              </p:par>
                              <p:par>
                                <p:cTn id="284" presetID="42" presetClass="path" presetSubtype="0" accel="50000" decel="50000" fill="hold" nodeType="withEffect">
                                  <p:stCondLst>
                                    <p:cond delay="0"/>
                                  </p:stCondLst>
                                  <p:childTnLst>
                                    <p:animMotion origin="layout" path="M -2.77778E-7 2.29417E-6 L -2.77778E-7 0.18247 " pathEditMode="relative" rAng="0" ptsTypes="AA">
                                      <p:cBhvr>
                                        <p:cTn id="285" dur="2000" fill="hold"/>
                                        <p:tgtEl>
                                          <p:spTgt spid="125">
                                            <p:txEl>
                                              <p:pRg st="2" end="2"/>
                                            </p:txEl>
                                          </p:spTgt>
                                        </p:tgtEl>
                                        <p:attrNameLst>
                                          <p:attrName>ppt_x</p:attrName>
                                          <p:attrName>ppt_y</p:attrName>
                                        </p:attrNameLst>
                                      </p:cBhvr>
                                      <p:rCtr x="0" y="9100"/>
                                    </p:animMotion>
                                  </p:childTnLst>
                                </p:cTn>
                              </p:par>
                              <p:par>
                                <p:cTn id="286" presetID="1" presetClass="entr" presetSubtype="0" fill="hold" nodeType="withEffect">
                                  <p:stCondLst>
                                    <p:cond delay="0"/>
                                  </p:stCondLst>
                                  <p:childTnLst>
                                    <p:set>
                                      <p:cBhvr>
                                        <p:cTn id="287" dur="1" fill="hold">
                                          <p:stCondLst>
                                            <p:cond delay="0"/>
                                          </p:stCondLst>
                                        </p:cTn>
                                        <p:tgtEl>
                                          <p:spTgt spid="125">
                                            <p:bg/>
                                          </p:spTgt>
                                        </p:tgtEl>
                                        <p:attrNameLst>
                                          <p:attrName>style.visibility</p:attrName>
                                        </p:attrNameLst>
                                      </p:cBhvr>
                                      <p:to>
                                        <p:strVal val="visible"/>
                                      </p:to>
                                    </p:set>
                                  </p:childTnLst>
                                </p:cTn>
                              </p:par>
                              <p:par>
                                <p:cTn id="288" presetID="1" presetClass="entr" presetSubtype="0" fill="hold" nodeType="withEffect">
                                  <p:stCondLst>
                                    <p:cond delay="0"/>
                                  </p:stCondLst>
                                  <p:childTnLst>
                                    <p:set>
                                      <p:cBhvr>
                                        <p:cTn id="289" dur="1" fill="hold">
                                          <p:stCondLst>
                                            <p:cond delay="0"/>
                                          </p:stCondLst>
                                        </p:cTn>
                                        <p:tgtEl>
                                          <p:spTgt spid="125">
                                            <p:txEl>
                                              <p:pRg st="0" end="0"/>
                                            </p:txEl>
                                          </p:spTgt>
                                        </p:tgtEl>
                                        <p:attrNameLst>
                                          <p:attrName>style.visibility</p:attrName>
                                        </p:attrNameLst>
                                      </p:cBhvr>
                                      <p:to>
                                        <p:strVal val="visible"/>
                                      </p:to>
                                    </p:set>
                                  </p:childTnLst>
                                </p:cTn>
                              </p:par>
                              <p:par>
                                <p:cTn id="290" presetID="1" presetClass="entr" presetSubtype="0" fill="hold" nodeType="withEffect">
                                  <p:stCondLst>
                                    <p:cond delay="0"/>
                                  </p:stCondLst>
                                  <p:childTnLst>
                                    <p:set>
                                      <p:cBhvr>
                                        <p:cTn id="291" dur="1" fill="hold">
                                          <p:stCondLst>
                                            <p:cond delay="0"/>
                                          </p:stCondLst>
                                        </p:cTn>
                                        <p:tgtEl>
                                          <p:spTgt spid="125">
                                            <p:txEl>
                                              <p:pRg st="1" end="1"/>
                                            </p:txEl>
                                          </p:spTgt>
                                        </p:tgtEl>
                                        <p:attrNameLst>
                                          <p:attrName>style.visibility</p:attrName>
                                        </p:attrNameLst>
                                      </p:cBhvr>
                                      <p:to>
                                        <p:strVal val="visible"/>
                                      </p:to>
                                    </p:set>
                                  </p:childTnLst>
                                </p:cTn>
                              </p:par>
                              <p:par>
                                <p:cTn id="292" presetID="1" presetClass="entr" presetSubtype="0" fill="hold" nodeType="withEffect">
                                  <p:stCondLst>
                                    <p:cond delay="0"/>
                                  </p:stCondLst>
                                  <p:childTnLst>
                                    <p:set>
                                      <p:cBhvr>
                                        <p:cTn id="293" dur="1" fill="hold">
                                          <p:stCondLst>
                                            <p:cond delay="0"/>
                                          </p:stCondLst>
                                        </p:cTn>
                                        <p:tgtEl>
                                          <p:spTgt spid="125">
                                            <p:txEl>
                                              <p:pRg st="2" end="2"/>
                                            </p:txEl>
                                          </p:spTgt>
                                        </p:tgtEl>
                                        <p:attrNameLst>
                                          <p:attrName>style.visibility</p:attrName>
                                        </p:attrNameLst>
                                      </p:cBhvr>
                                      <p:to>
                                        <p:strVal val="visible"/>
                                      </p:to>
                                    </p:set>
                                  </p:childTnLst>
                                </p:cTn>
                              </p:par>
                            </p:childTnLst>
                          </p:cTn>
                        </p:par>
                      </p:childTnLst>
                    </p:cTn>
                  </p:par>
                  <p:par>
                    <p:cTn id="294" fill="hold" nodeType="clickPar">
                      <p:stCondLst>
                        <p:cond delay="indefinite"/>
                      </p:stCondLst>
                      <p:childTnLst>
                        <p:par>
                          <p:cTn id="295" fill="hold" nodeType="withGroup">
                            <p:stCondLst>
                              <p:cond delay="0"/>
                            </p:stCondLst>
                            <p:childTnLst>
                              <p:par>
                                <p:cTn id="296" presetID="1" presetClass="entr" presetSubtype="0" fill="hold" nodeType="clickEffect">
                                  <p:stCondLst>
                                    <p:cond delay="0"/>
                                  </p:stCondLst>
                                  <p:childTnLst>
                                    <p:set>
                                      <p:cBhvr>
                                        <p:cTn id="297" dur="1" fill="hold">
                                          <p:stCondLst>
                                            <p:cond delay="0"/>
                                          </p:stCondLst>
                                        </p:cTn>
                                        <p:tgtEl>
                                          <p:spTgt spid="148"/>
                                        </p:tgtEl>
                                        <p:attrNameLst>
                                          <p:attrName>style.visibility</p:attrName>
                                        </p:attrNameLst>
                                      </p:cBhvr>
                                      <p:to>
                                        <p:strVal val="visible"/>
                                      </p:to>
                                    </p:set>
                                  </p:childTnLst>
                                </p:cTn>
                              </p:par>
                              <p:par>
                                <p:cTn id="298" presetID="1" presetClass="entr" presetSubtype="0" fill="hold" nodeType="withEffect">
                                  <p:stCondLst>
                                    <p:cond delay="0"/>
                                  </p:stCondLst>
                                  <p:childTnLst>
                                    <p:set>
                                      <p:cBhvr>
                                        <p:cTn id="29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build="allAtOnce" animBg="1"/>
      <p:bldP spid="125" grpId="1" build="allAtOnce" animBg="1"/>
      <p:bldP spid="125" grpId="2" build="allAtOnce" animBg="1"/>
      <p:bldP spid="125" grpId="3" build="allAtOnce" animBg="1"/>
      <p:bldP spid="128" grpId="0" animBg="1"/>
      <p:bldP spid="129" grpId="0" animBg="1"/>
      <p:bldP spid="130" grpId="0" animBg="1"/>
      <p:bldP spid="131" grpId="0" animBg="1"/>
      <p:bldP spid="132" grpId="0" animBg="1"/>
      <p:bldP spid="132" grpId="1" animBg="1"/>
      <p:bldP spid="132" grpId="2" animBg="1"/>
      <p:bldP spid="133" grpId="0" animBg="1"/>
      <p:bldP spid="133" grpId="1" animBg="1"/>
      <p:bldP spid="133" grpId="2" animBg="1"/>
      <p:bldP spid="134" grpId="0" build="allAtOnce" animBg="1"/>
      <p:bldP spid="134" grpId="1" build="allAtOnce" animBg="1"/>
      <p:bldP spid="134" grpId="2" build="allAtOnce" animBg="1"/>
      <p:bldP spid="135" grpId="0" animBg="1"/>
      <p:bldP spid="135" grpId="1" animBg="1"/>
      <p:bldP spid="135" grpId="2" animBg="1"/>
      <p:bldP spid="135" grpId="3" animBg="1"/>
      <p:bldP spid="136" grpId="0" animBg="1"/>
      <p:bldP spid="136" grpId="1" animBg="1"/>
      <p:bldP spid="136" grpId="2" animBg="1"/>
      <p:bldP spid="136" grpId="3" animBg="1"/>
      <p:bldP spid="137" grpId="0" animBg="1"/>
      <p:bldP spid="137" grpId="1" animBg="1"/>
      <p:bldP spid="137" grpId="2" animBg="1"/>
      <p:bldP spid="137" grpId="3" animBg="1"/>
      <p:bldP spid="138" grpId="0" animBg="1"/>
      <p:bldP spid="138" grpId="1" animBg="1"/>
      <p:bldP spid="138" grpId="2" animBg="1"/>
      <p:bldP spid="139" grpId="0" animBg="1"/>
      <p:bldP spid="139" grpId="1" animBg="1"/>
      <p:bldP spid="139" grpId="2" animBg="1"/>
      <p:bldP spid="140" grpId="0" animBg="1"/>
      <p:bldP spid="140" grpId="1" animBg="1"/>
      <p:bldP spid="140" grpId="2" animBg="1"/>
      <p:bldP spid="140" grpId="3" animBg="1"/>
      <p:bldP spid="146" grpId="0" animBg="1"/>
      <p:bldP spid="147" grpId="0" animBg="1"/>
      <p:bldP spid="147" grpId="1"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4">
            <a:extLst>
              <a:ext uri="{FF2B5EF4-FFF2-40B4-BE49-F238E27FC236}">
                <a16:creationId xmlns:a16="http://schemas.microsoft.com/office/drawing/2014/main" id="{69C14098-1577-4ADB-C876-E5F742BC858B}"/>
              </a:ext>
            </a:extLst>
          </p:cNvPr>
          <p:cNvSpPr>
            <a:spLocks noChangeArrowheads="1"/>
          </p:cNvSpPr>
          <p:nvPr/>
        </p:nvSpPr>
        <p:spPr bwMode="auto">
          <a:xfrm>
            <a:off x="1735138" y="2276475"/>
            <a:ext cx="8721725" cy="5467350"/>
          </a:xfrm>
          <a:prstGeom prst="roundRect">
            <a:avLst>
              <a:gd name="adj" fmla="val 4167"/>
            </a:avLst>
          </a:prstGeom>
          <a:solidFill>
            <a:srgbClr val="BBCDE3"/>
          </a:solidFill>
          <a:ln w="9525" algn="ctr">
            <a:solidFill>
              <a:srgbClr val="333333"/>
            </a:solidFill>
            <a:round/>
            <a:headEnd/>
            <a:tailEnd/>
          </a:ln>
        </p:spPr>
        <p:txBody>
          <a:bodyPr/>
          <a:lstStyle>
            <a:lvl1pPr marL="1095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ClrTx/>
              <a:buSzTx/>
              <a:buFontTx/>
              <a:buNone/>
            </a:pPr>
            <a:endParaRPr lang="da-DK" altLang="en-US" sz="2200">
              <a:latin typeface="Arial Narrow" panose="020B0606020202030204" pitchFamily="34" charset="0"/>
            </a:endParaRPr>
          </a:p>
        </p:txBody>
      </p:sp>
      <p:sp>
        <p:nvSpPr>
          <p:cNvPr id="17411" name="Rectangle 2">
            <a:extLst>
              <a:ext uri="{FF2B5EF4-FFF2-40B4-BE49-F238E27FC236}">
                <a16:creationId xmlns:a16="http://schemas.microsoft.com/office/drawing/2014/main" id="{532DE9D0-0BE1-AEF3-52FE-C04504FCA052}"/>
              </a:ext>
            </a:extLst>
          </p:cNvPr>
          <p:cNvSpPr>
            <a:spLocks noGrp="1" noChangeArrowheads="1"/>
          </p:cNvSpPr>
          <p:nvPr>
            <p:ph type="title"/>
          </p:nvPr>
        </p:nvSpPr>
        <p:spPr/>
        <p:txBody>
          <a:bodyPr/>
          <a:lstStyle/>
          <a:p>
            <a:pPr eaLnBrk="1" hangingPunct="1"/>
            <a:r>
              <a:rPr lang="en-GB" altLang="en-US"/>
              <a:t>Defining a Destructor</a:t>
            </a:r>
          </a:p>
        </p:txBody>
      </p:sp>
      <p:sp>
        <p:nvSpPr>
          <p:cNvPr id="17412" name="AutoShape 3">
            <a:extLst>
              <a:ext uri="{FF2B5EF4-FFF2-40B4-BE49-F238E27FC236}">
                <a16:creationId xmlns:a16="http://schemas.microsoft.com/office/drawing/2014/main" id="{76643337-DFA1-ACCA-1044-69C84839FB3C}"/>
              </a:ext>
            </a:extLst>
          </p:cNvPr>
          <p:cNvSpPr>
            <a:spLocks noChangeArrowheads="1"/>
          </p:cNvSpPr>
          <p:nvPr/>
        </p:nvSpPr>
        <p:spPr bwMode="auto">
          <a:xfrm>
            <a:off x="1919288" y="973138"/>
            <a:ext cx="3357562" cy="1828800"/>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400" b="0">
                <a:latin typeface="Lucida Sans Typewriter" panose="020B0509030504030204" pitchFamily="49" charset="0"/>
              </a:rPr>
              <a:t>class Employee</a:t>
            </a:r>
          </a:p>
          <a:p>
            <a:pPr eaLnBrk="1" hangingPunct="1">
              <a:spcBef>
                <a:spcPct val="0"/>
              </a:spcBef>
              <a:buClrTx/>
              <a:buSzTx/>
              <a:buFontTx/>
              <a:buNone/>
            </a:pPr>
            <a:r>
              <a:rPr lang="en-US" altLang="en-US" sz="1400" b="0">
                <a:latin typeface="Lucida Sans Typewriter" panose="020B0509030504030204" pitchFamily="49" charset="0"/>
              </a:rPr>
              <a:t>{</a:t>
            </a:r>
          </a:p>
          <a:p>
            <a:pPr eaLnBrk="1" hangingPunct="1">
              <a:spcBef>
                <a:spcPct val="0"/>
              </a:spcBef>
              <a:buClrTx/>
              <a:buSzTx/>
              <a:buFontTx/>
              <a:buNone/>
            </a:pPr>
            <a:r>
              <a:rPr lang="en-US" altLang="en-US" sz="1400" b="0">
                <a:latin typeface="Lucida Sans Typewriter" panose="020B0509030504030204" pitchFamily="49" charset="0"/>
              </a:rPr>
              <a:t>    ...</a:t>
            </a:r>
          </a:p>
          <a:p>
            <a:pPr eaLnBrk="1" hangingPunct="1">
              <a:spcBef>
                <a:spcPct val="0"/>
              </a:spcBef>
              <a:buClrTx/>
              <a:buSzTx/>
              <a:buFontTx/>
              <a:buNone/>
            </a:pPr>
            <a:r>
              <a:rPr lang="en-US" altLang="en-US" sz="1400" b="0">
                <a:latin typeface="Lucida Sans Typewriter" panose="020B0509030504030204" pitchFamily="49" charset="0"/>
              </a:rPr>
              <a:t>    ~Employee</a:t>
            </a:r>
          </a:p>
          <a:p>
            <a:pPr eaLnBrk="1" hangingPunct="1">
              <a:spcBef>
                <a:spcPct val="0"/>
              </a:spcBef>
              <a:buClrTx/>
              <a:buSzTx/>
              <a:buFontTx/>
              <a:buNone/>
            </a:pPr>
            <a:r>
              <a:rPr lang="en-US" altLang="en-US" sz="1400" b="0">
                <a:latin typeface="Lucida Sans Typewriter" panose="020B0509030504030204" pitchFamily="49" charset="0"/>
              </a:rPr>
              <a:t>    {</a:t>
            </a:r>
          </a:p>
          <a:p>
            <a:pPr eaLnBrk="1" hangingPunct="1">
              <a:spcBef>
                <a:spcPct val="0"/>
              </a:spcBef>
              <a:buClrTx/>
              <a:buSzTx/>
              <a:buFontTx/>
              <a:buNone/>
            </a:pPr>
            <a:r>
              <a:rPr lang="en-US" altLang="en-US" sz="1400" b="0">
                <a:latin typeface="Lucida Sans Typewriter" panose="020B0509030504030204" pitchFamily="49" charset="0"/>
              </a:rPr>
              <a:t>        // Destructor logic.</a:t>
            </a:r>
          </a:p>
          <a:p>
            <a:pPr eaLnBrk="1" hangingPunct="1">
              <a:spcBef>
                <a:spcPct val="0"/>
              </a:spcBef>
              <a:buClrTx/>
              <a:buSzTx/>
              <a:buFontTx/>
              <a:buNone/>
            </a:pPr>
            <a:r>
              <a:rPr lang="en-US" altLang="en-US" sz="1400" b="0">
                <a:latin typeface="Lucida Sans Typewriter" panose="020B0509030504030204" pitchFamily="49" charset="0"/>
              </a:rPr>
              <a:t>    }</a:t>
            </a:r>
          </a:p>
          <a:p>
            <a:pPr eaLnBrk="1" hangingPunct="1">
              <a:spcBef>
                <a:spcPct val="0"/>
              </a:spcBef>
              <a:buClrTx/>
              <a:buSzTx/>
              <a:buFontTx/>
              <a:buNone/>
            </a:pPr>
            <a:r>
              <a:rPr lang="en-US" altLang="en-US" sz="1400" b="0">
                <a:latin typeface="Lucida Sans Typewriter" panose="020B0509030504030204" pitchFamily="49" charset="0"/>
              </a:rPr>
              <a:t>}</a:t>
            </a:r>
          </a:p>
        </p:txBody>
      </p:sp>
      <p:sp>
        <p:nvSpPr>
          <p:cNvPr id="17413" name="AutoShape 3">
            <a:extLst>
              <a:ext uri="{FF2B5EF4-FFF2-40B4-BE49-F238E27FC236}">
                <a16:creationId xmlns:a16="http://schemas.microsoft.com/office/drawing/2014/main" id="{B7F91A19-F550-BB2D-A93D-2B430B24D1C1}"/>
              </a:ext>
            </a:extLst>
          </p:cNvPr>
          <p:cNvSpPr>
            <a:spLocks noChangeArrowheads="1"/>
          </p:cNvSpPr>
          <p:nvPr/>
        </p:nvSpPr>
        <p:spPr bwMode="auto">
          <a:xfrm>
            <a:off x="5395913" y="2921000"/>
            <a:ext cx="4940300" cy="3121025"/>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400" b="0" dirty="0">
                <a:latin typeface="Lucida Sans Typewriter" panose="020B0509030504030204" pitchFamily="49" charset="0"/>
              </a:rPr>
              <a:t>class Employee</a:t>
            </a:r>
          </a:p>
          <a:p>
            <a:pPr eaLnBrk="1" hangingPunct="1">
              <a:spcBef>
                <a:spcPct val="0"/>
              </a:spcBef>
              <a:buClrTx/>
              <a:buSzTx/>
              <a:buFontTx/>
              <a:buNone/>
            </a:pPr>
            <a:r>
              <a:rPr lang="en-US" altLang="en-US" sz="1400" b="0" dirty="0">
                <a:latin typeface="Lucida Sans Typewriter" panose="020B0509030504030204" pitchFamily="49" charset="0"/>
              </a:rPr>
              <a:t>{</a:t>
            </a:r>
          </a:p>
          <a:p>
            <a:pPr eaLnBrk="1" hangingPunct="1">
              <a:spcBef>
                <a:spcPct val="0"/>
              </a:spcBef>
              <a:buClrTx/>
              <a:buSzTx/>
              <a:buFontTx/>
              <a:buNone/>
            </a:pPr>
            <a:r>
              <a:rPr lang="en-US" altLang="en-US" sz="1400" b="0" dirty="0">
                <a:latin typeface="Lucida Sans Typewriter" panose="020B0509030504030204" pitchFamily="49" charset="0"/>
              </a:rPr>
              <a:t>    ...</a:t>
            </a:r>
          </a:p>
          <a:p>
            <a:pPr eaLnBrk="1" hangingPunct="1">
              <a:spcBef>
                <a:spcPct val="0"/>
              </a:spcBef>
              <a:buClrTx/>
              <a:buSzTx/>
              <a:buFontTx/>
              <a:buNone/>
            </a:pPr>
            <a:r>
              <a:rPr lang="en-US" altLang="en-US" sz="1400" b="0" dirty="0">
                <a:latin typeface="Lucida Sans Typewriter" panose="020B0509030504030204" pitchFamily="49" charset="0"/>
              </a:rPr>
              <a:t>    protected override void Finalize()</a:t>
            </a:r>
          </a:p>
          <a:p>
            <a:pPr eaLnBrk="1" hangingPunct="1">
              <a:spcBef>
                <a:spcPct val="0"/>
              </a:spcBef>
              <a:buClrTx/>
              <a:buSzTx/>
              <a:buFontTx/>
              <a:buNone/>
            </a:pPr>
            <a:r>
              <a:rPr lang="en-US" altLang="en-US" sz="1400" b="0" dirty="0">
                <a:latin typeface="Lucida Sans Typewriter" panose="020B0509030504030204" pitchFamily="49" charset="0"/>
              </a:rPr>
              <a:t>    {</a:t>
            </a:r>
          </a:p>
          <a:p>
            <a:pPr eaLnBrk="1" hangingPunct="1">
              <a:spcBef>
                <a:spcPct val="0"/>
              </a:spcBef>
              <a:buClrTx/>
              <a:buSzTx/>
              <a:buFontTx/>
              <a:buNone/>
            </a:pPr>
            <a:r>
              <a:rPr lang="en-US" altLang="en-US" sz="1400" b="0" dirty="0">
                <a:latin typeface="Lucida Sans Typewriter" panose="020B0509030504030204" pitchFamily="49" charset="0"/>
              </a:rPr>
              <a:t>        try</a:t>
            </a:r>
          </a:p>
          <a:p>
            <a:pPr eaLnBrk="1" hangingPunct="1">
              <a:spcBef>
                <a:spcPct val="0"/>
              </a:spcBef>
              <a:buClrTx/>
              <a:buSzTx/>
              <a:buFontTx/>
              <a:buNone/>
            </a:pPr>
            <a:r>
              <a:rPr lang="en-US" altLang="en-US" sz="1400" b="0" dirty="0">
                <a:latin typeface="Lucida Sans Typewriter" panose="020B0509030504030204" pitchFamily="49" charset="0"/>
              </a:rPr>
              <a:t>        {</a:t>
            </a:r>
          </a:p>
          <a:p>
            <a:pPr eaLnBrk="1" hangingPunct="1">
              <a:spcBef>
                <a:spcPct val="0"/>
              </a:spcBef>
              <a:buClrTx/>
              <a:buSzTx/>
              <a:buFontTx/>
              <a:buNone/>
            </a:pPr>
            <a:r>
              <a:rPr lang="en-US" altLang="en-US" sz="1400" b="0" dirty="0">
                <a:latin typeface="Lucida Sans Typewriter" panose="020B0509030504030204" pitchFamily="49" charset="0"/>
              </a:rPr>
              <a:t>            // Destructor logic.</a:t>
            </a:r>
          </a:p>
          <a:p>
            <a:pPr eaLnBrk="1" hangingPunct="1">
              <a:spcBef>
                <a:spcPct val="0"/>
              </a:spcBef>
              <a:buClrTx/>
              <a:buSzTx/>
              <a:buFontTx/>
              <a:buNone/>
            </a:pPr>
            <a:r>
              <a:rPr lang="en-US" altLang="en-US" sz="1400" b="0" dirty="0">
                <a:latin typeface="Lucida Sans Typewriter" panose="020B0509030504030204" pitchFamily="49" charset="0"/>
              </a:rPr>
              <a:t>        }</a:t>
            </a:r>
          </a:p>
          <a:p>
            <a:pPr eaLnBrk="1" hangingPunct="1">
              <a:spcBef>
                <a:spcPct val="0"/>
              </a:spcBef>
              <a:buClrTx/>
              <a:buSzTx/>
              <a:buFontTx/>
              <a:buNone/>
            </a:pPr>
            <a:r>
              <a:rPr lang="en-US" altLang="en-US" sz="1400" b="0" dirty="0">
                <a:latin typeface="Lucida Sans Typewriter" panose="020B0509030504030204" pitchFamily="49" charset="0"/>
              </a:rPr>
              <a:t>        finally</a:t>
            </a:r>
          </a:p>
          <a:p>
            <a:pPr eaLnBrk="1" hangingPunct="1">
              <a:spcBef>
                <a:spcPct val="0"/>
              </a:spcBef>
              <a:buClrTx/>
              <a:buSzTx/>
              <a:buFontTx/>
              <a:buNone/>
            </a:pPr>
            <a:r>
              <a:rPr lang="en-US" altLang="en-US" sz="1400" b="0" dirty="0">
                <a:latin typeface="Lucida Sans Typewriter" panose="020B0509030504030204" pitchFamily="49" charset="0"/>
              </a:rPr>
              <a:t>        {</a:t>
            </a:r>
          </a:p>
          <a:p>
            <a:pPr eaLnBrk="1" hangingPunct="1">
              <a:spcBef>
                <a:spcPct val="0"/>
              </a:spcBef>
              <a:buClrTx/>
              <a:buSzTx/>
              <a:buFontTx/>
              <a:buNone/>
            </a:pPr>
            <a:r>
              <a:rPr lang="en-US" altLang="en-US" sz="1400" b="0" dirty="0">
                <a:latin typeface="Lucida Sans Typewriter" panose="020B0509030504030204" pitchFamily="49" charset="0"/>
              </a:rPr>
              <a:t>            </a:t>
            </a:r>
            <a:r>
              <a:rPr lang="en-US" altLang="en-US" sz="1400" b="0" dirty="0" err="1">
                <a:latin typeface="Lucida Sans Typewriter" panose="020B0509030504030204" pitchFamily="49" charset="0"/>
              </a:rPr>
              <a:t>base.Finalize</a:t>
            </a:r>
            <a:r>
              <a:rPr lang="en-US" altLang="en-US" sz="1400" b="0" dirty="0">
                <a:latin typeface="Lucida Sans Typewriter" panose="020B0509030504030204" pitchFamily="49" charset="0"/>
              </a:rPr>
              <a:t>();</a:t>
            </a:r>
          </a:p>
          <a:p>
            <a:pPr eaLnBrk="1" hangingPunct="1">
              <a:spcBef>
                <a:spcPct val="0"/>
              </a:spcBef>
              <a:buClrTx/>
              <a:buSzTx/>
              <a:buFontTx/>
              <a:buNone/>
            </a:pPr>
            <a:r>
              <a:rPr lang="en-US" altLang="en-US" sz="1400" b="0" dirty="0">
                <a:latin typeface="Lucida Sans Typewriter" panose="020B0509030504030204" pitchFamily="49" charset="0"/>
              </a:rPr>
              <a:t>        }</a:t>
            </a:r>
          </a:p>
          <a:p>
            <a:pPr eaLnBrk="1" hangingPunct="1">
              <a:spcBef>
                <a:spcPct val="0"/>
              </a:spcBef>
              <a:buClrTx/>
              <a:buSzTx/>
              <a:buFontTx/>
              <a:buNone/>
            </a:pPr>
            <a:r>
              <a:rPr lang="en-US" altLang="en-US" sz="1400" b="0" dirty="0">
                <a:latin typeface="Lucida Sans Typewriter" panose="020B0509030504030204" pitchFamily="49" charset="0"/>
              </a:rPr>
              <a:t>    }</a:t>
            </a:r>
          </a:p>
          <a:p>
            <a:pPr eaLnBrk="1" hangingPunct="1">
              <a:spcBef>
                <a:spcPct val="0"/>
              </a:spcBef>
              <a:buClrTx/>
              <a:buSzTx/>
              <a:buFontTx/>
              <a:buNone/>
            </a:pPr>
            <a:r>
              <a:rPr lang="en-US" altLang="en-US" sz="1400" b="0" dirty="0">
                <a:latin typeface="Lucida Sans Typewriter" panose="020B0509030504030204" pitchFamily="49" charset="0"/>
              </a:rPr>
              <a:t>}</a:t>
            </a:r>
          </a:p>
        </p:txBody>
      </p:sp>
      <p:pic>
        <p:nvPicPr>
          <p:cNvPr id="17414" name="Picture 1" descr="C:\Users\mike\Pictures\MSL PNG Library\arrow01_01.png">
            <a:extLst>
              <a:ext uri="{FF2B5EF4-FFF2-40B4-BE49-F238E27FC236}">
                <a16:creationId xmlns:a16="http://schemas.microsoft.com/office/drawing/2014/main" id="{EEE7C00D-2C86-D900-0EF8-DB585D12D7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2838450"/>
            <a:ext cx="1241425"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5" name="AutoShape 4">
            <a:extLst>
              <a:ext uri="{FF2B5EF4-FFF2-40B4-BE49-F238E27FC236}">
                <a16:creationId xmlns:a16="http://schemas.microsoft.com/office/drawing/2014/main" id="{1AE5D68B-C2FB-2521-1697-0F17E52FB2D5}"/>
              </a:ext>
            </a:extLst>
          </p:cNvPr>
          <p:cNvSpPr>
            <a:spLocks noChangeArrowheads="1"/>
          </p:cNvSpPr>
          <p:nvPr/>
        </p:nvSpPr>
        <p:spPr bwMode="auto">
          <a:xfrm>
            <a:off x="5413375" y="974725"/>
            <a:ext cx="4238625" cy="806450"/>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nchor="ctr"/>
          <a:lstStyle>
            <a:lvl1pPr marL="87313">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buFontTx/>
              <a:buNone/>
            </a:pPr>
            <a:r>
              <a:rPr lang="en-US" altLang="en-US" sz="1600" b="0"/>
              <a:t>Use a tilde (~) followed by the class name to define a destructor</a:t>
            </a:r>
          </a:p>
        </p:txBody>
      </p:sp>
      <p:sp>
        <p:nvSpPr>
          <p:cNvPr id="17416" name="AutoShape 4">
            <a:extLst>
              <a:ext uri="{FF2B5EF4-FFF2-40B4-BE49-F238E27FC236}">
                <a16:creationId xmlns:a16="http://schemas.microsoft.com/office/drawing/2014/main" id="{3F6876C8-0109-183B-4DDD-81A6BB5B3A25}"/>
              </a:ext>
            </a:extLst>
          </p:cNvPr>
          <p:cNvSpPr>
            <a:spLocks noChangeArrowheads="1"/>
          </p:cNvSpPr>
          <p:nvPr/>
        </p:nvSpPr>
        <p:spPr bwMode="auto">
          <a:xfrm>
            <a:off x="1849438" y="4797425"/>
            <a:ext cx="3427412" cy="1257300"/>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nchor="ctr"/>
          <a:lstStyle>
            <a:lvl1pPr marL="87313">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buFontTx/>
              <a:buNone/>
            </a:pPr>
            <a:r>
              <a:rPr lang="en-US" altLang="en-US" sz="1600" b="0"/>
              <a:t>The compiler converts the destructor to an override of the </a:t>
            </a:r>
            <a:r>
              <a:rPr lang="en-US" altLang="en-US" sz="1600"/>
              <a:t>Finalize</a:t>
            </a:r>
            <a:r>
              <a:rPr lang="en-US" altLang="en-US" sz="1600" b="0"/>
              <a:t> method</a:t>
            </a:r>
          </a:p>
        </p:txBody>
      </p:sp>
      <p:sp>
        <p:nvSpPr>
          <p:cNvPr id="17417" name="AutoShape 4">
            <a:extLst>
              <a:ext uri="{FF2B5EF4-FFF2-40B4-BE49-F238E27FC236}">
                <a16:creationId xmlns:a16="http://schemas.microsoft.com/office/drawing/2014/main" id="{47A1C4F5-C537-E2AA-19A5-81978E36C233}"/>
              </a:ext>
            </a:extLst>
          </p:cNvPr>
          <p:cNvSpPr>
            <a:spLocks noChangeArrowheads="1"/>
          </p:cNvSpPr>
          <p:nvPr/>
        </p:nvSpPr>
        <p:spPr bwMode="auto">
          <a:xfrm>
            <a:off x="5411788" y="1933575"/>
            <a:ext cx="4238625" cy="808038"/>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nchor="ctr"/>
          <a:lstStyle>
            <a:lvl1pPr marL="87313">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buFontTx/>
              <a:buNone/>
            </a:pPr>
            <a:r>
              <a:rPr lang="en-US" altLang="en-US" sz="1600" b="0"/>
              <a:t>Value types cannot define a destructor</a:t>
            </a:r>
          </a:p>
        </p:txBody>
      </p:sp>
      <p:sp>
        <p:nvSpPr>
          <p:cNvPr id="17418" name="AutoShape 4">
            <a:extLst>
              <a:ext uri="{FF2B5EF4-FFF2-40B4-BE49-F238E27FC236}">
                <a16:creationId xmlns:a16="http://schemas.microsoft.com/office/drawing/2014/main" id="{7965D79C-6AC6-15EC-EB48-9404DDAD1632}"/>
              </a:ext>
            </a:extLst>
          </p:cNvPr>
          <p:cNvSpPr>
            <a:spLocks noChangeArrowheads="1"/>
          </p:cNvSpPr>
          <p:nvPr/>
        </p:nvSpPr>
        <p:spPr bwMode="auto">
          <a:xfrm>
            <a:off x="1847850" y="3833813"/>
            <a:ext cx="3427413" cy="833437"/>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nchor="ctr"/>
          <a:lstStyle>
            <a:lvl1pPr marL="87313">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buFontTx/>
              <a:buNone/>
            </a:pPr>
            <a:r>
              <a:rPr lang="en-US" altLang="en-US" sz="1600" b="0"/>
              <a:t>Destructors never take parameters</a:t>
            </a: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F05B4502-31BB-8DC0-A60E-EADA1F008014}"/>
              </a:ext>
            </a:extLst>
          </p:cNvPr>
          <p:cNvSpPr>
            <a:spLocks noGrp="1" noChangeArrowheads="1"/>
          </p:cNvSpPr>
          <p:nvPr>
            <p:ph type="title"/>
          </p:nvPr>
        </p:nvSpPr>
        <p:spPr>
          <a:xfrm>
            <a:off x="838200" y="365126"/>
            <a:ext cx="10515600" cy="458706"/>
          </a:xfrm>
        </p:spPr>
        <p:txBody>
          <a:bodyPr>
            <a:normAutofit fontScale="90000"/>
          </a:bodyPr>
          <a:lstStyle/>
          <a:p>
            <a:pPr eaLnBrk="1" hangingPunct="1"/>
            <a:r>
              <a:rPr lang="en-GB" altLang="en-US" dirty="0"/>
              <a:t>The GC Class</a:t>
            </a:r>
          </a:p>
        </p:txBody>
      </p:sp>
      <p:graphicFrame>
        <p:nvGraphicFramePr>
          <p:cNvPr id="6" name="Table 5">
            <a:extLst>
              <a:ext uri="{FF2B5EF4-FFF2-40B4-BE49-F238E27FC236}">
                <a16:creationId xmlns:a16="http://schemas.microsoft.com/office/drawing/2014/main" id="{EFA8217C-7D9C-AAC7-D8CE-9DFA2A272DDA}"/>
              </a:ext>
            </a:extLst>
          </p:cNvPr>
          <p:cNvGraphicFramePr>
            <a:graphicFrameLocks noGrp="1"/>
          </p:cNvGraphicFramePr>
          <p:nvPr/>
        </p:nvGraphicFramePr>
        <p:xfrm>
          <a:off x="1927225" y="993775"/>
          <a:ext cx="8424863" cy="5040394"/>
        </p:xfrm>
        <a:graphic>
          <a:graphicData uri="http://schemas.openxmlformats.org/drawingml/2006/table">
            <a:tbl>
              <a:tblPr/>
              <a:tblGrid>
                <a:gridCol w="3570288">
                  <a:extLst>
                    <a:ext uri="{9D8B030D-6E8A-4147-A177-3AD203B41FA5}">
                      <a16:colId xmlns:a16="http://schemas.microsoft.com/office/drawing/2014/main" val="20000"/>
                    </a:ext>
                  </a:extLst>
                </a:gridCol>
                <a:gridCol w="4854575">
                  <a:extLst>
                    <a:ext uri="{9D8B030D-6E8A-4147-A177-3AD203B41FA5}">
                      <a16:colId xmlns:a16="http://schemas.microsoft.com/office/drawing/2014/main" val="20001"/>
                    </a:ext>
                  </a:extLst>
                </a:gridCol>
              </a:tblGrid>
              <a:tr h="37140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a:ln>
                            <a:noFill/>
                          </a:ln>
                          <a:solidFill>
                            <a:srgbClr val="FFFFFF"/>
                          </a:solidFill>
                          <a:effectLst/>
                          <a:latin typeface="Verdana" pitchFamily="34" charset="0"/>
                          <a:cs typeface="Arial" pitchFamily="34" charset="0"/>
                        </a:rPr>
                        <a:t>Name</a:t>
                      </a: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F9BB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a:ln>
                            <a:noFill/>
                          </a:ln>
                          <a:solidFill>
                            <a:srgbClr val="FFFFFF"/>
                          </a:solidFill>
                          <a:effectLst/>
                          <a:latin typeface="Verdana" pitchFamily="34" charset="0"/>
                          <a:cs typeface="Arial" pitchFamily="34" charset="0"/>
                        </a:rPr>
                        <a:t>Description</a:t>
                      </a: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F9BBC"/>
                    </a:solidFill>
                  </a:tcPr>
                </a:tc>
                <a:extLst>
                  <a:ext uri="{0D108BD9-81ED-4DB2-BD59-A6C34878D82A}">
                    <a16:rowId xmlns:a16="http://schemas.microsoft.com/office/drawing/2014/main" val="10000"/>
                  </a:ext>
                </a:extLst>
              </a:tr>
              <a:tr h="37140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Verdana" pitchFamily="34" charset="0"/>
                          <a:cs typeface="Arial" pitchFamily="34" charset="0"/>
                        </a:rPr>
                        <a:t>Collect</a:t>
                      </a: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DE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Verdana" pitchFamily="34" charset="0"/>
                          <a:cs typeface="Arial" pitchFamily="34" charset="0"/>
                        </a:rPr>
                        <a:t>Forces garbage collection</a:t>
                      </a:r>
                      <a:endParaRPr kumimoji="0" lang="en-GB" sz="1800" b="0" i="0" u="none" strike="noStrike" cap="none" normalizeH="0" baseline="0">
                        <a:ln>
                          <a:noFill/>
                        </a:ln>
                        <a:solidFill>
                          <a:srgbClr val="000000"/>
                        </a:solidFill>
                        <a:effectLst/>
                        <a:latin typeface="Verdana" pitchFamily="34" charset="0"/>
                        <a:cs typeface="Arial" pitchFamily="34" charset="0"/>
                      </a:endParaRP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DEE7"/>
                    </a:solidFill>
                  </a:tcPr>
                </a:tc>
                <a:extLst>
                  <a:ext uri="{0D108BD9-81ED-4DB2-BD59-A6C34878D82A}">
                    <a16:rowId xmlns:a16="http://schemas.microsoft.com/office/drawing/2014/main" val="10001"/>
                  </a:ext>
                </a:extLst>
              </a:tr>
              <a:tr h="91436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a:ln>
                            <a:noFill/>
                          </a:ln>
                          <a:solidFill>
                            <a:srgbClr val="000000"/>
                          </a:solidFill>
                          <a:effectLst/>
                          <a:latin typeface="Verdana" pitchFamily="34" charset="0"/>
                          <a:cs typeface="Arial" pitchFamily="34" charset="0"/>
                        </a:rPr>
                        <a:t>WaitForPendingFinalizers</a:t>
                      </a: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F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Verdana" pitchFamily="34" charset="0"/>
                          <a:cs typeface="Arial" pitchFamily="34" charset="0"/>
                        </a:rPr>
                        <a:t>Suspends the current thread until all of the objects in the </a:t>
                      </a:r>
                      <a:r>
                        <a:rPr kumimoji="0" lang="en-US" sz="1800" b="1" i="0" u="none" strike="noStrike" cap="none" normalizeH="0" baseline="0">
                          <a:ln>
                            <a:noFill/>
                          </a:ln>
                          <a:solidFill>
                            <a:srgbClr val="000000"/>
                          </a:solidFill>
                          <a:effectLst/>
                          <a:latin typeface="Verdana" pitchFamily="34" charset="0"/>
                          <a:cs typeface="Arial" pitchFamily="34" charset="0"/>
                        </a:rPr>
                        <a:t>freachable</a:t>
                      </a:r>
                      <a:r>
                        <a:rPr kumimoji="0" lang="en-US" sz="1800" b="0" i="0" u="none" strike="noStrike" cap="none" normalizeH="0" baseline="0">
                          <a:ln>
                            <a:noFill/>
                          </a:ln>
                          <a:solidFill>
                            <a:srgbClr val="000000"/>
                          </a:solidFill>
                          <a:effectLst/>
                          <a:latin typeface="Verdana" pitchFamily="34" charset="0"/>
                          <a:cs typeface="Arial" pitchFamily="34" charset="0"/>
                        </a:rPr>
                        <a:t> queue have been finalized</a:t>
                      </a:r>
                      <a:endParaRPr kumimoji="0" lang="en-GB" sz="1800" b="0" i="0" u="none" strike="noStrike" cap="none" normalizeH="0" baseline="0">
                        <a:ln>
                          <a:noFill/>
                        </a:ln>
                        <a:solidFill>
                          <a:srgbClr val="000000"/>
                        </a:solidFill>
                        <a:effectLst/>
                        <a:latin typeface="Verdana" pitchFamily="34" charset="0"/>
                        <a:cs typeface="Arial" pitchFamily="34" charset="0"/>
                      </a:endParaRP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FF4"/>
                    </a:solidFill>
                  </a:tcPr>
                </a:tc>
                <a:extLst>
                  <a:ext uri="{0D108BD9-81ED-4DB2-BD59-A6C34878D82A}">
                    <a16:rowId xmlns:a16="http://schemas.microsoft.com/office/drawing/2014/main" val="10002"/>
                  </a:ext>
                </a:extLst>
              </a:tr>
              <a:tr h="6400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a:ln>
                            <a:noFill/>
                          </a:ln>
                          <a:solidFill>
                            <a:srgbClr val="000000"/>
                          </a:solidFill>
                          <a:effectLst/>
                          <a:latin typeface="Verdana" pitchFamily="34" charset="0"/>
                          <a:cs typeface="Arial" pitchFamily="34" charset="0"/>
                        </a:rPr>
                        <a:t>SuppressFinalize</a:t>
                      </a: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DE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Verdana" pitchFamily="34" charset="0"/>
                          <a:cs typeface="Arial" pitchFamily="34" charset="0"/>
                        </a:rPr>
                        <a:t>Prevents finalization of the object passed as the parameter</a:t>
                      </a:r>
                      <a:endParaRPr kumimoji="0" lang="en-GB" sz="1800" b="0" i="0" u="none" strike="noStrike" cap="none" normalizeH="0" baseline="0">
                        <a:ln>
                          <a:noFill/>
                        </a:ln>
                        <a:solidFill>
                          <a:srgbClr val="000000"/>
                        </a:solidFill>
                        <a:effectLst/>
                        <a:latin typeface="Verdana" pitchFamily="34" charset="0"/>
                        <a:cs typeface="Arial" pitchFamily="34" charset="0"/>
                      </a:endParaRP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DEE7"/>
                    </a:solidFill>
                  </a:tcPr>
                </a:tc>
                <a:extLst>
                  <a:ext uri="{0D108BD9-81ED-4DB2-BD59-A6C34878D82A}">
                    <a16:rowId xmlns:a16="http://schemas.microsoft.com/office/drawing/2014/main" val="10003"/>
                  </a:ext>
                </a:extLst>
              </a:tr>
              <a:tr h="91436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a:ln>
                            <a:noFill/>
                          </a:ln>
                          <a:solidFill>
                            <a:srgbClr val="000000"/>
                          </a:solidFill>
                          <a:effectLst/>
                          <a:latin typeface="Verdana" pitchFamily="34" charset="0"/>
                          <a:cs typeface="Arial" pitchFamily="34" charset="0"/>
                        </a:rPr>
                        <a:t>ReRegisterForFinalize</a:t>
                      </a: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F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Verdana" pitchFamily="34" charset="0"/>
                          <a:cs typeface="Arial" pitchFamily="34" charset="0"/>
                        </a:rPr>
                        <a:t>Requests finalization for an object that has either already been finalized or had finalization suppressed</a:t>
                      </a:r>
                      <a:endParaRPr kumimoji="0" lang="en-GB" sz="1800" b="0" i="0" u="none" strike="noStrike" cap="none" normalizeH="0" baseline="0">
                        <a:ln>
                          <a:noFill/>
                        </a:ln>
                        <a:solidFill>
                          <a:srgbClr val="000000"/>
                        </a:solidFill>
                        <a:effectLst/>
                        <a:latin typeface="Verdana" pitchFamily="34" charset="0"/>
                        <a:cs typeface="Arial" pitchFamily="34" charset="0"/>
                      </a:endParaRP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FF4"/>
                    </a:solidFill>
                  </a:tcPr>
                </a:tc>
                <a:extLst>
                  <a:ext uri="{0D108BD9-81ED-4DB2-BD59-A6C34878D82A}">
                    <a16:rowId xmlns:a16="http://schemas.microsoft.com/office/drawing/2014/main" val="10004"/>
                  </a:ext>
                </a:extLst>
              </a:tr>
              <a:tr h="91436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a:ln>
                            <a:noFill/>
                          </a:ln>
                          <a:solidFill>
                            <a:srgbClr val="000000"/>
                          </a:solidFill>
                          <a:effectLst/>
                          <a:latin typeface="Verdana" pitchFamily="34" charset="0"/>
                          <a:cs typeface="Arial" pitchFamily="34" charset="0"/>
                        </a:rPr>
                        <a:t>AddMemoryPressure</a:t>
                      </a: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DE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Verdana" pitchFamily="34" charset="0"/>
                          <a:cs typeface="Arial" pitchFamily="34" charset="0"/>
                        </a:rPr>
                        <a:t>Informs the runtime that you must allocate a large block of unmanaged memory</a:t>
                      </a:r>
                      <a:endParaRPr kumimoji="0" lang="en-GB" sz="1800" b="0" i="0" u="none" strike="noStrike" cap="none" normalizeH="0" baseline="0">
                        <a:ln>
                          <a:noFill/>
                        </a:ln>
                        <a:solidFill>
                          <a:srgbClr val="000000"/>
                        </a:solidFill>
                        <a:effectLst/>
                        <a:latin typeface="Verdana" pitchFamily="34" charset="0"/>
                        <a:cs typeface="Arial" pitchFamily="34" charset="0"/>
                      </a:endParaRP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DEE7"/>
                    </a:solidFill>
                  </a:tcPr>
                </a:tc>
                <a:extLst>
                  <a:ext uri="{0D108BD9-81ED-4DB2-BD59-A6C34878D82A}">
                    <a16:rowId xmlns:a16="http://schemas.microsoft.com/office/drawing/2014/main" val="10005"/>
                  </a:ext>
                </a:extLst>
              </a:tr>
              <a:tr h="91436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a:ln>
                            <a:noFill/>
                          </a:ln>
                          <a:solidFill>
                            <a:srgbClr val="000000"/>
                          </a:solidFill>
                          <a:effectLst/>
                          <a:latin typeface="Verdana" pitchFamily="34" charset="0"/>
                          <a:cs typeface="Arial" pitchFamily="34" charset="0"/>
                        </a:rPr>
                        <a:t>RemoveMemoryPressure</a:t>
                      </a: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F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Verdana" pitchFamily="34" charset="0"/>
                          <a:cs typeface="Arial" pitchFamily="34" charset="0"/>
                        </a:rPr>
                        <a:t>Informs the runtime that you have released a large block of unmanaged memory</a:t>
                      </a:r>
                      <a:endParaRPr kumimoji="0" lang="en-GB" sz="1800" b="0" i="0" u="none" strike="noStrike" cap="none" normalizeH="0" baseline="0">
                        <a:ln>
                          <a:noFill/>
                        </a:ln>
                        <a:solidFill>
                          <a:srgbClr val="000000"/>
                        </a:solidFill>
                        <a:effectLst/>
                        <a:latin typeface="Verdana" pitchFamily="34" charset="0"/>
                        <a:cs typeface="Arial" pitchFamily="34" charset="0"/>
                      </a:endParaRP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FF4"/>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4324313B-92C8-9896-55E1-06EA4DB0DBD9}"/>
              </a:ext>
            </a:extLst>
          </p:cNvPr>
          <p:cNvSpPr>
            <a:spLocks noGrp="1" noChangeArrowheads="1"/>
          </p:cNvSpPr>
          <p:nvPr>
            <p:ph type="title"/>
          </p:nvPr>
        </p:nvSpPr>
        <p:spPr/>
        <p:txBody>
          <a:bodyPr/>
          <a:lstStyle/>
          <a:p>
            <a:pPr eaLnBrk="1" hangingPunct="1"/>
            <a:r>
              <a:rPr lang="en-GB" altLang="en-US"/>
              <a:t>Demonstration: Implementing a Destructor</a:t>
            </a:r>
          </a:p>
        </p:txBody>
      </p:sp>
      <p:sp>
        <p:nvSpPr>
          <p:cNvPr id="21507" name="Rectangle 3">
            <a:extLst>
              <a:ext uri="{FF2B5EF4-FFF2-40B4-BE49-F238E27FC236}">
                <a16:creationId xmlns:a16="http://schemas.microsoft.com/office/drawing/2014/main" id="{6D60C68E-2FA4-3431-6EAF-CA46C528D30F}"/>
              </a:ext>
            </a:extLst>
          </p:cNvPr>
          <p:cNvSpPr>
            <a:spLocks noGrp="1" noChangeArrowheads="1"/>
          </p:cNvSpPr>
          <p:nvPr>
            <p:ph type="body" idx="1"/>
          </p:nvPr>
        </p:nvSpPr>
        <p:spPr/>
        <p:txBody>
          <a:bodyPr/>
          <a:lstStyle/>
          <a:p>
            <a:pPr marL="176213" indent="-176213" eaLnBrk="1" hangingPunct="1">
              <a:buFontTx/>
              <a:buNone/>
            </a:pPr>
            <a:r>
              <a:rPr lang="en-US" altLang="en-US"/>
              <a:t>In this demonstration, you will see how to:</a:t>
            </a:r>
          </a:p>
          <a:p>
            <a:pPr marL="176213" indent="-176213"/>
            <a:r>
              <a:rPr lang="en-US" altLang="en-US"/>
              <a:t>Add a destructor to the </a:t>
            </a:r>
            <a:r>
              <a:rPr lang="en-US" altLang="en-US" b="1"/>
              <a:t>Employee</a:t>
            </a:r>
            <a:r>
              <a:rPr lang="en-US" altLang="en-US"/>
              <a:t> class</a:t>
            </a:r>
            <a:endParaRPr lang="en-GB" altLang="en-US"/>
          </a:p>
          <a:p>
            <a:pPr marL="176213" indent="-176213"/>
            <a:r>
              <a:rPr lang="en-US" altLang="en-US"/>
              <a:t>Use the </a:t>
            </a:r>
            <a:r>
              <a:rPr lang="en-US" altLang="en-US" b="1"/>
              <a:t>AddMemoryPressure</a:t>
            </a:r>
            <a:r>
              <a:rPr lang="en-US" altLang="en-US"/>
              <a:t> method of the </a:t>
            </a:r>
            <a:r>
              <a:rPr lang="en-US" altLang="en-US" b="1"/>
              <a:t>GC</a:t>
            </a:r>
            <a:r>
              <a:rPr lang="en-US" altLang="en-US"/>
              <a:t> class to increase the pressure on the garbage collector</a:t>
            </a:r>
          </a:p>
          <a:p>
            <a:pPr marL="176213" indent="-176213"/>
            <a:r>
              <a:rPr lang="en-US" altLang="en-US"/>
              <a:t>Use the </a:t>
            </a:r>
            <a:r>
              <a:rPr lang="en-US" altLang="en-US" b="1"/>
              <a:t>WaitForPendingFinalizers</a:t>
            </a:r>
            <a:r>
              <a:rPr lang="en-US" altLang="en-US"/>
              <a:t> method to halt the current thread until all objects currently in the </a:t>
            </a:r>
            <a:r>
              <a:rPr lang="en-US" altLang="en-US" b="1"/>
              <a:t>freachable</a:t>
            </a:r>
            <a:r>
              <a:rPr lang="en-US" altLang="en-US"/>
              <a:t> queue have finalized</a:t>
            </a:r>
            <a:endParaRPr lang="en-GB" altLang="en-US"/>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2A1549D1-84CE-01FF-9356-0F13FD78C4BC}"/>
              </a:ext>
            </a:extLst>
          </p:cNvPr>
          <p:cNvSpPr>
            <a:spLocks noGrp="1" noChangeArrowheads="1"/>
          </p:cNvSpPr>
          <p:nvPr>
            <p:ph type="title"/>
          </p:nvPr>
        </p:nvSpPr>
        <p:spPr/>
        <p:txBody>
          <a:bodyPr/>
          <a:lstStyle/>
          <a:p>
            <a:pPr eaLnBrk="1" hangingPunct="1"/>
            <a:r>
              <a:rPr lang="en-GB" altLang="en-US"/>
              <a:t>Lesson 2: Managing Resources</a:t>
            </a:r>
          </a:p>
        </p:txBody>
      </p:sp>
      <p:sp>
        <p:nvSpPr>
          <p:cNvPr id="25603" name="Rectangle 3">
            <a:extLst>
              <a:ext uri="{FF2B5EF4-FFF2-40B4-BE49-F238E27FC236}">
                <a16:creationId xmlns:a16="http://schemas.microsoft.com/office/drawing/2014/main" id="{0C740AD2-37BD-70BF-1706-854BD7FF6290}"/>
              </a:ext>
            </a:extLst>
          </p:cNvPr>
          <p:cNvSpPr>
            <a:spLocks noGrp="1" noChangeArrowheads="1"/>
          </p:cNvSpPr>
          <p:nvPr>
            <p:ph type="body" idx="1"/>
          </p:nvPr>
        </p:nvSpPr>
        <p:spPr/>
        <p:txBody>
          <a:bodyPr/>
          <a:lstStyle/>
          <a:p>
            <a:pPr eaLnBrk="1" hangingPunct="1"/>
            <a:r>
              <a:rPr lang="en-US" altLang="en-US"/>
              <a:t>Why Manage Resources in a Managed Environment?</a:t>
            </a:r>
          </a:p>
          <a:p>
            <a:pPr eaLnBrk="1" hangingPunct="1"/>
            <a:r>
              <a:rPr lang="en-US" altLang="en-US"/>
              <a:t>What Is the Dispose Pattern?</a:t>
            </a:r>
          </a:p>
          <a:p>
            <a:pPr eaLnBrk="1" hangingPunct="1"/>
            <a:r>
              <a:rPr lang="en-US" altLang="en-US"/>
              <a:t>Managing Resources in Your Applications</a:t>
            </a:r>
          </a:p>
          <a:p>
            <a:pPr eaLnBrk="1" hangingPunct="1"/>
            <a:r>
              <a:rPr lang="en-US" altLang="en-US"/>
              <a:t>Demonstration: Using the Dispose Pattern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C278BC16-7023-62D4-8579-8DF10393A8D1}"/>
              </a:ext>
            </a:extLst>
          </p:cNvPr>
          <p:cNvSpPr>
            <a:spLocks noGrp="1" noChangeArrowheads="1"/>
          </p:cNvSpPr>
          <p:nvPr>
            <p:ph type="title"/>
          </p:nvPr>
        </p:nvSpPr>
        <p:spPr>
          <a:xfrm>
            <a:off x="2057400" y="457200"/>
            <a:ext cx="8229600" cy="1066800"/>
          </a:xfrm>
        </p:spPr>
        <p:txBody>
          <a:bodyPr>
            <a:normAutofit/>
          </a:bodyPr>
          <a:lstStyle/>
          <a:p>
            <a:pPr marL="484632" algn="r" eaLnBrk="1" fontAlgn="auto" hangingPunct="1">
              <a:spcAft>
                <a:spcPts val="0"/>
              </a:spcAft>
              <a:defRPr/>
            </a:pPr>
            <a:r>
              <a:rPr lang="en-US" dirty="0">
                <a:solidFill>
                  <a:schemeClr val="accent1">
                    <a:tint val="83000"/>
                    <a:satMod val="150000"/>
                  </a:schemeClr>
                </a:solidFill>
              </a:rPr>
              <a:t>Common Language Runtime</a:t>
            </a:r>
            <a:br>
              <a:rPr lang="en-US" dirty="0">
                <a:solidFill>
                  <a:schemeClr val="accent1">
                    <a:tint val="83000"/>
                    <a:satMod val="150000"/>
                  </a:schemeClr>
                </a:solidFill>
              </a:rPr>
            </a:br>
            <a:r>
              <a:rPr lang="en-US" sz="2500" dirty="0">
                <a:solidFill>
                  <a:schemeClr val="hlink"/>
                </a:solidFill>
              </a:rPr>
              <a:t>Assemblies</a:t>
            </a:r>
          </a:p>
        </p:txBody>
      </p:sp>
      <p:pic>
        <p:nvPicPr>
          <p:cNvPr id="33795" name="Picture 8">
            <a:extLst>
              <a:ext uri="{FF2B5EF4-FFF2-40B4-BE49-F238E27FC236}">
                <a16:creationId xmlns:a16="http://schemas.microsoft.com/office/drawing/2014/main" id="{3C9B9E3D-9682-0C80-9509-449E7AD7357A}"/>
              </a:ext>
            </a:extLst>
          </p:cNvPr>
          <p:cNvPicPr>
            <a:picLocks noGrp="1" noChangeAspect="1" noChangeArrowheads="1"/>
          </p:cNvPicPr>
          <p:nvPr>
            <p:ph idx="1"/>
          </p:nvPr>
        </p:nvPicPr>
        <p:blipFill>
          <a:blip r:embed="rId3"/>
          <a:srcRect/>
          <a:stretch>
            <a:fillRect/>
          </a:stretch>
        </p:blipFill>
        <p:spPr>
          <a:xfrm>
            <a:off x="609600" y="1598132"/>
            <a:ext cx="10515600" cy="5259868"/>
          </a:xfrm>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transition>
    <p:strips dir="rd"/>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F4EDDC3F-00BC-065D-0B14-5D12144E7FDA}"/>
              </a:ext>
            </a:extLst>
          </p:cNvPr>
          <p:cNvSpPr>
            <a:spLocks noGrp="1" noChangeArrowheads="1"/>
          </p:cNvSpPr>
          <p:nvPr>
            <p:ph type="title"/>
          </p:nvPr>
        </p:nvSpPr>
        <p:spPr>
          <a:xfrm>
            <a:off x="1984375" y="0"/>
            <a:ext cx="8683625" cy="741363"/>
          </a:xfrm>
        </p:spPr>
        <p:txBody>
          <a:bodyPr>
            <a:normAutofit fontScale="90000"/>
          </a:bodyPr>
          <a:lstStyle/>
          <a:p>
            <a:pPr eaLnBrk="1" hangingPunct="1"/>
            <a:r>
              <a:rPr lang="en-GB" altLang="en-US"/>
              <a:t>Why Manage Resources in a Managed Environment?</a:t>
            </a:r>
          </a:p>
        </p:txBody>
      </p:sp>
      <p:sp>
        <p:nvSpPr>
          <p:cNvPr id="27651" name="Rectangle 3">
            <a:extLst>
              <a:ext uri="{FF2B5EF4-FFF2-40B4-BE49-F238E27FC236}">
                <a16:creationId xmlns:a16="http://schemas.microsoft.com/office/drawing/2014/main" id="{C9894303-0310-72D3-61D4-35CBBA5044BE}"/>
              </a:ext>
            </a:extLst>
          </p:cNvPr>
          <p:cNvSpPr>
            <a:spLocks noGrp="1" noChangeArrowheads="1"/>
          </p:cNvSpPr>
          <p:nvPr>
            <p:ph type="body" idx="1"/>
          </p:nvPr>
        </p:nvSpPr>
        <p:spPr/>
        <p:txBody>
          <a:bodyPr/>
          <a:lstStyle/>
          <a:p>
            <a:pPr eaLnBrk="1" hangingPunct="1"/>
            <a:endParaRPr lang="en-US" altLang="en-US"/>
          </a:p>
        </p:txBody>
      </p:sp>
      <p:sp>
        <p:nvSpPr>
          <p:cNvPr id="27652" name="AutoShape 4">
            <a:extLst>
              <a:ext uri="{FF2B5EF4-FFF2-40B4-BE49-F238E27FC236}">
                <a16:creationId xmlns:a16="http://schemas.microsoft.com/office/drawing/2014/main" id="{78B43FC1-8B25-CE1E-A8EE-EE8FB19738DC}"/>
              </a:ext>
            </a:extLst>
          </p:cNvPr>
          <p:cNvSpPr>
            <a:spLocks noChangeArrowheads="1"/>
          </p:cNvSpPr>
          <p:nvPr/>
        </p:nvSpPr>
        <p:spPr bwMode="auto">
          <a:xfrm>
            <a:off x="1895475" y="839788"/>
            <a:ext cx="8401050" cy="5557837"/>
          </a:xfrm>
          <a:prstGeom prst="roundRect">
            <a:avLst>
              <a:gd name="adj" fmla="val 4167"/>
            </a:avLst>
          </a:prstGeom>
          <a:solidFill>
            <a:srgbClr val="BBCDE3"/>
          </a:solidFill>
          <a:ln w="9525" algn="ctr">
            <a:solidFill>
              <a:srgbClr val="333333"/>
            </a:solidFill>
            <a:round/>
            <a:headEnd/>
            <a:tailEnd/>
          </a:ln>
        </p:spPr>
        <p:txBody>
          <a:bodyPr/>
          <a:lstStyle>
            <a:lvl1pPr marL="1095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ClrTx/>
              <a:buSzTx/>
              <a:buFontTx/>
              <a:buNone/>
            </a:pPr>
            <a:endParaRPr lang="da-DK" altLang="en-US" sz="2200">
              <a:latin typeface="Arial Narrow" panose="020B0606020202030204" pitchFamily="34" charset="0"/>
            </a:endParaRPr>
          </a:p>
        </p:txBody>
      </p:sp>
      <p:sp>
        <p:nvSpPr>
          <p:cNvPr id="27653" name="AutoShape 4">
            <a:extLst>
              <a:ext uri="{FF2B5EF4-FFF2-40B4-BE49-F238E27FC236}">
                <a16:creationId xmlns:a16="http://schemas.microsoft.com/office/drawing/2014/main" id="{2A9016E0-CB0F-21F2-BB11-B0F5C2FB7FB0}"/>
              </a:ext>
            </a:extLst>
          </p:cNvPr>
          <p:cNvSpPr>
            <a:spLocks noChangeArrowheads="1"/>
          </p:cNvSpPr>
          <p:nvPr/>
        </p:nvSpPr>
        <p:spPr bwMode="auto">
          <a:xfrm>
            <a:off x="1997075" y="993775"/>
            <a:ext cx="8181975" cy="1552575"/>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spAutoFit/>
          </a:bodyPr>
          <a:lstStyle>
            <a:lvl1pPr marL="261938" indent="-174625">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19138" indent="-174625">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pPr>
            <a:r>
              <a:rPr lang="en-US" altLang="en-US" sz="1600" b="0"/>
              <a:t>Unmanaged resources are not subject to garbage collection:</a:t>
            </a:r>
          </a:p>
          <a:p>
            <a:pPr lvl="1">
              <a:lnSpc>
                <a:spcPct val="150000"/>
              </a:lnSpc>
              <a:spcBef>
                <a:spcPct val="0"/>
              </a:spcBef>
              <a:buSzTx/>
              <a:buFontTx/>
              <a:buChar char="•"/>
            </a:pPr>
            <a:r>
              <a:rPr lang="en-US" altLang="en-US" sz="1600" b="0"/>
              <a:t>You must take responsibility for releasing them when an object is finalized</a:t>
            </a:r>
          </a:p>
          <a:p>
            <a:pPr lvl="1">
              <a:lnSpc>
                <a:spcPct val="150000"/>
              </a:lnSpc>
              <a:spcBef>
                <a:spcPct val="0"/>
              </a:spcBef>
              <a:buSzTx/>
              <a:buFontTx/>
              <a:buChar char="•"/>
            </a:pPr>
            <a:r>
              <a:rPr lang="en-US" altLang="en-US" sz="1600" b="0"/>
              <a:t>Failing to dispose of unmanaged objects properly can result in data loss</a:t>
            </a:r>
          </a:p>
        </p:txBody>
      </p:sp>
      <p:sp>
        <p:nvSpPr>
          <p:cNvPr id="27654" name="AutoShape 4">
            <a:extLst>
              <a:ext uri="{FF2B5EF4-FFF2-40B4-BE49-F238E27FC236}">
                <a16:creationId xmlns:a16="http://schemas.microsoft.com/office/drawing/2014/main" id="{222704E5-5EF9-B207-D880-C91A2BB7A93C}"/>
              </a:ext>
            </a:extLst>
          </p:cNvPr>
          <p:cNvSpPr>
            <a:spLocks noChangeArrowheads="1"/>
          </p:cNvSpPr>
          <p:nvPr/>
        </p:nvSpPr>
        <p:spPr bwMode="auto">
          <a:xfrm>
            <a:off x="2109788" y="3927475"/>
            <a:ext cx="7927975" cy="1000125"/>
          </a:xfrm>
          <a:prstGeom prst="roundRect">
            <a:avLst>
              <a:gd name="adj" fmla="val 16667"/>
            </a:avLst>
          </a:prstGeom>
          <a:gradFill rotWithShape="1">
            <a:gsLst>
              <a:gs pos="0">
                <a:srgbClr val="F0F1E1"/>
              </a:gs>
              <a:gs pos="100000">
                <a:srgbClr val="D5D69C"/>
              </a:gs>
            </a:gsLst>
            <a:lin ang="2700000" scaled="1"/>
          </a:gradFill>
          <a:ln w="9525" algn="ctr">
            <a:solidFill>
              <a:srgbClr val="808080"/>
            </a:solidFill>
            <a:round/>
            <a:headEnd/>
            <a:tailEnd/>
          </a:ln>
        </p:spPr>
        <p:txBody>
          <a:bodyPr lIns="274320" tIns="0"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5000"/>
              </a:lnSpc>
              <a:spcBef>
                <a:spcPct val="0"/>
              </a:spcBef>
              <a:buClr>
                <a:srgbClr val="DC0081"/>
              </a:buClr>
              <a:buSzTx/>
              <a:buFont typeface="Wingdings" panose="05000000000000000000" pitchFamily="2" charset="2"/>
              <a:buNone/>
            </a:pPr>
            <a:r>
              <a:rPr lang="en-US" altLang="en-US" sz="1600" b="0"/>
              <a:t>Example: Data cached in memory may be lost if resources are </a:t>
            </a:r>
          </a:p>
          <a:p>
            <a:pPr>
              <a:lnSpc>
                <a:spcPct val="155000"/>
              </a:lnSpc>
              <a:spcBef>
                <a:spcPct val="0"/>
              </a:spcBef>
              <a:buClr>
                <a:srgbClr val="DC0081"/>
              </a:buClr>
              <a:buSzTx/>
              <a:buFont typeface="Wingdings" panose="05000000000000000000" pitchFamily="2" charset="2"/>
              <a:buNone/>
            </a:pPr>
            <a:r>
              <a:rPr lang="en-US" altLang="en-US" sz="1600" b="0"/>
              <a:t>not managed properly</a:t>
            </a:r>
          </a:p>
        </p:txBody>
      </p:sp>
      <p:sp>
        <p:nvSpPr>
          <p:cNvPr id="27655" name="AutoShape 4">
            <a:extLst>
              <a:ext uri="{FF2B5EF4-FFF2-40B4-BE49-F238E27FC236}">
                <a16:creationId xmlns:a16="http://schemas.microsoft.com/office/drawing/2014/main" id="{3B56D195-0F74-50B7-26A1-E538FC590F2F}"/>
              </a:ext>
            </a:extLst>
          </p:cNvPr>
          <p:cNvSpPr>
            <a:spLocks noChangeArrowheads="1"/>
          </p:cNvSpPr>
          <p:nvPr/>
        </p:nvSpPr>
        <p:spPr bwMode="auto">
          <a:xfrm>
            <a:off x="2109788" y="5164138"/>
            <a:ext cx="7918450" cy="661987"/>
          </a:xfrm>
          <a:prstGeom prst="roundRect">
            <a:avLst>
              <a:gd name="adj" fmla="val 16667"/>
            </a:avLst>
          </a:prstGeom>
          <a:gradFill rotWithShape="1">
            <a:gsLst>
              <a:gs pos="0">
                <a:srgbClr val="F0F1E1"/>
              </a:gs>
              <a:gs pos="100000">
                <a:srgbClr val="D5D69C"/>
              </a:gs>
            </a:gsLst>
            <a:lin ang="2700000" scaled="1"/>
          </a:gradFill>
          <a:ln w="9525" algn="ctr">
            <a:solidFill>
              <a:srgbClr val="808080"/>
            </a:solidFill>
            <a:round/>
            <a:headEnd/>
            <a:tailEnd/>
          </a:ln>
        </p:spPr>
        <p:txBody>
          <a:bodyPr lIns="274320" tIns="0"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5000"/>
              </a:lnSpc>
              <a:spcBef>
                <a:spcPct val="0"/>
              </a:spcBef>
              <a:buClr>
                <a:srgbClr val="DC0081"/>
              </a:buClr>
              <a:buSzTx/>
              <a:buFont typeface="Wingdings" panose="05000000000000000000" pitchFamily="2" charset="2"/>
              <a:buNone/>
            </a:pPr>
            <a:r>
              <a:rPr lang="en-US" altLang="en-US" sz="1600" b="0"/>
              <a:t>Example: Connections to databases are often limited</a:t>
            </a:r>
          </a:p>
        </p:txBody>
      </p:sp>
      <p:sp>
        <p:nvSpPr>
          <p:cNvPr id="27656" name="AutoShape 4">
            <a:extLst>
              <a:ext uri="{FF2B5EF4-FFF2-40B4-BE49-F238E27FC236}">
                <a16:creationId xmlns:a16="http://schemas.microsoft.com/office/drawing/2014/main" id="{9D933BD2-C587-94AC-0E25-1D0302E0F39A}"/>
              </a:ext>
            </a:extLst>
          </p:cNvPr>
          <p:cNvSpPr>
            <a:spLocks noChangeArrowheads="1"/>
          </p:cNvSpPr>
          <p:nvPr/>
        </p:nvSpPr>
        <p:spPr bwMode="auto">
          <a:xfrm>
            <a:off x="2530475" y="2643188"/>
            <a:ext cx="7515225" cy="1025525"/>
          </a:xfrm>
          <a:prstGeom prst="roundRect">
            <a:avLst>
              <a:gd name="adj" fmla="val 16667"/>
            </a:avLst>
          </a:prstGeom>
          <a:gradFill rotWithShape="1">
            <a:gsLst>
              <a:gs pos="0">
                <a:srgbClr val="F0F1E1"/>
              </a:gs>
              <a:gs pos="100000">
                <a:srgbClr val="D5D69C"/>
              </a:gs>
            </a:gsLst>
            <a:lin ang="2700000" scaled="1"/>
          </a:gradFill>
          <a:ln w="9525" algn="ctr">
            <a:solidFill>
              <a:srgbClr val="808080"/>
            </a:solidFill>
            <a:round/>
            <a:headEnd/>
            <a:tailEnd/>
          </a:ln>
        </p:spPr>
        <p:txBody>
          <a:bodyPr lIns="274320" tIns="0" anchor="ctr"/>
          <a:lstStyle>
            <a:lvl1pPr marL="271463">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5000"/>
              </a:lnSpc>
              <a:spcBef>
                <a:spcPct val="0"/>
              </a:spcBef>
              <a:buClr>
                <a:srgbClr val="DC0081"/>
              </a:buClr>
              <a:buSzTx/>
              <a:buFont typeface="Wingdings" panose="05000000000000000000" pitchFamily="2" charset="2"/>
              <a:buNone/>
            </a:pPr>
            <a:r>
              <a:rPr lang="en-US" altLang="en-US" sz="1600" b="0"/>
              <a:t>Example: Files may be locked, preventing other applications from using them</a:t>
            </a:r>
          </a:p>
        </p:txBody>
      </p:sp>
      <p:pic>
        <p:nvPicPr>
          <p:cNvPr id="27657" name="Picture 3" descr="C:\Users\mike\Pictures\MSL PNG Library\Document_Writing01.png">
            <a:extLst>
              <a:ext uri="{FF2B5EF4-FFF2-40B4-BE49-F238E27FC236}">
                <a16:creationId xmlns:a16="http://schemas.microsoft.com/office/drawing/2014/main" id="{060286DD-7503-24A7-F788-4F11AA9F3A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5038" y="2565400"/>
            <a:ext cx="746125"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8" name="Picture 2" descr="C:\Users\mike\Pictures\MSL PNG Library\Database.png">
            <a:extLst>
              <a:ext uri="{FF2B5EF4-FFF2-40B4-BE49-F238E27FC236}">
                <a16:creationId xmlns:a16="http://schemas.microsoft.com/office/drawing/2014/main" id="{88C91ACE-D3E5-9EC2-253E-C39276D95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1275" y="4987925"/>
            <a:ext cx="1279525"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9" name="Picture 1" descr="C:\Users\mike\Pictures\MSL PNG Library\RAM.png">
            <a:extLst>
              <a:ext uri="{FF2B5EF4-FFF2-40B4-BE49-F238E27FC236}">
                <a16:creationId xmlns:a16="http://schemas.microsoft.com/office/drawing/2014/main" id="{0C34E818-9F6C-35A1-F360-1134E3AC68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9163" y="3543300"/>
            <a:ext cx="1681162"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57258CF0-2F89-CAC2-58E2-C0E7F898E74E}"/>
              </a:ext>
            </a:extLst>
          </p:cNvPr>
          <p:cNvSpPr>
            <a:spLocks noGrp="1" noChangeArrowheads="1"/>
          </p:cNvSpPr>
          <p:nvPr>
            <p:ph type="title"/>
          </p:nvPr>
        </p:nvSpPr>
        <p:spPr/>
        <p:txBody>
          <a:bodyPr/>
          <a:lstStyle/>
          <a:p>
            <a:pPr eaLnBrk="1" hangingPunct="1"/>
            <a:r>
              <a:rPr lang="en-GB" altLang="en-US"/>
              <a:t>What Is the Dispose Pattern?</a:t>
            </a:r>
          </a:p>
        </p:txBody>
      </p:sp>
      <p:sp>
        <p:nvSpPr>
          <p:cNvPr id="29699" name="AutoShape 4">
            <a:extLst>
              <a:ext uri="{FF2B5EF4-FFF2-40B4-BE49-F238E27FC236}">
                <a16:creationId xmlns:a16="http://schemas.microsoft.com/office/drawing/2014/main" id="{3F036550-8578-4870-DE63-DDBFA49EF608}"/>
              </a:ext>
            </a:extLst>
          </p:cNvPr>
          <p:cNvSpPr>
            <a:spLocks noChangeArrowheads="1"/>
          </p:cNvSpPr>
          <p:nvPr/>
        </p:nvSpPr>
        <p:spPr bwMode="auto">
          <a:xfrm>
            <a:off x="1762125" y="842963"/>
            <a:ext cx="8632825" cy="5821362"/>
          </a:xfrm>
          <a:prstGeom prst="roundRect">
            <a:avLst>
              <a:gd name="adj" fmla="val 4167"/>
            </a:avLst>
          </a:prstGeom>
          <a:solidFill>
            <a:srgbClr val="BBCDE3"/>
          </a:solidFill>
          <a:ln w="9525" algn="ctr">
            <a:solidFill>
              <a:srgbClr val="333333"/>
            </a:solidFill>
            <a:round/>
            <a:headEnd/>
            <a:tailEnd/>
          </a:ln>
        </p:spPr>
        <p:txBody>
          <a:bodyPr/>
          <a:lstStyle>
            <a:lvl1pPr marL="1095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ClrTx/>
              <a:buSzTx/>
              <a:buFontTx/>
              <a:buNone/>
            </a:pPr>
            <a:endParaRPr lang="da-DK" altLang="en-US" sz="2200">
              <a:latin typeface="Arial Narrow" panose="020B0606020202030204" pitchFamily="34" charset="0"/>
            </a:endParaRPr>
          </a:p>
        </p:txBody>
      </p:sp>
      <p:sp>
        <p:nvSpPr>
          <p:cNvPr id="29700" name="AutoShape 3">
            <a:extLst>
              <a:ext uri="{FF2B5EF4-FFF2-40B4-BE49-F238E27FC236}">
                <a16:creationId xmlns:a16="http://schemas.microsoft.com/office/drawing/2014/main" id="{417C02FB-3082-6B68-C649-37D3BBD59A47}"/>
              </a:ext>
            </a:extLst>
          </p:cNvPr>
          <p:cNvSpPr>
            <a:spLocks noChangeArrowheads="1"/>
          </p:cNvSpPr>
          <p:nvPr/>
        </p:nvSpPr>
        <p:spPr bwMode="auto">
          <a:xfrm>
            <a:off x="1881188" y="898525"/>
            <a:ext cx="4227512" cy="5646738"/>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eaLnBrk="1" hangingPunct="1">
              <a:lnSpc>
                <a:spcPct val="100000"/>
              </a:lnSpc>
              <a:spcBef>
                <a:spcPct val="0"/>
              </a:spcBef>
              <a:buClrTx/>
              <a:buSzTx/>
              <a:buFontTx/>
              <a:buNone/>
            </a:pPr>
            <a:r>
              <a:rPr lang="en-US" altLang="en-US" sz="1200">
                <a:latin typeface="Lucida Sans Typewriter" panose="020B0509030504030204" pitchFamily="49" charset="0"/>
              </a:rPr>
              <a:t>class LogFileWriter : …, IDisposable</a:t>
            </a: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a:t>
            </a: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private bool isDisposed = false;</a:t>
            </a:r>
          </a:p>
          <a:p>
            <a:pPr eaLnBrk="1" hangingPunct="1">
              <a:lnSpc>
                <a:spcPct val="100000"/>
              </a:lnSpc>
              <a:spcBef>
                <a:spcPct val="0"/>
              </a:spcBef>
              <a:buClrTx/>
              <a:buSzTx/>
              <a:buFontTx/>
              <a:buNone/>
            </a:pP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~LogFileWriter()</a:t>
            </a: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 </a:t>
            </a:r>
          </a:p>
          <a:p>
            <a:pPr eaLnBrk="1" hangingPunct="1">
              <a:lnSpc>
                <a:spcPct val="100000"/>
              </a:lnSpc>
              <a:spcBef>
                <a:spcPct val="0"/>
              </a:spcBef>
              <a:buClrTx/>
              <a:buSzTx/>
              <a:buFontTx/>
              <a:buNone/>
            </a:pPr>
            <a:r>
              <a:rPr lang="en-US" altLang="en-US" sz="1200">
                <a:latin typeface="Lucida Sans Typewriter" panose="020B0509030504030204" pitchFamily="49" charset="0"/>
              </a:rPr>
              <a:t>    Dispose(false); </a:t>
            </a:r>
          </a:p>
          <a:p>
            <a:pPr eaLnBrk="1" hangingPunct="1">
              <a:lnSpc>
                <a:spcPct val="100000"/>
              </a:lnSpc>
              <a:spcBef>
                <a:spcPct val="0"/>
              </a:spcBef>
              <a:buClrTx/>
              <a:buSzTx/>
              <a:buFontTx/>
              <a:buNone/>
            </a:pPr>
            <a:r>
              <a:rPr lang="en-US" altLang="en-US" sz="1200">
                <a:latin typeface="Lucida Sans Typewriter" panose="020B0509030504030204" pitchFamily="49" charset="0"/>
              </a:rPr>
              <a:t>  }  </a:t>
            </a:r>
          </a:p>
          <a:p>
            <a:pPr eaLnBrk="1" hangingPunct="1">
              <a:lnSpc>
                <a:spcPct val="100000"/>
              </a:lnSpc>
              <a:spcBef>
                <a:spcPct val="0"/>
              </a:spcBef>
              <a:buClrTx/>
              <a:buSzTx/>
              <a:buFontTx/>
              <a:buNone/>
            </a:pPr>
            <a:endParaRPr lang="en-US"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public void Dispose()</a:t>
            </a: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a:t>
            </a: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Dispose(true);</a:t>
            </a:r>
          </a:p>
          <a:p>
            <a:pPr eaLnBrk="1" hangingPunct="1">
              <a:lnSpc>
                <a:spcPct val="100000"/>
              </a:lnSpc>
              <a:spcBef>
                <a:spcPct val="0"/>
              </a:spcBef>
              <a:buClrTx/>
              <a:buSzTx/>
              <a:buFontTx/>
              <a:buNone/>
            </a:pPr>
            <a:r>
              <a:rPr lang="en-US" altLang="en-US" sz="1200">
                <a:latin typeface="Lucida Sans Typewriter" panose="020B0509030504030204" pitchFamily="49" charset="0"/>
              </a:rPr>
              <a:t>    GC.SuppressFinalize(this);</a:t>
            </a: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 </a:t>
            </a:r>
          </a:p>
          <a:p>
            <a:pPr eaLnBrk="1" hangingPunct="1">
              <a:lnSpc>
                <a:spcPct val="100000"/>
              </a:lnSpc>
              <a:spcBef>
                <a:spcPct val="0"/>
              </a:spcBef>
              <a:buClrTx/>
              <a:buSzTx/>
              <a:buFontTx/>
              <a:buNone/>
            </a:pP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protected virtual void </a:t>
            </a:r>
            <a:br>
              <a:rPr lang="en-US" altLang="en-US" sz="1200">
                <a:latin typeface="Lucida Sans Typewriter" panose="020B0509030504030204" pitchFamily="49" charset="0"/>
              </a:rPr>
            </a:br>
            <a:r>
              <a:rPr lang="en-US" altLang="en-US" sz="1200">
                <a:latin typeface="Lucida Sans Typewriter" panose="020B0509030504030204" pitchFamily="49" charset="0"/>
              </a:rPr>
              <a:t>        Dispose(bool isDisposing)</a:t>
            </a: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a:t>
            </a:r>
          </a:p>
          <a:p>
            <a:pPr eaLnBrk="1" hangingPunct="1">
              <a:lnSpc>
                <a:spcPct val="100000"/>
              </a:lnSpc>
              <a:spcBef>
                <a:spcPct val="0"/>
              </a:spcBef>
              <a:buClrTx/>
              <a:buSzTx/>
              <a:buFontTx/>
              <a:buNone/>
            </a:pPr>
            <a:r>
              <a:rPr lang="en-US" altLang="en-US" sz="1200">
                <a:latin typeface="Lucida Sans Typewriter" panose="020B0509030504030204" pitchFamily="49" charset="0"/>
              </a:rPr>
              <a:t>    if (!isDisposed)</a:t>
            </a:r>
          </a:p>
          <a:p>
            <a:pPr eaLnBrk="1" hangingPunct="1">
              <a:lnSpc>
                <a:spcPct val="100000"/>
              </a:lnSpc>
              <a:spcBef>
                <a:spcPct val="0"/>
              </a:spcBef>
              <a:buClrTx/>
              <a:buSzTx/>
              <a:buFontTx/>
              <a:buNone/>
            </a:pPr>
            <a:r>
              <a:rPr lang="en-US" altLang="en-US" sz="1200">
                <a:latin typeface="Lucida Sans Typewriter" panose="020B0509030504030204" pitchFamily="49" charset="0"/>
              </a:rPr>
              <a:t>    {</a:t>
            </a: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if (isDisposing)</a:t>
            </a: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a:t>
            </a:r>
          </a:p>
          <a:p>
            <a:pPr eaLnBrk="1" hangingPunct="1">
              <a:lnSpc>
                <a:spcPct val="100000"/>
              </a:lnSpc>
              <a:spcBef>
                <a:spcPct val="0"/>
              </a:spcBef>
              <a:buClrTx/>
              <a:buSzTx/>
              <a:buFontTx/>
              <a:buNone/>
            </a:pPr>
            <a:r>
              <a:rPr lang="en-US" altLang="en-US" sz="1200">
                <a:latin typeface="Lucida Sans Typewriter" panose="020B0509030504030204" pitchFamily="49" charset="0"/>
              </a:rPr>
              <a:t>        // clean up managed resources;</a:t>
            </a: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a:t>
            </a:r>
          </a:p>
          <a:p>
            <a:pPr eaLnBrk="1" hangingPunct="1">
              <a:lnSpc>
                <a:spcPct val="100000"/>
              </a:lnSpc>
              <a:spcBef>
                <a:spcPct val="0"/>
              </a:spcBef>
              <a:buClrTx/>
              <a:buSzTx/>
              <a:buFontTx/>
              <a:buNone/>
            </a:pPr>
            <a:r>
              <a:rPr lang="en-US" altLang="en-US" sz="1200">
                <a:latin typeface="Lucida Sans Typewriter" panose="020B0509030504030204" pitchFamily="49" charset="0"/>
              </a:rPr>
              <a:t>        // clean up unmanaged resources</a:t>
            </a:r>
          </a:p>
          <a:p>
            <a:pPr eaLnBrk="1" hangingPunct="1">
              <a:lnSpc>
                <a:spcPct val="100000"/>
              </a:lnSpc>
              <a:spcBef>
                <a:spcPct val="0"/>
              </a:spcBef>
              <a:buClrTx/>
              <a:buSzTx/>
              <a:buFontTx/>
              <a:buNone/>
            </a:pPr>
            <a:r>
              <a:rPr lang="en-US" altLang="en-US" sz="1200">
                <a:latin typeface="Lucida Sans Typewriter" panose="020B0509030504030204" pitchFamily="49" charset="0"/>
              </a:rPr>
              <a:t>        isDisposed = false;</a:t>
            </a:r>
          </a:p>
          <a:p>
            <a:pPr eaLnBrk="1" hangingPunct="1">
              <a:lnSpc>
                <a:spcPct val="100000"/>
              </a:lnSpc>
              <a:spcBef>
                <a:spcPct val="0"/>
              </a:spcBef>
              <a:buClrTx/>
              <a:buSzTx/>
              <a:buFontTx/>
              <a:buNone/>
            </a:pPr>
            <a:r>
              <a:rPr lang="en-US" altLang="en-US" sz="1200">
                <a:latin typeface="Lucida Sans Typewriter" panose="020B0509030504030204" pitchFamily="49" charset="0"/>
              </a:rPr>
              <a:t>        base.Dispose(isDisposing)</a:t>
            </a:r>
          </a:p>
          <a:p>
            <a:pPr eaLnBrk="1" hangingPunct="1">
              <a:lnSpc>
                <a:spcPct val="100000"/>
              </a:lnSpc>
              <a:spcBef>
                <a:spcPct val="0"/>
              </a:spcBef>
              <a:buClrTx/>
              <a:buSzTx/>
              <a:buFontTx/>
              <a:buNone/>
            </a:pPr>
            <a:r>
              <a:rPr lang="en-US" altLang="en-US" sz="1200">
                <a:latin typeface="Lucida Sans Typewriter" panose="020B0509030504030204" pitchFamily="49" charset="0"/>
              </a:rPr>
              <a:t>      }</a:t>
            </a: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a:t>
            </a: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a:t>
            </a:r>
            <a:endParaRPr lang="en-GB" altLang="en-US" sz="1200">
              <a:latin typeface="Lucida Sans Typewriter" panose="020B0509030504030204" pitchFamily="49" charset="0"/>
            </a:endParaRPr>
          </a:p>
        </p:txBody>
      </p:sp>
      <p:sp>
        <p:nvSpPr>
          <p:cNvPr id="29701" name="AutoShape 4">
            <a:extLst>
              <a:ext uri="{FF2B5EF4-FFF2-40B4-BE49-F238E27FC236}">
                <a16:creationId xmlns:a16="http://schemas.microsoft.com/office/drawing/2014/main" id="{7596D74E-936D-099C-C109-9337EBD745E4}"/>
              </a:ext>
            </a:extLst>
          </p:cNvPr>
          <p:cNvSpPr>
            <a:spLocks noChangeArrowheads="1"/>
          </p:cNvSpPr>
          <p:nvPr/>
        </p:nvSpPr>
        <p:spPr bwMode="auto">
          <a:xfrm>
            <a:off x="6440488" y="1084263"/>
            <a:ext cx="3787775" cy="800100"/>
          </a:xfrm>
          <a:prstGeom prst="roundRect">
            <a:avLst>
              <a:gd name="adj" fmla="val 16667"/>
            </a:avLst>
          </a:prstGeom>
          <a:gradFill rotWithShape="1">
            <a:gsLst>
              <a:gs pos="0">
                <a:srgbClr val="F0F1E1"/>
              </a:gs>
              <a:gs pos="100000">
                <a:srgbClr val="D5D69C"/>
              </a:gs>
            </a:gsLst>
            <a:lin ang="2700000" scaled="1"/>
          </a:gradFill>
          <a:ln w="9525" algn="ctr">
            <a:solidFill>
              <a:srgbClr val="808080"/>
            </a:solidFill>
            <a:round/>
            <a:headEnd/>
            <a:tailEnd/>
          </a:ln>
        </p:spPr>
        <p:txBody>
          <a:bodyPr lIns="274320" tIns="0"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5000"/>
              </a:lnSpc>
              <a:spcBef>
                <a:spcPct val="0"/>
              </a:spcBef>
              <a:buClr>
                <a:srgbClr val="DC0081"/>
              </a:buClr>
              <a:buSzTx/>
              <a:buFont typeface="Wingdings" panose="05000000000000000000" pitchFamily="2" charset="2"/>
              <a:buNone/>
            </a:pPr>
            <a:r>
              <a:rPr lang="en-US" altLang="en-US" sz="1400" b="0"/>
              <a:t>Implement the </a:t>
            </a:r>
            <a:r>
              <a:rPr lang="en-US" altLang="en-US" sz="1400"/>
              <a:t>IDisposable</a:t>
            </a:r>
            <a:r>
              <a:rPr lang="en-US" altLang="en-US" sz="1400" b="0"/>
              <a:t> interface</a:t>
            </a:r>
          </a:p>
        </p:txBody>
      </p:sp>
      <p:pic>
        <p:nvPicPr>
          <p:cNvPr id="29702" name="Picture 6" descr="arrow03">
            <a:extLst>
              <a:ext uri="{FF2B5EF4-FFF2-40B4-BE49-F238E27FC236}">
                <a16:creationId xmlns:a16="http://schemas.microsoft.com/office/drawing/2014/main" id="{068604FD-3ADA-04DD-91E1-BFF3AF7108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9288" y="1230313"/>
            <a:ext cx="901700" cy="17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3" name="AutoShape 4">
            <a:extLst>
              <a:ext uri="{FF2B5EF4-FFF2-40B4-BE49-F238E27FC236}">
                <a16:creationId xmlns:a16="http://schemas.microsoft.com/office/drawing/2014/main" id="{F55F5FDF-69CB-573D-404C-7E45FF217653}"/>
              </a:ext>
            </a:extLst>
          </p:cNvPr>
          <p:cNvSpPr>
            <a:spLocks noChangeArrowheads="1"/>
          </p:cNvSpPr>
          <p:nvPr/>
        </p:nvSpPr>
        <p:spPr bwMode="auto">
          <a:xfrm>
            <a:off x="6450013" y="1958975"/>
            <a:ext cx="3789362" cy="504825"/>
          </a:xfrm>
          <a:prstGeom prst="roundRect">
            <a:avLst>
              <a:gd name="adj" fmla="val 16667"/>
            </a:avLst>
          </a:prstGeom>
          <a:gradFill rotWithShape="1">
            <a:gsLst>
              <a:gs pos="0">
                <a:srgbClr val="F0F1E1"/>
              </a:gs>
              <a:gs pos="100000">
                <a:srgbClr val="D5D69C"/>
              </a:gs>
            </a:gsLst>
            <a:lin ang="2700000" scaled="1"/>
          </a:gradFill>
          <a:ln w="9525" algn="ctr">
            <a:solidFill>
              <a:srgbClr val="808080"/>
            </a:solidFill>
            <a:round/>
            <a:headEnd/>
            <a:tailEnd/>
          </a:ln>
        </p:spPr>
        <p:txBody>
          <a:bodyPr lIns="274320" tIns="0"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5000"/>
              </a:lnSpc>
              <a:spcBef>
                <a:spcPct val="0"/>
              </a:spcBef>
              <a:buClr>
                <a:srgbClr val="DC0081"/>
              </a:buClr>
              <a:buSzTx/>
              <a:buFont typeface="Wingdings" panose="05000000000000000000" pitchFamily="2" charset="2"/>
              <a:buNone/>
            </a:pPr>
            <a:r>
              <a:rPr lang="en-US" altLang="en-US" sz="1400" b="0"/>
              <a:t>Track the object status</a:t>
            </a:r>
          </a:p>
        </p:txBody>
      </p:sp>
      <p:pic>
        <p:nvPicPr>
          <p:cNvPr id="29704" name="Picture 8" descr="arrow03">
            <a:extLst>
              <a:ext uri="{FF2B5EF4-FFF2-40B4-BE49-F238E27FC236}">
                <a16:creationId xmlns:a16="http://schemas.microsoft.com/office/drawing/2014/main" id="{5C56DD8F-B529-11B8-8C1A-52C3F760DF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9422735">
            <a:off x="5691188" y="1952625"/>
            <a:ext cx="901700" cy="17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5" name="AutoShape 4">
            <a:extLst>
              <a:ext uri="{FF2B5EF4-FFF2-40B4-BE49-F238E27FC236}">
                <a16:creationId xmlns:a16="http://schemas.microsoft.com/office/drawing/2014/main" id="{1E6856CE-5A8D-3B7E-20B8-24F0838D5818}"/>
              </a:ext>
            </a:extLst>
          </p:cNvPr>
          <p:cNvSpPr>
            <a:spLocks noChangeArrowheads="1"/>
          </p:cNvSpPr>
          <p:nvPr/>
        </p:nvSpPr>
        <p:spPr bwMode="auto">
          <a:xfrm>
            <a:off x="6450013" y="2514600"/>
            <a:ext cx="3789362" cy="750888"/>
          </a:xfrm>
          <a:prstGeom prst="roundRect">
            <a:avLst>
              <a:gd name="adj" fmla="val 16667"/>
            </a:avLst>
          </a:prstGeom>
          <a:gradFill rotWithShape="1">
            <a:gsLst>
              <a:gs pos="0">
                <a:srgbClr val="F0F1E1"/>
              </a:gs>
              <a:gs pos="100000">
                <a:srgbClr val="D5D69C"/>
              </a:gs>
            </a:gsLst>
            <a:lin ang="2700000" scaled="1"/>
          </a:gradFill>
          <a:ln w="9525" algn="ctr">
            <a:solidFill>
              <a:srgbClr val="808080"/>
            </a:solidFill>
            <a:round/>
            <a:headEnd/>
            <a:tailEnd/>
          </a:ln>
        </p:spPr>
        <p:txBody>
          <a:bodyPr lIns="274320" tIns="0"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5000"/>
              </a:lnSpc>
              <a:spcBef>
                <a:spcPct val="0"/>
              </a:spcBef>
              <a:buClr>
                <a:srgbClr val="DC0081"/>
              </a:buClr>
              <a:buSzTx/>
              <a:buFont typeface="Wingdings" panose="05000000000000000000" pitchFamily="2" charset="2"/>
              <a:buNone/>
            </a:pPr>
            <a:r>
              <a:rPr lang="en-US" altLang="en-US" sz="1400" b="0"/>
              <a:t>Add a destructor if you must ensure that the object is disposed of</a:t>
            </a:r>
          </a:p>
        </p:txBody>
      </p:sp>
      <p:pic>
        <p:nvPicPr>
          <p:cNvPr id="29706" name="Picture 10" descr="arrow03">
            <a:extLst>
              <a:ext uri="{FF2B5EF4-FFF2-40B4-BE49-F238E27FC236}">
                <a16:creationId xmlns:a16="http://schemas.microsoft.com/office/drawing/2014/main" id="{1730D483-2C6A-F296-C808-7435ED5036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080730">
            <a:off x="5738813" y="2641600"/>
            <a:ext cx="901700" cy="17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7" name="AutoShape 4">
            <a:extLst>
              <a:ext uri="{FF2B5EF4-FFF2-40B4-BE49-F238E27FC236}">
                <a16:creationId xmlns:a16="http://schemas.microsoft.com/office/drawing/2014/main" id="{D4AA36EA-E677-5006-0DCE-4F7A9EE4DCEA}"/>
              </a:ext>
            </a:extLst>
          </p:cNvPr>
          <p:cNvSpPr>
            <a:spLocks noChangeArrowheads="1"/>
          </p:cNvSpPr>
          <p:nvPr/>
        </p:nvSpPr>
        <p:spPr bwMode="auto">
          <a:xfrm>
            <a:off x="6448425" y="4575175"/>
            <a:ext cx="3787775" cy="1820863"/>
          </a:xfrm>
          <a:prstGeom prst="roundRect">
            <a:avLst>
              <a:gd name="adj" fmla="val 16667"/>
            </a:avLst>
          </a:prstGeom>
          <a:gradFill rotWithShape="1">
            <a:gsLst>
              <a:gs pos="0">
                <a:srgbClr val="F0F1E1"/>
              </a:gs>
              <a:gs pos="100000">
                <a:srgbClr val="D5D69C"/>
              </a:gs>
            </a:gsLst>
            <a:lin ang="2700000" scaled="1"/>
          </a:gradFill>
          <a:ln w="9525" algn="ctr">
            <a:solidFill>
              <a:srgbClr val="808080"/>
            </a:solidFill>
            <a:round/>
            <a:headEnd/>
            <a:tailEnd/>
          </a:ln>
        </p:spPr>
        <p:txBody>
          <a:bodyPr lIns="274320" tIns="0"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5000"/>
              </a:lnSpc>
              <a:spcBef>
                <a:spcPct val="0"/>
              </a:spcBef>
              <a:buClr>
                <a:srgbClr val="DC0081"/>
              </a:buClr>
              <a:buSzTx/>
              <a:buFont typeface="Wingdings" panose="05000000000000000000" pitchFamily="2" charset="2"/>
              <a:buNone/>
            </a:pPr>
            <a:r>
              <a:rPr lang="en-US" altLang="en-US" sz="1400" b="0"/>
              <a:t>Add a virtual </a:t>
            </a:r>
            <a:r>
              <a:rPr lang="en-US" altLang="en-US" sz="1400"/>
              <a:t>Dispose</a:t>
            </a:r>
            <a:r>
              <a:rPr lang="en-US" altLang="en-US" sz="1400" b="0"/>
              <a:t> method that takes a </a:t>
            </a:r>
            <a:r>
              <a:rPr lang="en-US" altLang="en-US" sz="1400"/>
              <a:t>boolean</a:t>
            </a:r>
            <a:r>
              <a:rPr lang="en-US" altLang="en-US" sz="1400" b="0"/>
              <a:t> value indicating whether the object is currently disposing (or if false, finalizing)</a:t>
            </a:r>
          </a:p>
        </p:txBody>
      </p:sp>
      <p:pic>
        <p:nvPicPr>
          <p:cNvPr id="29708" name="Picture 12" descr="arrow03">
            <a:extLst>
              <a:ext uri="{FF2B5EF4-FFF2-40B4-BE49-F238E27FC236}">
                <a16:creationId xmlns:a16="http://schemas.microsoft.com/office/drawing/2014/main" id="{E4248A94-E741-D0CB-6755-892BB83879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4981575"/>
            <a:ext cx="901700" cy="17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9" name="AutoShape 4">
            <a:extLst>
              <a:ext uri="{FF2B5EF4-FFF2-40B4-BE49-F238E27FC236}">
                <a16:creationId xmlns:a16="http://schemas.microsoft.com/office/drawing/2014/main" id="{8E9CF383-F3F5-7BD7-E71A-935EC628A019}"/>
              </a:ext>
            </a:extLst>
          </p:cNvPr>
          <p:cNvSpPr>
            <a:spLocks noChangeArrowheads="1"/>
          </p:cNvSpPr>
          <p:nvPr/>
        </p:nvSpPr>
        <p:spPr bwMode="auto">
          <a:xfrm>
            <a:off x="6478588" y="3340100"/>
            <a:ext cx="3789362" cy="1160463"/>
          </a:xfrm>
          <a:prstGeom prst="roundRect">
            <a:avLst>
              <a:gd name="adj" fmla="val 16667"/>
            </a:avLst>
          </a:prstGeom>
          <a:gradFill rotWithShape="1">
            <a:gsLst>
              <a:gs pos="0">
                <a:srgbClr val="F0F1E1"/>
              </a:gs>
              <a:gs pos="100000">
                <a:srgbClr val="D5D69C"/>
              </a:gs>
            </a:gsLst>
            <a:lin ang="2700000" scaled="1"/>
          </a:gradFill>
          <a:ln w="9525" algn="ctr">
            <a:solidFill>
              <a:srgbClr val="808080"/>
            </a:solidFill>
            <a:round/>
            <a:headEnd/>
            <a:tailEnd/>
          </a:ln>
        </p:spPr>
        <p:txBody>
          <a:bodyPr lIns="274320" tIns="0"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5000"/>
              </a:lnSpc>
              <a:spcBef>
                <a:spcPct val="0"/>
              </a:spcBef>
              <a:buClr>
                <a:srgbClr val="DC0081"/>
              </a:buClr>
              <a:buSzTx/>
              <a:buFont typeface="Wingdings" panose="05000000000000000000" pitchFamily="2" charset="2"/>
              <a:buNone/>
            </a:pPr>
            <a:r>
              <a:rPr lang="en-US" altLang="en-US" sz="1400" b="0"/>
              <a:t>Add a public </a:t>
            </a:r>
            <a:r>
              <a:rPr lang="en-US" altLang="en-US" sz="1400"/>
              <a:t>Dispose</a:t>
            </a:r>
            <a:r>
              <a:rPr lang="en-US" altLang="en-US" sz="1400" b="0"/>
              <a:t> method that disposes of resources and suppresses subsequent finalization</a:t>
            </a:r>
          </a:p>
        </p:txBody>
      </p:sp>
      <p:pic>
        <p:nvPicPr>
          <p:cNvPr id="29710" name="Picture 22" descr="arrow03">
            <a:extLst>
              <a:ext uri="{FF2B5EF4-FFF2-40B4-BE49-F238E27FC236}">
                <a16:creationId xmlns:a16="http://schemas.microsoft.com/office/drawing/2014/main" id="{8A4AF10A-F26F-D9AE-8B1B-974227EB8D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300263">
            <a:off x="5743575" y="3659188"/>
            <a:ext cx="901700" cy="17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85A53D75-0A7C-163E-04CB-9B43E54223C5}"/>
              </a:ext>
            </a:extLst>
          </p:cNvPr>
          <p:cNvSpPr>
            <a:spLocks noGrp="1" noChangeArrowheads="1"/>
          </p:cNvSpPr>
          <p:nvPr>
            <p:ph type="title"/>
          </p:nvPr>
        </p:nvSpPr>
        <p:spPr/>
        <p:txBody>
          <a:bodyPr/>
          <a:lstStyle/>
          <a:p>
            <a:pPr eaLnBrk="1" hangingPunct="1"/>
            <a:r>
              <a:rPr lang="en-GB" altLang="en-US"/>
              <a:t>Managing Resources in Your Applications</a:t>
            </a:r>
          </a:p>
        </p:txBody>
      </p:sp>
      <p:sp>
        <p:nvSpPr>
          <p:cNvPr id="31747" name="Rectangle 3">
            <a:extLst>
              <a:ext uri="{FF2B5EF4-FFF2-40B4-BE49-F238E27FC236}">
                <a16:creationId xmlns:a16="http://schemas.microsoft.com/office/drawing/2014/main" id="{2181F3D2-7348-D6B2-7758-B3D8F85DF1DE}"/>
              </a:ext>
            </a:extLst>
          </p:cNvPr>
          <p:cNvSpPr>
            <a:spLocks noGrp="1" noChangeArrowheads="1"/>
          </p:cNvSpPr>
          <p:nvPr>
            <p:ph type="body" idx="1"/>
          </p:nvPr>
        </p:nvSpPr>
        <p:spPr/>
        <p:txBody>
          <a:bodyPr/>
          <a:lstStyle/>
          <a:p>
            <a:pPr eaLnBrk="1" hangingPunct="1"/>
            <a:endParaRPr lang="en-US" altLang="en-US"/>
          </a:p>
        </p:txBody>
      </p:sp>
      <p:sp>
        <p:nvSpPr>
          <p:cNvPr id="31748" name="Rounded Rectangle 3">
            <a:extLst>
              <a:ext uri="{FF2B5EF4-FFF2-40B4-BE49-F238E27FC236}">
                <a16:creationId xmlns:a16="http://schemas.microsoft.com/office/drawing/2014/main" id="{D47E8D0E-C73C-CA5F-2F23-498FC01EAB94}"/>
              </a:ext>
            </a:extLst>
          </p:cNvPr>
          <p:cNvSpPr>
            <a:spLocks noChangeArrowheads="1"/>
          </p:cNvSpPr>
          <p:nvPr/>
        </p:nvSpPr>
        <p:spPr bwMode="auto">
          <a:xfrm>
            <a:off x="1963738" y="930275"/>
            <a:ext cx="8240712" cy="5343525"/>
          </a:xfrm>
          <a:prstGeom prst="roundRect">
            <a:avLst>
              <a:gd name="adj" fmla="val 4167"/>
            </a:avLst>
          </a:prstGeom>
          <a:solidFill>
            <a:srgbClr val="B3C8DF"/>
          </a:solidFill>
          <a:ln w="9525" algn="ctr">
            <a:solidFill>
              <a:srgbClr val="4D4D4D"/>
            </a:solidFill>
            <a:round/>
            <a:headEnd/>
            <a:tailEnd/>
          </a:ln>
          <a:effectLst>
            <a:outerShdw dist="35921" dir="2700000" algn="ctr" rotWithShape="0">
              <a:srgbClr val="5F5F5F">
                <a:alpha val="50000"/>
              </a:srgbClr>
            </a:outerShdw>
          </a:effectLst>
        </p:spPr>
        <p:txBody>
          <a:bodyPr/>
          <a:lstStyle>
            <a:lvl1pPr marL="61913">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eaLnBrk="1" hangingPunct="1">
              <a:spcBef>
                <a:spcPct val="40000"/>
              </a:spcBef>
              <a:buClrTx/>
              <a:buSzTx/>
              <a:buFontTx/>
              <a:buNone/>
            </a:pPr>
            <a:endParaRPr lang="en-CA" altLang="en-US"/>
          </a:p>
        </p:txBody>
      </p:sp>
      <p:sp>
        <p:nvSpPr>
          <p:cNvPr id="5" name="AutoShape 3">
            <a:extLst>
              <a:ext uri="{FF2B5EF4-FFF2-40B4-BE49-F238E27FC236}">
                <a16:creationId xmlns:a16="http://schemas.microsoft.com/office/drawing/2014/main" id="{AACA00BF-B4D9-FF45-3C8C-4AE242EBA42B}"/>
              </a:ext>
            </a:extLst>
          </p:cNvPr>
          <p:cNvSpPr>
            <a:spLocks noChangeArrowheads="1"/>
          </p:cNvSpPr>
          <p:nvPr/>
        </p:nvSpPr>
        <p:spPr bwMode="auto">
          <a:xfrm>
            <a:off x="6223000" y="1057275"/>
            <a:ext cx="3883025" cy="2089150"/>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400" b="0">
                <a:latin typeface="Lucida Sans Typewriter" panose="020B0509030504030204" pitchFamily="49" charset="0"/>
              </a:rPr>
              <a:t>DisposableObject disp = new</a:t>
            </a:r>
            <a:br>
              <a:rPr lang="en-US" altLang="en-US" sz="1400" b="0">
                <a:latin typeface="Lucida Sans Typewriter" panose="020B0509030504030204" pitchFamily="49" charset="0"/>
              </a:rPr>
            </a:br>
            <a:r>
              <a:rPr lang="en-US" altLang="en-US" sz="1400" b="0">
                <a:latin typeface="Lucida Sans Typewriter" panose="020B0509030504030204" pitchFamily="49" charset="0"/>
              </a:rPr>
              <a:t>    DisposableObject();</a:t>
            </a:r>
          </a:p>
          <a:p>
            <a:pPr eaLnBrk="1" hangingPunct="1">
              <a:spcBef>
                <a:spcPct val="0"/>
              </a:spcBef>
              <a:buClrTx/>
              <a:buSzTx/>
              <a:buFontTx/>
              <a:buNone/>
            </a:pPr>
            <a:r>
              <a:rPr lang="en-US" altLang="en-US" sz="1400" b="0">
                <a:latin typeface="Lucida Sans Typewriter" panose="020B0509030504030204" pitchFamily="49" charset="0"/>
              </a:rPr>
              <a:t>try</a:t>
            </a:r>
          </a:p>
          <a:p>
            <a:pPr eaLnBrk="1" hangingPunct="1">
              <a:spcBef>
                <a:spcPct val="0"/>
              </a:spcBef>
              <a:buClrTx/>
              <a:buSzTx/>
              <a:buFontTx/>
              <a:buNone/>
            </a:pPr>
            <a:r>
              <a:rPr lang="en-US" altLang="en-US" sz="1400" b="0">
                <a:latin typeface="Lucida Sans Typewriter" panose="020B0509030504030204" pitchFamily="49" charset="0"/>
              </a:rPr>
              <a:t>{</a:t>
            </a:r>
          </a:p>
          <a:p>
            <a:pPr eaLnBrk="1" hangingPunct="1">
              <a:spcBef>
                <a:spcPct val="0"/>
              </a:spcBef>
              <a:buClrTx/>
              <a:buSzTx/>
              <a:buFontTx/>
              <a:buNone/>
            </a:pPr>
            <a:r>
              <a:rPr lang="en-US" altLang="en-US" sz="1400" b="0">
                <a:latin typeface="Lucida Sans Typewriter" panose="020B0509030504030204" pitchFamily="49" charset="0"/>
              </a:rPr>
              <a:t>    // Use the object.</a:t>
            </a:r>
          </a:p>
          <a:p>
            <a:pPr eaLnBrk="1" hangingPunct="1">
              <a:spcBef>
                <a:spcPct val="0"/>
              </a:spcBef>
              <a:buClrTx/>
              <a:buSzTx/>
              <a:buFontTx/>
              <a:buNone/>
            </a:pPr>
            <a:r>
              <a:rPr lang="en-US" altLang="en-US" sz="1400" b="0">
                <a:latin typeface="Lucida Sans Typewriter" panose="020B0509030504030204" pitchFamily="49" charset="0"/>
              </a:rPr>
              <a:t>}</a:t>
            </a:r>
          </a:p>
          <a:p>
            <a:pPr eaLnBrk="1" hangingPunct="1">
              <a:spcBef>
                <a:spcPct val="0"/>
              </a:spcBef>
              <a:buClrTx/>
              <a:buSzTx/>
              <a:buFontTx/>
              <a:buNone/>
            </a:pPr>
            <a:r>
              <a:rPr lang="en-US" altLang="en-US" sz="1400" b="0">
                <a:latin typeface="Lucida Sans Typewriter" panose="020B0509030504030204" pitchFamily="49" charset="0"/>
              </a:rPr>
              <a:t>finally</a:t>
            </a:r>
          </a:p>
          <a:p>
            <a:pPr eaLnBrk="1" hangingPunct="1">
              <a:spcBef>
                <a:spcPct val="0"/>
              </a:spcBef>
              <a:buClrTx/>
              <a:buSzTx/>
              <a:buFontTx/>
              <a:buNone/>
            </a:pPr>
            <a:r>
              <a:rPr lang="en-US" altLang="en-US" sz="1400" b="0">
                <a:latin typeface="Lucida Sans Typewriter" panose="020B0509030504030204" pitchFamily="49" charset="0"/>
              </a:rPr>
              <a:t>{</a:t>
            </a:r>
          </a:p>
          <a:p>
            <a:pPr eaLnBrk="1" hangingPunct="1">
              <a:spcBef>
                <a:spcPct val="0"/>
              </a:spcBef>
              <a:buClrTx/>
              <a:buSzTx/>
              <a:buFontTx/>
              <a:buNone/>
            </a:pPr>
            <a:r>
              <a:rPr lang="en-US" altLang="en-US" sz="1400" b="0">
                <a:latin typeface="Lucida Sans Typewriter" panose="020B0509030504030204" pitchFamily="49" charset="0"/>
              </a:rPr>
              <a:t>    disp.Dispose();</a:t>
            </a:r>
          </a:p>
          <a:p>
            <a:pPr eaLnBrk="1" hangingPunct="1">
              <a:spcBef>
                <a:spcPct val="0"/>
              </a:spcBef>
              <a:buClrTx/>
              <a:buSzTx/>
              <a:buFontTx/>
              <a:buNone/>
            </a:pPr>
            <a:r>
              <a:rPr lang="en-US" altLang="en-US" sz="1400" b="0">
                <a:latin typeface="Lucida Sans Typewriter" panose="020B0509030504030204" pitchFamily="49" charset="0"/>
              </a:rPr>
              <a:t>}</a:t>
            </a:r>
          </a:p>
        </p:txBody>
      </p:sp>
      <p:sp>
        <p:nvSpPr>
          <p:cNvPr id="6" name="AutoShape 3">
            <a:extLst>
              <a:ext uri="{FF2B5EF4-FFF2-40B4-BE49-F238E27FC236}">
                <a16:creationId xmlns:a16="http://schemas.microsoft.com/office/drawing/2014/main" id="{4B4B9116-BBE9-F246-93FB-193056B7B58C}"/>
              </a:ext>
            </a:extLst>
          </p:cNvPr>
          <p:cNvSpPr>
            <a:spLocks noChangeArrowheads="1"/>
          </p:cNvSpPr>
          <p:nvPr/>
        </p:nvSpPr>
        <p:spPr bwMode="auto">
          <a:xfrm>
            <a:off x="6237288" y="3241675"/>
            <a:ext cx="3868737" cy="2862263"/>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400" b="0">
                <a:latin typeface="Lucida Sans Typewriter" panose="020B0509030504030204" pitchFamily="49" charset="0"/>
              </a:rPr>
              <a:t>using(DisposableObject disp = new</a:t>
            </a:r>
            <a:br>
              <a:rPr lang="en-US" altLang="en-US" sz="1400" b="0">
                <a:latin typeface="Lucida Sans Typewriter" panose="020B0509030504030204" pitchFamily="49" charset="0"/>
              </a:rPr>
            </a:br>
            <a:r>
              <a:rPr lang="en-US" altLang="en-US" sz="1400" b="0">
                <a:latin typeface="Lucida Sans Typewriter" panose="020B0509030504030204" pitchFamily="49" charset="0"/>
              </a:rPr>
              <a:t>    DisposableObject())</a:t>
            </a:r>
            <a:br>
              <a:rPr lang="en-US" altLang="en-US" sz="1400" b="0">
                <a:latin typeface="Lucida Sans Typewriter" panose="020B0509030504030204" pitchFamily="49" charset="0"/>
              </a:rPr>
            </a:br>
            <a:r>
              <a:rPr lang="en-US" altLang="en-US" sz="1400" b="0">
                <a:latin typeface="Lucida Sans Typewriter" panose="020B0509030504030204" pitchFamily="49" charset="0"/>
              </a:rPr>
              <a:t>{</a:t>
            </a:r>
          </a:p>
          <a:p>
            <a:pPr eaLnBrk="1" hangingPunct="1">
              <a:spcBef>
                <a:spcPct val="0"/>
              </a:spcBef>
              <a:buClrTx/>
              <a:buSzTx/>
              <a:buFontTx/>
              <a:buNone/>
            </a:pPr>
            <a:r>
              <a:rPr lang="en-US" altLang="en-US" sz="1400" b="0">
                <a:latin typeface="Lucida Sans Typewriter" panose="020B0509030504030204" pitchFamily="49" charset="0"/>
              </a:rPr>
              <a:t>   // Use the object.</a:t>
            </a:r>
            <a:br>
              <a:rPr lang="en-US" altLang="en-US" sz="1400" b="0">
                <a:latin typeface="Lucida Sans Typewriter" panose="020B0509030504030204" pitchFamily="49" charset="0"/>
              </a:rPr>
            </a:br>
            <a:r>
              <a:rPr lang="en-US" altLang="en-US" sz="1400" b="0">
                <a:latin typeface="Lucida Sans Typewriter" panose="020B0509030504030204" pitchFamily="49" charset="0"/>
              </a:rPr>
              <a:t>}</a:t>
            </a:r>
          </a:p>
          <a:p>
            <a:pPr eaLnBrk="1" hangingPunct="1">
              <a:spcBef>
                <a:spcPct val="0"/>
              </a:spcBef>
              <a:buClrTx/>
              <a:buSzTx/>
              <a:buFontTx/>
              <a:buNone/>
            </a:pPr>
            <a:endParaRPr lang="en-US" altLang="en-US" sz="1400" b="0">
              <a:latin typeface="Lucida Sans Typewriter" panose="020B0509030504030204" pitchFamily="49" charset="0"/>
            </a:endParaRPr>
          </a:p>
          <a:p>
            <a:pPr eaLnBrk="1" hangingPunct="1">
              <a:spcBef>
                <a:spcPct val="0"/>
              </a:spcBef>
              <a:buClrTx/>
              <a:buSzTx/>
              <a:buFontTx/>
              <a:buNone/>
            </a:pPr>
            <a:r>
              <a:rPr lang="en-US" altLang="en-US" sz="1400" b="0">
                <a:latin typeface="Lucida Sans Typewriter" panose="020B0509030504030204" pitchFamily="49" charset="0"/>
              </a:rPr>
              <a:t>// OR</a:t>
            </a:r>
          </a:p>
          <a:p>
            <a:pPr eaLnBrk="1" hangingPunct="1">
              <a:spcBef>
                <a:spcPct val="0"/>
              </a:spcBef>
              <a:buClrTx/>
              <a:buSzTx/>
              <a:buFontTx/>
              <a:buNone/>
            </a:pPr>
            <a:endParaRPr lang="en-US" altLang="en-US" sz="1400" b="0">
              <a:latin typeface="Lucida Sans Typewriter" panose="020B0509030504030204" pitchFamily="49" charset="0"/>
            </a:endParaRPr>
          </a:p>
          <a:p>
            <a:pPr eaLnBrk="1" hangingPunct="1">
              <a:spcBef>
                <a:spcPct val="0"/>
              </a:spcBef>
              <a:buClrTx/>
              <a:buSzTx/>
              <a:buFontTx/>
              <a:buNone/>
            </a:pPr>
            <a:r>
              <a:rPr lang="en-US" altLang="en-US" sz="1400" b="0">
                <a:latin typeface="Lucida Sans Typewriter" panose="020B0509030504030204" pitchFamily="49" charset="0"/>
              </a:rPr>
              <a:t>DisposableObject disp2 = new </a:t>
            </a:r>
            <a:br>
              <a:rPr lang="en-US" altLang="en-US" sz="1400" b="0">
                <a:latin typeface="Lucida Sans Typewriter" panose="020B0509030504030204" pitchFamily="49" charset="0"/>
              </a:rPr>
            </a:br>
            <a:r>
              <a:rPr lang="en-US" altLang="en-US" sz="1400" b="0">
                <a:latin typeface="Lucida Sans Typewriter" panose="020B0509030504030204" pitchFamily="49" charset="0"/>
              </a:rPr>
              <a:t>    DisposableObject();</a:t>
            </a:r>
          </a:p>
          <a:p>
            <a:pPr eaLnBrk="1" hangingPunct="1">
              <a:spcBef>
                <a:spcPct val="0"/>
              </a:spcBef>
              <a:buClrTx/>
              <a:buSzTx/>
              <a:buFontTx/>
              <a:buNone/>
            </a:pPr>
            <a:r>
              <a:rPr lang="en-US" altLang="en-US" sz="1400" b="0">
                <a:latin typeface="Lucida Sans Typewriter" panose="020B0509030504030204" pitchFamily="49" charset="0"/>
              </a:rPr>
              <a:t>using(disp2)</a:t>
            </a:r>
          </a:p>
          <a:p>
            <a:pPr eaLnBrk="1" hangingPunct="1">
              <a:spcBef>
                <a:spcPct val="0"/>
              </a:spcBef>
              <a:buClrTx/>
              <a:buSzTx/>
              <a:buFontTx/>
              <a:buNone/>
            </a:pPr>
            <a:r>
              <a:rPr lang="en-US" altLang="en-US" sz="1400" b="0">
                <a:latin typeface="Lucida Sans Typewriter" panose="020B0509030504030204" pitchFamily="49" charset="0"/>
              </a:rPr>
              <a:t>{</a:t>
            </a:r>
          </a:p>
          <a:p>
            <a:pPr eaLnBrk="1" hangingPunct="1">
              <a:spcBef>
                <a:spcPct val="0"/>
              </a:spcBef>
              <a:buClrTx/>
              <a:buSzTx/>
              <a:buFontTx/>
              <a:buNone/>
            </a:pPr>
            <a:r>
              <a:rPr lang="en-US" altLang="en-US" sz="1400" b="0">
                <a:latin typeface="Lucida Sans Typewriter" panose="020B0509030504030204" pitchFamily="49" charset="0"/>
              </a:rPr>
              <a:t>    // Use the object.</a:t>
            </a:r>
          </a:p>
          <a:p>
            <a:pPr eaLnBrk="1" hangingPunct="1">
              <a:spcBef>
                <a:spcPct val="0"/>
              </a:spcBef>
              <a:buClrTx/>
              <a:buSzTx/>
              <a:buFontTx/>
              <a:buNone/>
            </a:pPr>
            <a:r>
              <a:rPr lang="en-US" altLang="en-US" sz="1400" b="0">
                <a:latin typeface="Lucida Sans Typewriter" panose="020B0509030504030204" pitchFamily="49" charset="0"/>
              </a:rPr>
              <a:t>}</a:t>
            </a:r>
          </a:p>
        </p:txBody>
      </p:sp>
      <p:sp>
        <p:nvSpPr>
          <p:cNvPr id="7" name="AutoShape 4">
            <a:extLst>
              <a:ext uri="{FF2B5EF4-FFF2-40B4-BE49-F238E27FC236}">
                <a16:creationId xmlns:a16="http://schemas.microsoft.com/office/drawing/2014/main" id="{39FF4517-85AE-2969-DC0B-C7BD70B4761D}"/>
              </a:ext>
            </a:extLst>
          </p:cNvPr>
          <p:cNvSpPr>
            <a:spLocks noChangeArrowheads="1"/>
          </p:cNvSpPr>
          <p:nvPr/>
        </p:nvSpPr>
        <p:spPr bwMode="auto">
          <a:xfrm>
            <a:off x="2074863" y="3255963"/>
            <a:ext cx="4003675" cy="2844800"/>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lstStyle>
            <a:lvl1pPr marL="449263" indent="-187325">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buFontTx/>
              <a:buNone/>
            </a:pPr>
            <a:r>
              <a:rPr lang="en-US" altLang="en-US" sz="1600"/>
              <a:t>Using</a:t>
            </a:r>
            <a:r>
              <a:rPr lang="en-US" altLang="en-US" sz="1600" b="0"/>
              <a:t>:</a:t>
            </a:r>
          </a:p>
          <a:p>
            <a:pPr>
              <a:lnSpc>
                <a:spcPct val="150000"/>
              </a:lnSpc>
              <a:spcBef>
                <a:spcPct val="0"/>
              </a:spcBef>
              <a:buSzTx/>
            </a:pPr>
            <a:r>
              <a:rPr lang="en-US" altLang="en-US" sz="1400" b="0"/>
              <a:t>Use wherever possible</a:t>
            </a:r>
          </a:p>
          <a:p>
            <a:pPr>
              <a:lnSpc>
                <a:spcPct val="150000"/>
              </a:lnSpc>
              <a:spcBef>
                <a:spcPct val="0"/>
              </a:spcBef>
              <a:buSzTx/>
            </a:pPr>
            <a:r>
              <a:rPr lang="en-US" altLang="en-US" sz="1400" b="0"/>
              <a:t>Exception safe</a:t>
            </a:r>
          </a:p>
          <a:p>
            <a:pPr>
              <a:lnSpc>
                <a:spcPct val="150000"/>
              </a:lnSpc>
              <a:spcBef>
                <a:spcPct val="0"/>
              </a:spcBef>
              <a:buSzTx/>
            </a:pPr>
            <a:r>
              <a:rPr lang="en-US" altLang="en-US" sz="1400" b="0"/>
              <a:t>Only works with objects that implement the </a:t>
            </a:r>
            <a:r>
              <a:rPr lang="en-US" altLang="en-US" sz="1400"/>
              <a:t>IDisposable</a:t>
            </a:r>
            <a:r>
              <a:rPr lang="en-US" altLang="en-US" sz="1400" b="0"/>
              <a:t> interface</a:t>
            </a:r>
          </a:p>
          <a:p>
            <a:pPr>
              <a:lnSpc>
                <a:spcPct val="150000"/>
              </a:lnSpc>
              <a:spcBef>
                <a:spcPct val="0"/>
              </a:spcBef>
              <a:buSzTx/>
            </a:pPr>
            <a:r>
              <a:rPr lang="en-US" altLang="en-US" sz="1400" b="0"/>
              <a:t>Should not be confused with the </a:t>
            </a:r>
            <a:r>
              <a:rPr lang="en-US" altLang="en-US" sz="1400"/>
              <a:t>using</a:t>
            </a:r>
            <a:r>
              <a:rPr lang="en-US" altLang="en-US" sz="1400" b="0"/>
              <a:t> statement for importing namespaces</a:t>
            </a:r>
            <a:endParaRPr lang="en-US" altLang="en-US" sz="1600" b="0"/>
          </a:p>
        </p:txBody>
      </p:sp>
      <p:sp>
        <p:nvSpPr>
          <p:cNvPr id="8" name="AutoShape 4">
            <a:extLst>
              <a:ext uri="{FF2B5EF4-FFF2-40B4-BE49-F238E27FC236}">
                <a16:creationId xmlns:a16="http://schemas.microsoft.com/office/drawing/2014/main" id="{627BE132-A843-51F8-2A1E-E937AD4CFFB3}"/>
              </a:ext>
            </a:extLst>
          </p:cNvPr>
          <p:cNvSpPr>
            <a:spLocks noChangeArrowheads="1"/>
          </p:cNvSpPr>
          <p:nvPr/>
        </p:nvSpPr>
        <p:spPr bwMode="auto">
          <a:xfrm>
            <a:off x="2046288" y="1046163"/>
            <a:ext cx="4002087" cy="2089150"/>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lstStyle>
            <a:lvl1pPr marL="452438" indent="-187325">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buFontTx/>
              <a:buNone/>
            </a:pPr>
            <a:r>
              <a:rPr lang="en-US" altLang="en-US" sz="1600"/>
              <a:t>Try</a:t>
            </a:r>
            <a:r>
              <a:rPr lang="en-US" altLang="en-US" sz="1600" b="0"/>
              <a:t>/</a:t>
            </a:r>
            <a:r>
              <a:rPr lang="en-US" altLang="en-US" sz="1600"/>
              <a:t>Finally</a:t>
            </a:r>
            <a:r>
              <a:rPr lang="en-US" altLang="en-US" sz="1600" b="0"/>
              <a:t>:</a:t>
            </a:r>
          </a:p>
          <a:p>
            <a:pPr>
              <a:lnSpc>
                <a:spcPct val="150000"/>
              </a:lnSpc>
              <a:spcBef>
                <a:spcPct val="0"/>
              </a:spcBef>
              <a:buSzTx/>
            </a:pPr>
            <a:r>
              <a:rPr lang="en-US" altLang="en-US" sz="1400" b="0"/>
              <a:t>Only use when </a:t>
            </a:r>
            <a:r>
              <a:rPr lang="en-US" altLang="en-US" sz="1400"/>
              <a:t>using</a:t>
            </a:r>
            <a:r>
              <a:rPr lang="en-US" altLang="en-US" sz="1400" b="0"/>
              <a:t> is not possible</a:t>
            </a:r>
          </a:p>
          <a:p>
            <a:pPr>
              <a:lnSpc>
                <a:spcPct val="150000"/>
              </a:lnSpc>
              <a:spcBef>
                <a:spcPct val="0"/>
              </a:spcBef>
              <a:buSzTx/>
            </a:pPr>
            <a:r>
              <a:rPr lang="en-US" altLang="en-US" sz="1400" b="0"/>
              <a:t>Exception safe</a:t>
            </a:r>
          </a:p>
          <a:p>
            <a:pPr>
              <a:lnSpc>
                <a:spcPct val="150000"/>
              </a:lnSpc>
              <a:spcBef>
                <a:spcPct val="0"/>
              </a:spcBef>
              <a:buSzTx/>
              <a:buFontTx/>
              <a:buNone/>
            </a:pPr>
            <a:endParaRPr lang="en-US" altLang="en-US" sz="1600" b="0"/>
          </a:p>
        </p:txBody>
      </p:sp>
      <p:grpSp>
        <p:nvGrpSpPr>
          <p:cNvPr id="2" name="Group 8">
            <a:extLst>
              <a:ext uri="{FF2B5EF4-FFF2-40B4-BE49-F238E27FC236}">
                <a16:creationId xmlns:a16="http://schemas.microsoft.com/office/drawing/2014/main" id="{F99BF17C-CAF5-FFF1-2DC3-E56D263CA453}"/>
              </a:ext>
            </a:extLst>
          </p:cNvPr>
          <p:cNvGrpSpPr>
            <a:grpSpLocks/>
          </p:cNvGrpSpPr>
          <p:nvPr/>
        </p:nvGrpSpPr>
        <p:grpSpPr bwMode="auto">
          <a:xfrm>
            <a:off x="1608138" y="6024563"/>
            <a:ext cx="914400" cy="425450"/>
            <a:chOff x="384" y="3024"/>
            <a:chExt cx="720" cy="336"/>
          </a:xfrm>
        </p:grpSpPr>
        <p:sp>
          <p:nvSpPr>
            <p:cNvPr id="31757" name="Oval 12">
              <a:extLst>
                <a:ext uri="{FF2B5EF4-FFF2-40B4-BE49-F238E27FC236}">
                  <a16:creationId xmlns:a16="http://schemas.microsoft.com/office/drawing/2014/main" id="{DCF40673-C65D-171B-F944-AADD55AA7292}"/>
                </a:ext>
              </a:extLst>
            </p:cNvPr>
            <p:cNvSpPr>
              <a:spLocks noChangeArrowheads="1"/>
            </p:cNvSpPr>
            <p:nvPr/>
          </p:nvSpPr>
          <p:spPr bwMode="auto">
            <a:xfrm>
              <a:off x="384" y="3024"/>
              <a:ext cx="720" cy="336"/>
            </a:xfrm>
            <a:prstGeom prst="ellipse">
              <a:avLst/>
            </a:prstGeom>
            <a:gradFill rotWithShape="0">
              <a:gsLst>
                <a:gs pos="0">
                  <a:srgbClr val="666699"/>
                </a:gs>
                <a:gs pos="100000">
                  <a:srgbClr val="99CCFF"/>
                </a:gs>
              </a:gsLst>
              <a:lin ang="5400000" scaled="1"/>
            </a:gradFill>
            <a:ln>
              <a:noFill/>
            </a:ln>
            <a:effectLst>
              <a:outerShdw dist="17961" dir="2700000" algn="ctr" rotWithShape="0">
                <a:srgbClr val="969696"/>
              </a:outerShdw>
            </a:effectLst>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gn="ctr">
                <a:lnSpc>
                  <a:spcPct val="100000"/>
                </a:lnSpc>
                <a:spcBef>
                  <a:spcPct val="0"/>
                </a:spcBef>
                <a:buClrTx/>
                <a:buSzTx/>
                <a:buFontTx/>
                <a:buNone/>
              </a:pPr>
              <a:endParaRPr lang="en-US" altLang="en-US" sz="1800"/>
            </a:p>
          </p:txBody>
        </p:sp>
        <p:grpSp>
          <p:nvGrpSpPr>
            <p:cNvPr id="31758" name="Group 13">
              <a:extLst>
                <a:ext uri="{FF2B5EF4-FFF2-40B4-BE49-F238E27FC236}">
                  <a16:creationId xmlns:a16="http://schemas.microsoft.com/office/drawing/2014/main" id="{7E156BB0-F164-2A68-89FC-548DFFF4CFF5}"/>
                </a:ext>
              </a:extLst>
            </p:cNvPr>
            <p:cNvGrpSpPr>
              <a:grpSpLocks/>
            </p:cNvGrpSpPr>
            <p:nvPr/>
          </p:nvGrpSpPr>
          <p:grpSpPr bwMode="auto">
            <a:xfrm>
              <a:off x="480" y="3096"/>
              <a:ext cx="240" cy="192"/>
              <a:chOff x="480" y="3096"/>
              <a:chExt cx="240" cy="192"/>
            </a:xfrm>
          </p:grpSpPr>
          <p:sp>
            <p:nvSpPr>
              <p:cNvPr id="31759" name="Oval 14">
                <a:extLst>
                  <a:ext uri="{FF2B5EF4-FFF2-40B4-BE49-F238E27FC236}">
                    <a16:creationId xmlns:a16="http://schemas.microsoft.com/office/drawing/2014/main" id="{2EFF28E0-48FB-52E3-668C-77BB78DB1286}"/>
                  </a:ext>
                </a:extLst>
              </p:cNvPr>
              <p:cNvSpPr>
                <a:spLocks noChangeArrowheads="1"/>
              </p:cNvSpPr>
              <p:nvPr/>
            </p:nvSpPr>
            <p:spPr bwMode="auto">
              <a:xfrm>
                <a:off x="480" y="3096"/>
                <a:ext cx="240" cy="192"/>
              </a:xfrm>
              <a:prstGeom prst="ellipse">
                <a:avLst/>
              </a:prstGeom>
              <a:gradFill rotWithShape="0">
                <a:gsLst>
                  <a:gs pos="0">
                    <a:srgbClr val="666699"/>
                  </a:gs>
                  <a:gs pos="100000">
                    <a:srgbClr val="99CCFF"/>
                  </a:gs>
                </a:gsLst>
                <a:lin ang="189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gn="ctr">
                  <a:lnSpc>
                    <a:spcPct val="100000"/>
                  </a:lnSpc>
                  <a:spcBef>
                    <a:spcPct val="0"/>
                  </a:spcBef>
                  <a:buClrTx/>
                  <a:buSzTx/>
                  <a:buFontTx/>
                  <a:buNone/>
                </a:pPr>
                <a:endParaRPr lang="en-US" altLang="en-US" sz="1800"/>
              </a:p>
            </p:txBody>
          </p:sp>
          <p:sp>
            <p:nvSpPr>
              <p:cNvPr id="31760" name="Freeform 15">
                <a:extLst>
                  <a:ext uri="{FF2B5EF4-FFF2-40B4-BE49-F238E27FC236}">
                    <a16:creationId xmlns:a16="http://schemas.microsoft.com/office/drawing/2014/main" id="{BC6F6800-FA36-8439-88E0-12E744DDE8A0}"/>
                  </a:ext>
                </a:extLst>
              </p:cNvPr>
              <p:cNvSpPr>
                <a:spLocks/>
              </p:cNvSpPr>
              <p:nvPr/>
            </p:nvSpPr>
            <p:spPr bwMode="auto">
              <a:xfrm>
                <a:off x="539" y="3123"/>
                <a:ext cx="139" cy="133"/>
              </a:xfrm>
              <a:custGeom>
                <a:avLst/>
                <a:gdLst>
                  <a:gd name="T0" fmla="*/ 0 w 432"/>
                  <a:gd name="T1" fmla="*/ 0 h 576"/>
                  <a:gd name="T2" fmla="*/ 0 w 432"/>
                  <a:gd name="T3" fmla="*/ 7 h 576"/>
                  <a:gd name="T4" fmla="*/ 14 w 432"/>
                  <a:gd name="T5" fmla="*/ 3 h 576"/>
                  <a:gd name="T6" fmla="*/ 0 w 432"/>
                  <a:gd name="T7" fmla="*/ 0 h 5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576">
                    <a:moveTo>
                      <a:pt x="0" y="0"/>
                    </a:moveTo>
                    <a:cubicBezTo>
                      <a:pt x="0" y="0"/>
                      <a:pt x="91" y="226"/>
                      <a:pt x="0" y="576"/>
                    </a:cubicBezTo>
                    <a:cubicBezTo>
                      <a:pt x="216" y="432"/>
                      <a:pt x="432" y="288"/>
                      <a:pt x="432" y="288"/>
                    </a:cubicBezTo>
                    <a:lnTo>
                      <a:pt x="0" y="0"/>
                    </a:lnTo>
                    <a:close/>
                  </a:path>
                </a:pathLst>
              </a:custGeom>
              <a:gradFill rotWithShape="1">
                <a:gsLst>
                  <a:gs pos="0">
                    <a:srgbClr val="FFFFCC"/>
                  </a:gs>
                  <a:gs pos="100000">
                    <a:srgbClr val="FFCC66"/>
                  </a:gs>
                </a:gsLst>
                <a:lin ang="18900000" scaled="1"/>
              </a:gradFill>
              <a:ln w="9525" cap="flat" cmpd="sng">
                <a:solidFill>
                  <a:srgbClr val="666699"/>
                </a:solidFill>
                <a:prstDash val="solid"/>
                <a:round/>
                <a:headEnd type="none" w="med" len="med"/>
                <a:tailEnd type="none" w="med" len="med"/>
              </a:ln>
              <a:effectLst>
                <a:outerShdw dist="17961" dir="8100000" algn="ctr" rotWithShape="0">
                  <a:schemeClr val="tx1"/>
                </a:outerShdw>
              </a:effectLst>
            </p:spPr>
            <p:txBody>
              <a:bodyPr wrap="none" anchor="ctr"/>
              <a:lstStyle/>
              <a:p>
                <a:endParaRPr lang="en-IN"/>
              </a:p>
            </p:txBody>
          </p:sp>
        </p:grpSp>
      </p:grpSp>
      <p:grpSp>
        <p:nvGrpSpPr>
          <p:cNvPr id="9" name="Group 9">
            <a:extLst>
              <a:ext uri="{FF2B5EF4-FFF2-40B4-BE49-F238E27FC236}">
                <a16:creationId xmlns:a16="http://schemas.microsoft.com/office/drawing/2014/main" id="{3A4AF353-EA2B-98AE-A8C5-3E2920DE65AC}"/>
              </a:ext>
            </a:extLst>
          </p:cNvPr>
          <p:cNvGrpSpPr>
            <a:grpSpLocks/>
          </p:cNvGrpSpPr>
          <p:nvPr/>
        </p:nvGrpSpPr>
        <p:grpSpPr bwMode="auto">
          <a:xfrm>
            <a:off x="2095500" y="6115050"/>
            <a:ext cx="304800" cy="244475"/>
            <a:chOff x="768" y="3096"/>
            <a:chExt cx="240" cy="192"/>
          </a:xfrm>
        </p:grpSpPr>
        <p:sp>
          <p:nvSpPr>
            <p:cNvPr id="31755" name="Oval 10">
              <a:extLst>
                <a:ext uri="{FF2B5EF4-FFF2-40B4-BE49-F238E27FC236}">
                  <a16:creationId xmlns:a16="http://schemas.microsoft.com/office/drawing/2014/main" id="{CA270DD0-4F25-78CB-3EC7-4D52F6217C0E}"/>
                </a:ext>
              </a:extLst>
            </p:cNvPr>
            <p:cNvSpPr>
              <a:spLocks noChangeArrowheads="1"/>
            </p:cNvSpPr>
            <p:nvPr/>
          </p:nvSpPr>
          <p:spPr bwMode="auto">
            <a:xfrm>
              <a:off x="768" y="3096"/>
              <a:ext cx="240" cy="192"/>
            </a:xfrm>
            <a:prstGeom prst="ellipse">
              <a:avLst/>
            </a:prstGeom>
            <a:gradFill rotWithShape="0">
              <a:gsLst>
                <a:gs pos="0">
                  <a:srgbClr val="666699"/>
                </a:gs>
                <a:gs pos="100000">
                  <a:srgbClr val="99CCFF"/>
                </a:gs>
              </a:gsLst>
              <a:lin ang="189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gn="ctr">
                <a:lnSpc>
                  <a:spcPct val="100000"/>
                </a:lnSpc>
                <a:spcBef>
                  <a:spcPct val="0"/>
                </a:spcBef>
                <a:buClrTx/>
                <a:buSzTx/>
                <a:buFontTx/>
                <a:buNone/>
              </a:pPr>
              <a:endParaRPr lang="en-US" altLang="en-US" sz="1800"/>
            </a:p>
          </p:txBody>
        </p:sp>
        <p:sp>
          <p:nvSpPr>
            <p:cNvPr id="31756" name="Rectangle 11">
              <a:extLst>
                <a:ext uri="{FF2B5EF4-FFF2-40B4-BE49-F238E27FC236}">
                  <a16:creationId xmlns:a16="http://schemas.microsoft.com/office/drawing/2014/main" id="{87574A16-3687-E6D7-1B16-A14165169598}"/>
                </a:ext>
              </a:extLst>
            </p:cNvPr>
            <p:cNvSpPr>
              <a:spLocks noChangeArrowheads="1"/>
            </p:cNvSpPr>
            <p:nvPr/>
          </p:nvSpPr>
          <p:spPr bwMode="auto">
            <a:xfrm>
              <a:off x="841" y="3145"/>
              <a:ext cx="95" cy="96"/>
            </a:xfrm>
            <a:prstGeom prst="rect">
              <a:avLst/>
            </a:prstGeom>
            <a:gradFill rotWithShape="1">
              <a:gsLst>
                <a:gs pos="0">
                  <a:srgbClr val="FFFFCC"/>
                </a:gs>
                <a:gs pos="100000">
                  <a:srgbClr val="FFCC66"/>
                </a:gs>
              </a:gsLst>
              <a:lin ang="18900000" scaled="1"/>
            </a:gradFill>
            <a:ln w="9525" algn="ctr">
              <a:solidFill>
                <a:srgbClr val="666699"/>
              </a:solidFill>
              <a:miter lim="800000"/>
              <a:headEnd/>
              <a:tailEnd/>
            </a:ln>
            <a:effectLst>
              <a:outerShdw dist="17961" dir="8100000" algn="ctr" rotWithShape="0">
                <a:schemeClr val="tx1"/>
              </a:outerShdw>
            </a:effec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gn="ctr">
                <a:lnSpc>
                  <a:spcPct val="100000"/>
                </a:lnSpc>
                <a:spcBef>
                  <a:spcPct val="0"/>
                </a:spcBef>
                <a:buClrTx/>
                <a:buSzTx/>
                <a:buFontTx/>
                <a:buNone/>
              </a:pPr>
              <a:endParaRPr lang="en-US" altLang="en-US" sz="180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par>
                          <p:cTn id="17" fill="hold" nodeType="afterGroup">
                            <p:stCondLst>
                              <p:cond delay="0"/>
                            </p:stCondLst>
                            <p:childTnLst>
                              <p:par>
                                <p:cTn id="18" presetID="1"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F81F687A-111A-34AE-A8B1-0EDAE0C9722F}"/>
              </a:ext>
            </a:extLst>
          </p:cNvPr>
          <p:cNvSpPr>
            <a:spLocks noGrp="1" noChangeArrowheads="1"/>
          </p:cNvSpPr>
          <p:nvPr>
            <p:ph type="title"/>
          </p:nvPr>
        </p:nvSpPr>
        <p:spPr/>
        <p:txBody>
          <a:bodyPr/>
          <a:lstStyle/>
          <a:p>
            <a:pPr eaLnBrk="1" hangingPunct="1"/>
            <a:r>
              <a:rPr lang="en-GB" altLang="en-US"/>
              <a:t>Demonstration: Using the Dispose Pattern</a:t>
            </a:r>
          </a:p>
        </p:txBody>
      </p:sp>
      <p:sp>
        <p:nvSpPr>
          <p:cNvPr id="33795" name="Rectangle 3">
            <a:extLst>
              <a:ext uri="{FF2B5EF4-FFF2-40B4-BE49-F238E27FC236}">
                <a16:creationId xmlns:a16="http://schemas.microsoft.com/office/drawing/2014/main" id="{CBD7F3B5-107D-7BA7-0910-28B528C7FB60}"/>
              </a:ext>
            </a:extLst>
          </p:cNvPr>
          <p:cNvSpPr>
            <a:spLocks noGrp="1" noChangeArrowheads="1"/>
          </p:cNvSpPr>
          <p:nvPr>
            <p:ph type="body" idx="1"/>
          </p:nvPr>
        </p:nvSpPr>
        <p:spPr/>
        <p:txBody>
          <a:bodyPr/>
          <a:lstStyle/>
          <a:p>
            <a:pPr marL="176213" indent="-176213" eaLnBrk="1" hangingPunct="1">
              <a:buFontTx/>
              <a:buNone/>
            </a:pPr>
            <a:r>
              <a:rPr lang="en-US" altLang="en-US"/>
              <a:t>In this demonstration, you will see how to:</a:t>
            </a:r>
          </a:p>
          <a:p>
            <a:pPr marL="176213" indent="-176213"/>
            <a:r>
              <a:rPr lang="en-US" altLang="en-US"/>
              <a:t>Implement the </a:t>
            </a:r>
            <a:r>
              <a:rPr lang="en-US" altLang="en-US" b="1"/>
              <a:t>IDisposable</a:t>
            </a:r>
            <a:r>
              <a:rPr lang="en-US" altLang="en-US"/>
              <a:t> interface</a:t>
            </a:r>
          </a:p>
          <a:p>
            <a:pPr marL="176213" indent="-176213"/>
            <a:r>
              <a:rPr lang="en-US" altLang="en-US"/>
              <a:t>Use a </a:t>
            </a:r>
            <a:r>
              <a:rPr lang="en-US" altLang="en-US" b="1"/>
              <a:t>using</a:t>
            </a:r>
            <a:r>
              <a:rPr lang="en-US" altLang="en-US"/>
              <a:t> statement to automatically dispose of an object</a:t>
            </a:r>
          </a:p>
          <a:p>
            <a:pPr marL="176213" indent="-176213"/>
            <a:r>
              <a:rPr lang="en-US" altLang="en-US"/>
              <a:t>Manually dispose of an object</a:t>
            </a:r>
            <a:endParaRPr lang="en-GB" altLang="en-US"/>
          </a:p>
          <a:p>
            <a:pPr marL="176213" indent="-176213"/>
            <a:endParaRPr lang="en-GB" altLang="en-US"/>
          </a:p>
          <a:p>
            <a:pPr marL="176213" indent="-176213"/>
            <a:endParaRPr lang="en-GB" altLang="en-US"/>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EF5E3-752E-CBD5-9A29-CD715F4AF52B}"/>
              </a:ext>
            </a:extLst>
          </p:cNvPr>
          <p:cNvSpPr>
            <a:spLocks noGrp="1"/>
          </p:cNvSpPr>
          <p:nvPr>
            <p:ph type="title"/>
          </p:nvPr>
        </p:nvSpPr>
        <p:spPr/>
        <p:txBody>
          <a:bodyPr/>
          <a:lstStyle/>
          <a:p>
            <a:r>
              <a:rPr lang="en-US" dirty="0"/>
              <a:t>UI</a:t>
            </a:r>
            <a:endParaRPr lang="en-IN" dirty="0"/>
          </a:p>
        </p:txBody>
      </p:sp>
      <p:sp>
        <p:nvSpPr>
          <p:cNvPr id="3" name="Content Placeholder 2">
            <a:extLst>
              <a:ext uri="{FF2B5EF4-FFF2-40B4-BE49-F238E27FC236}">
                <a16:creationId xmlns:a16="http://schemas.microsoft.com/office/drawing/2014/main" id="{EEA2F67B-2642-81BF-C4B3-0D5C556519EA}"/>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39769935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0B92A-F6EB-C663-7FA9-52430DC5229E}"/>
              </a:ext>
            </a:extLst>
          </p:cNvPr>
          <p:cNvSpPr>
            <a:spLocks noGrp="1"/>
          </p:cNvSpPr>
          <p:nvPr>
            <p:ph type="title"/>
          </p:nvPr>
        </p:nvSpPr>
        <p:spPr>
          <a:xfrm>
            <a:off x="838200" y="365126"/>
            <a:ext cx="10515600" cy="813970"/>
          </a:xfrm>
        </p:spPr>
        <p:txBody>
          <a:bodyPr/>
          <a:lstStyle/>
          <a:p>
            <a:r>
              <a:rPr lang="en-US" dirty="0"/>
              <a:t>Agenda</a:t>
            </a:r>
            <a:endParaRPr lang="en-IN" dirty="0"/>
          </a:p>
        </p:txBody>
      </p:sp>
      <p:sp>
        <p:nvSpPr>
          <p:cNvPr id="3" name="Content Placeholder 2">
            <a:extLst>
              <a:ext uri="{FF2B5EF4-FFF2-40B4-BE49-F238E27FC236}">
                <a16:creationId xmlns:a16="http://schemas.microsoft.com/office/drawing/2014/main" id="{803F34F1-BBFC-F4B1-8C0B-97A0738BFBA9}"/>
              </a:ext>
            </a:extLst>
          </p:cNvPr>
          <p:cNvSpPr>
            <a:spLocks noGrp="1"/>
          </p:cNvSpPr>
          <p:nvPr>
            <p:ph idx="1"/>
          </p:nvPr>
        </p:nvSpPr>
        <p:spPr>
          <a:xfrm>
            <a:off x="838201" y="1283368"/>
            <a:ext cx="4223084" cy="4893595"/>
          </a:xfrm>
        </p:spPr>
        <p:txBody>
          <a:bodyPr>
            <a:normAutofit fontScale="92500" lnSpcReduction="20000"/>
          </a:bodyPr>
          <a:lstStyle/>
          <a:p>
            <a:r>
              <a:rPr lang="en-US" dirty="0"/>
              <a:t>28-Nov</a:t>
            </a:r>
          </a:p>
          <a:p>
            <a:pPr lvl="1"/>
            <a:r>
              <a:rPr lang="en-US" dirty="0">
                <a:solidFill>
                  <a:schemeClr val="accent6"/>
                </a:solidFill>
              </a:rPr>
              <a:t>View</a:t>
            </a:r>
          </a:p>
          <a:p>
            <a:pPr lvl="2"/>
            <a:r>
              <a:rPr lang="en-US" dirty="0">
                <a:solidFill>
                  <a:schemeClr val="accent6"/>
                </a:solidFill>
              </a:rPr>
              <a:t>Razor View Engine </a:t>
            </a:r>
          </a:p>
          <a:p>
            <a:pPr lvl="3"/>
            <a:r>
              <a:rPr lang="en-US" dirty="0">
                <a:solidFill>
                  <a:schemeClr val="accent6"/>
                </a:solidFill>
              </a:rPr>
              <a:t>Syntax</a:t>
            </a:r>
          </a:p>
          <a:p>
            <a:pPr lvl="3"/>
            <a:r>
              <a:rPr lang="en-US" dirty="0">
                <a:solidFill>
                  <a:schemeClr val="accent6"/>
                </a:solidFill>
              </a:rPr>
              <a:t>Layout</a:t>
            </a:r>
          </a:p>
          <a:p>
            <a:pPr lvl="4"/>
            <a:r>
              <a:rPr lang="en-US" dirty="0">
                <a:solidFill>
                  <a:schemeClr val="accent6"/>
                </a:solidFill>
              </a:rPr>
              <a:t>Nested</a:t>
            </a:r>
          </a:p>
          <a:p>
            <a:pPr lvl="4"/>
            <a:r>
              <a:rPr lang="en-US" dirty="0">
                <a:solidFill>
                  <a:schemeClr val="accent6"/>
                </a:solidFill>
              </a:rPr>
              <a:t>Section</a:t>
            </a:r>
          </a:p>
          <a:p>
            <a:pPr lvl="1"/>
            <a:r>
              <a:rPr lang="en-US" dirty="0"/>
              <a:t>Routing</a:t>
            </a:r>
          </a:p>
          <a:p>
            <a:pPr lvl="2"/>
            <a:r>
              <a:rPr lang="en-US" dirty="0"/>
              <a:t>Attribute based Routing</a:t>
            </a:r>
          </a:p>
          <a:p>
            <a:pPr lvl="1"/>
            <a:r>
              <a:rPr lang="en-US" dirty="0"/>
              <a:t>Controllers</a:t>
            </a:r>
          </a:p>
          <a:p>
            <a:pPr lvl="2"/>
            <a:r>
              <a:rPr lang="en-US" dirty="0"/>
              <a:t>Model Binders</a:t>
            </a:r>
          </a:p>
          <a:p>
            <a:pPr lvl="1"/>
            <a:r>
              <a:rPr lang="en-US" dirty="0"/>
              <a:t>Security </a:t>
            </a:r>
          </a:p>
          <a:p>
            <a:r>
              <a:rPr lang="en-US" dirty="0"/>
              <a:t>Assignment</a:t>
            </a:r>
          </a:p>
          <a:p>
            <a:pPr lvl="1"/>
            <a:r>
              <a:rPr lang="en-US" dirty="0"/>
              <a:t>Create Landing Page with Layouts &amp; Menu for Each Role</a:t>
            </a:r>
          </a:p>
          <a:p>
            <a:pPr lvl="1"/>
            <a:endParaRPr lang="en-US" dirty="0"/>
          </a:p>
          <a:p>
            <a:pPr lvl="1"/>
            <a:endParaRPr lang="en-IN" dirty="0"/>
          </a:p>
        </p:txBody>
      </p:sp>
      <p:sp>
        <p:nvSpPr>
          <p:cNvPr id="4" name="Content Placeholder 2">
            <a:extLst>
              <a:ext uri="{FF2B5EF4-FFF2-40B4-BE49-F238E27FC236}">
                <a16:creationId xmlns:a16="http://schemas.microsoft.com/office/drawing/2014/main" id="{CCDDAFCC-90F6-9708-31F8-EFF9068586CB}"/>
              </a:ext>
            </a:extLst>
          </p:cNvPr>
          <p:cNvSpPr txBox="1">
            <a:spLocks/>
          </p:cNvSpPr>
          <p:nvPr/>
        </p:nvSpPr>
        <p:spPr>
          <a:xfrm>
            <a:off x="5386138" y="1283367"/>
            <a:ext cx="4223084" cy="48935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29-Nov</a:t>
            </a:r>
          </a:p>
          <a:p>
            <a:pPr lvl="1"/>
            <a:r>
              <a:rPr lang="en-US" dirty="0"/>
              <a:t>Controller</a:t>
            </a:r>
          </a:p>
          <a:p>
            <a:pPr lvl="2"/>
            <a:r>
              <a:rPr lang="en-US" dirty="0"/>
              <a:t>Action Filters</a:t>
            </a:r>
          </a:p>
          <a:p>
            <a:pPr lvl="2"/>
            <a:r>
              <a:rPr lang="en-US" dirty="0"/>
              <a:t>Selectors</a:t>
            </a:r>
          </a:p>
          <a:p>
            <a:pPr lvl="2"/>
            <a:r>
              <a:rPr lang="en-US" dirty="0"/>
              <a:t>Exception Handling</a:t>
            </a:r>
          </a:p>
          <a:p>
            <a:pPr lvl="1"/>
            <a:r>
              <a:rPr lang="en-US" dirty="0"/>
              <a:t>State Management</a:t>
            </a:r>
          </a:p>
          <a:p>
            <a:pPr lvl="1"/>
            <a:endParaRPr lang="en-US" dirty="0"/>
          </a:p>
          <a:p>
            <a:pPr lvl="1"/>
            <a:endParaRPr lang="en-IN" dirty="0"/>
          </a:p>
        </p:txBody>
      </p:sp>
    </p:spTree>
    <p:extLst>
      <p:ext uri="{BB962C8B-B14F-4D97-AF65-F5344CB8AC3E}">
        <p14:creationId xmlns:p14="http://schemas.microsoft.com/office/powerpoint/2010/main" val="353920861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86E6-99D5-7A6D-6989-D460EA0C7185}"/>
              </a:ext>
            </a:extLst>
          </p:cNvPr>
          <p:cNvSpPr>
            <a:spLocks noGrp="1"/>
          </p:cNvSpPr>
          <p:nvPr>
            <p:ph type="title"/>
          </p:nvPr>
        </p:nvSpPr>
        <p:spPr/>
        <p:txBody>
          <a:bodyPr/>
          <a:lstStyle/>
          <a:p>
            <a:r>
              <a:rPr lang="en-US" dirty="0"/>
              <a:t>Topic For Presentation</a:t>
            </a:r>
            <a:endParaRPr lang="en-IN" dirty="0"/>
          </a:p>
        </p:txBody>
      </p:sp>
      <p:sp>
        <p:nvSpPr>
          <p:cNvPr id="3" name="Content Placeholder 2">
            <a:extLst>
              <a:ext uri="{FF2B5EF4-FFF2-40B4-BE49-F238E27FC236}">
                <a16:creationId xmlns:a16="http://schemas.microsoft.com/office/drawing/2014/main" id="{C9BED364-8282-EF8B-ED64-9F179E5969F4}"/>
              </a:ext>
            </a:extLst>
          </p:cNvPr>
          <p:cNvSpPr>
            <a:spLocks noGrp="1"/>
          </p:cNvSpPr>
          <p:nvPr>
            <p:ph idx="1"/>
          </p:nvPr>
        </p:nvSpPr>
        <p:spPr>
          <a:xfrm>
            <a:off x="838200" y="1825625"/>
            <a:ext cx="4794504" cy="4351338"/>
          </a:xfrm>
        </p:spPr>
        <p:txBody>
          <a:bodyPr>
            <a:normAutofit fontScale="85000" lnSpcReduction="20000"/>
          </a:bodyPr>
          <a:lstStyle/>
          <a:p>
            <a:pPr marL="514350" indent="-514350">
              <a:buFont typeface="+mj-lt"/>
              <a:buAutoNum type="arabicPeriod"/>
            </a:pPr>
            <a:r>
              <a:rPr lang="en-US" dirty="0">
                <a:solidFill>
                  <a:schemeClr val="accent6"/>
                </a:solidFill>
              </a:rPr>
              <a:t>Reflection &amp; Attributes</a:t>
            </a:r>
          </a:p>
          <a:p>
            <a:pPr marL="514350" indent="-514350">
              <a:buFont typeface="+mj-lt"/>
              <a:buAutoNum type="arabicPeriod"/>
            </a:pPr>
            <a:r>
              <a:rPr lang="en-US" dirty="0"/>
              <a:t>Delegates</a:t>
            </a:r>
          </a:p>
          <a:p>
            <a:pPr marL="514350" indent="-514350">
              <a:buFont typeface="+mj-lt"/>
              <a:buAutoNum type="arabicPeriod"/>
            </a:pPr>
            <a:r>
              <a:rPr lang="en-US" dirty="0">
                <a:solidFill>
                  <a:schemeClr val="accent6"/>
                </a:solidFill>
              </a:rPr>
              <a:t>Threading</a:t>
            </a:r>
          </a:p>
          <a:p>
            <a:pPr marL="514350" indent="-514350">
              <a:buFont typeface="+mj-lt"/>
              <a:buAutoNum type="arabicPeriod"/>
            </a:pPr>
            <a:r>
              <a:rPr lang="en-IN" dirty="0"/>
              <a:t>Collections</a:t>
            </a:r>
          </a:p>
          <a:p>
            <a:pPr marL="514350" indent="-514350">
              <a:buFont typeface="+mj-lt"/>
              <a:buAutoNum type="arabicPeriod"/>
            </a:pPr>
            <a:r>
              <a:rPr lang="en-IN" dirty="0"/>
              <a:t>Generic</a:t>
            </a:r>
          </a:p>
          <a:p>
            <a:pPr marL="514350" indent="-514350">
              <a:buFont typeface="+mj-lt"/>
              <a:buAutoNum type="arabicPeriod"/>
            </a:pPr>
            <a:r>
              <a:rPr lang="en-IN" dirty="0"/>
              <a:t>LINQ to Objects</a:t>
            </a:r>
          </a:p>
          <a:p>
            <a:pPr marL="514350" indent="-514350">
              <a:buFont typeface="+mj-lt"/>
              <a:buAutoNum type="arabicPeriod"/>
            </a:pPr>
            <a:r>
              <a:rPr lang="en-IN" dirty="0"/>
              <a:t>ADO.NET</a:t>
            </a:r>
          </a:p>
          <a:p>
            <a:pPr marL="514350" indent="-514350">
              <a:buFont typeface="+mj-lt"/>
              <a:buAutoNum type="arabicPeriod"/>
            </a:pPr>
            <a:r>
              <a:rPr lang="en-IN" dirty="0"/>
              <a:t>Entity Framework – </a:t>
            </a:r>
          </a:p>
          <a:p>
            <a:pPr marL="514350" indent="-514350">
              <a:buFont typeface="+mj-lt"/>
              <a:buAutoNum type="arabicPeriod"/>
            </a:pPr>
            <a:r>
              <a:rPr lang="en-IN" dirty="0"/>
              <a:t>ASP.NET Page Lifecycle </a:t>
            </a:r>
          </a:p>
          <a:p>
            <a:pPr marL="514350" indent="-514350">
              <a:buFont typeface="+mj-lt"/>
              <a:buAutoNum type="arabicPeriod"/>
            </a:pPr>
            <a:r>
              <a:rPr lang="en-IN" dirty="0"/>
              <a:t>ASP.NET Controls </a:t>
            </a:r>
          </a:p>
          <a:p>
            <a:pPr marL="514350" indent="-514350">
              <a:buFont typeface="+mj-lt"/>
              <a:buAutoNum type="arabicPeriod"/>
            </a:pPr>
            <a:r>
              <a:rPr lang="en-IN" dirty="0"/>
              <a:t>ASP.NET vs ASP.NET MVC</a:t>
            </a:r>
          </a:p>
          <a:p>
            <a:pPr marL="514350" indent="-514350">
              <a:buFont typeface="+mj-lt"/>
              <a:buAutoNum type="arabicPeriod"/>
            </a:pPr>
            <a:endParaRPr lang="en-IN" dirty="0"/>
          </a:p>
        </p:txBody>
      </p:sp>
      <p:sp>
        <p:nvSpPr>
          <p:cNvPr id="4" name="Content Placeholder 2">
            <a:extLst>
              <a:ext uri="{FF2B5EF4-FFF2-40B4-BE49-F238E27FC236}">
                <a16:creationId xmlns:a16="http://schemas.microsoft.com/office/drawing/2014/main" id="{7BEE3F1C-75C1-0D86-7BDB-3D5D13D44EC8}"/>
              </a:ext>
            </a:extLst>
          </p:cNvPr>
          <p:cNvSpPr txBox="1">
            <a:spLocks/>
          </p:cNvSpPr>
          <p:nvPr/>
        </p:nvSpPr>
        <p:spPr>
          <a:xfrm>
            <a:off x="6096000" y="1825625"/>
            <a:ext cx="4794504" cy="4351338"/>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dirty="0"/>
              <a:t>GC - Destructor</a:t>
            </a:r>
            <a:endParaRPr lang="en-IN" dirty="0"/>
          </a:p>
          <a:p>
            <a:pPr marL="514350" indent="-514350">
              <a:buFont typeface="+mj-lt"/>
              <a:buAutoNum type="arabicPeriod"/>
            </a:pPr>
            <a:r>
              <a:rPr lang="en-IN" dirty="0">
                <a:solidFill>
                  <a:schemeClr val="accent6"/>
                </a:solidFill>
              </a:rPr>
              <a:t>ASP.NET State Management</a:t>
            </a:r>
          </a:p>
          <a:p>
            <a:pPr marL="514350" indent="-514350">
              <a:buFont typeface="+mj-lt"/>
              <a:buAutoNum type="arabicPeriod"/>
            </a:pPr>
            <a:r>
              <a:rPr lang="en-IN" dirty="0">
                <a:solidFill>
                  <a:schemeClr val="accent6"/>
                </a:solidFill>
              </a:rPr>
              <a:t>Routing</a:t>
            </a:r>
          </a:p>
          <a:p>
            <a:pPr marL="514350" indent="-514350">
              <a:buFont typeface="+mj-lt"/>
              <a:buAutoNum type="arabicPeriod"/>
            </a:pPr>
            <a:r>
              <a:rPr lang="en-IN" dirty="0">
                <a:solidFill>
                  <a:schemeClr val="accent6"/>
                </a:solidFill>
              </a:rPr>
              <a:t>Model Binder</a:t>
            </a:r>
          </a:p>
          <a:p>
            <a:pPr marL="514350" indent="-514350">
              <a:buFont typeface="+mj-lt"/>
              <a:buAutoNum type="arabicPeriod"/>
            </a:pPr>
            <a:r>
              <a:rPr lang="en-IN" dirty="0"/>
              <a:t>ASP.NET MVC Controller </a:t>
            </a:r>
          </a:p>
          <a:p>
            <a:pPr marL="514350" indent="-514350">
              <a:buFont typeface="+mj-lt"/>
              <a:buAutoNum type="arabicPeriod"/>
            </a:pPr>
            <a:r>
              <a:rPr lang="en-IN" dirty="0">
                <a:solidFill>
                  <a:schemeClr val="accent6"/>
                </a:solidFill>
              </a:rPr>
              <a:t>Security</a:t>
            </a:r>
          </a:p>
          <a:p>
            <a:pPr marL="514350" indent="-514350">
              <a:buFont typeface="+mj-lt"/>
              <a:buAutoNum type="arabicPeriod"/>
            </a:pPr>
            <a:r>
              <a:rPr lang="en-IN" dirty="0">
                <a:solidFill>
                  <a:schemeClr val="accent6"/>
                </a:solidFill>
              </a:rPr>
              <a:t>Exception Handling (CS &amp; MVC)</a:t>
            </a:r>
          </a:p>
          <a:p>
            <a:pPr marL="514350" indent="-514350">
              <a:buFont typeface="+mj-lt"/>
              <a:buAutoNum type="arabicPeriod"/>
            </a:pPr>
            <a:r>
              <a:rPr lang="en-IN" dirty="0">
                <a:solidFill>
                  <a:schemeClr val="accent6"/>
                </a:solidFill>
              </a:rPr>
              <a:t>Client Side Web App vs Server Side Web App</a:t>
            </a:r>
          </a:p>
          <a:p>
            <a:pPr marL="514350" indent="-514350">
              <a:buFont typeface="+mj-lt"/>
              <a:buAutoNum type="arabicPeriod"/>
            </a:pPr>
            <a:r>
              <a:rPr lang="en-IN" dirty="0">
                <a:solidFill>
                  <a:schemeClr val="accent6"/>
                </a:solidFill>
              </a:rPr>
              <a:t>Cloud Computing</a:t>
            </a:r>
          </a:p>
          <a:p>
            <a:pPr marL="514350" indent="-514350">
              <a:buFont typeface="+mj-lt"/>
              <a:buAutoNum type="arabicPeriod"/>
            </a:pPr>
            <a:r>
              <a:rPr lang="en-IN" dirty="0">
                <a:solidFill>
                  <a:schemeClr val="accent6"/>
                </a:solidFill>
              </a:rPr>
              <a:t>Dev Ops </a:t>
            </a:r>
          </a:p>
          <a:p>
            <a:pPr marL="514350" indent="-514350">
              <a:buFont typeface="+mj-lt"/>
              <a:buAutoNum type="arabicPeriod"/>
            </a:pPr>
            <a:r>
              <a:rPr lang="en-IN" dirty="0" err="1">
                <a:solidFill>
                  <a:schemeClr val="accent6"/>
                </a:solidFill>
              </a:rPr>
              <a:t>.net</a:t>
            </a:r>
            <a:r>
              <a:rPr lang="en-IN" dirty="0">
                <a:solidFill>
                  <a:schemeClr val="accent6"/>
                </a:solidFill>
              </a:rPr>
              <a:t> framework vs </a:t>
            </a:r>
            <a:r>
              <a:rPr lang="en-IN" dirty="0" err="1">
                <a:solidFill>
                  <a:schemeClr val="accent6"/>
                </a:solidFill>
              </a:rPr>
              <a:t>.net</a:t>
            </a:r>
            <a:r>
              <a:rPr lang="en-IN" dirty="0">
                <a:solidFill>
                  <a:schemeClr val="accent6"/>
                </a:solidFill>
              </a:rPr>
              <a:t> core vs .NET</a:t>
            </a:r>
          </a:p>
          <a:p>
            <a:pPr marL="514350" indent="-514350">
              <a:buFont typeface="+mj-lt"/>
              <a:buAutoNum type="arabicPeriod"/>
            </a:pPr>
            <a:r>
              <a:rPr lang="en-IN" dirty="0">
                <a:solidFill>
                  <a:schemeClr val="accent6"/>
                </a:solidFill>
              </a:rPr>
              <a:t>ASP.NET Web API </a:t>
            </a:r>
          </a:p>
          <a:p>
            <a:pPr marL="514350" indent="-514350">
              <a:buFont typeface="+mj-lt"/>
              <a:buAutoNum type="arabicPeriod"/>
            </a:pPr>
            <a:r>
              <a:rPr lang="en-IN" dirty="0">
                <a:solidFill>
                  <a:schemeClr val="accent6"/>
                </a:solidFill>
              </a:rPr>
              <a:t>Azure Storage</a:t>
            </a:r>
          </a:p>
          <a:p>
            <a:pPr marL="514350" indent="-514350">
              <a:buFont typeface="+mj-lt"/>
              <a:buAutoNum type="arabicPeriod"/>
            </a:pPr>
            <a:r>
              <a:rPr lang="en-IN" dirty="0">
                <a:solidFill>
                  <a:schemeClr val="accent6"/>
                </a:solidFill>
              </a:rPr>
              <a:t>AJAX - </a:t>
            </a:r>
          </a:p>
          <a:p>
            <a:pPr marL="514350" indent="-514350">
              <a:buFont typeface="+mj-lt"/>
              <a:buAutoNum type="arabicPeriod"/>
            </a:pPr>
            <a:endParaRPr lang="en-IN" dirty="0"/>
          </a:p>
          <a:p>
            <a:pPr marL="514350" indent="-514350">
              <a:buFont typeface="+mj-lt"/>
              <a:buAutoNum type="arabicPeriod"/>
            </a:pPr>
            <a:endParaRPr lang="en-IN" dirty="0"/>
          </a:p>
        </p:txBody>
      </p:sp>
    </p:spTree>
    <p:extLst>
      <p:ext uri="{BB962C8B-B14F-4D97-AF65-F5344CB8AC3E}">
        <p14:creationId xmlns:p14="http://schemas.microsoft.com/office/powerpoint/2010/main" val="382882251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42E86-37E1-FD5D-0879-BABB74F11AD9}"/>
              </a:ext>
            </a:extLst>
          </p:cNvPr>
          <p:cNvSpPr>
            <a:spLocks noGrp="1"/>
          </p:cNvSpPr>
          <p:nvPr>
            <p:ph type="title"/>
          </p:nvPr>
        </p:nvSpPr>
        <p:spPr/>
        <p:txBody>
          <a:bodyPr/>
          <a:lstStyle/>
          <a:p>
            <a:r>
              <a:rPr lang="en-IN" dirty="0"/>
              <a:t>Serialization</a:t>
            </a:r>
          </a:p>
        </p:txBody>
      </p:sp>
      <p:sp>
        <p:nvSpPr>
          <p:cNvPr id="3" name="Content Placeholder 2">
            <a:extLst>
              <a:ext uri="{FF2B5EF4-FFF2-40B4-BE49-F238E27FC236}">
                <a16:creationId xmlns:a16="http://schemas.microsoft.com/office/drawing/2014/main" id="{960764FB-2F33-FE3A-1964-6397548C833C}"/>
              </a:ext>
            </a:extLst>
          </p:cNvPr>
          <p:cNvSpPr>
            <a:spLocks noGrp="1"/>
          </p:cNvSpPr>
          <p:nvPr>
            <p:ph idx="1"/>
          </p:nvPr>
        </p:nvSpPr>
        <p:spPr/>
        <p:txBody>
          <a:bodyPr/>
          <a:lstStyle/>
          <a:p>
            <a:r>
              <a:rPr lang="en-US" dirty="0"/>
              <a:t>Why </a:t>
            </a:r>
          </a:p>
          <a:p>
            <a:pPr lvl="1"/>
            <a:r>
              <a:rPr lang="en-US" dirty="0"/>
              <a:t>Storage</a:t>
            </a:r>
          </a:p>
          <a:p>
            <a:pPr lvl="1"/>
            <a:r>
              <a:rPr lang="en-US" dirty="0"/>
              <a:t>Transport</a:t>
            </a:r>
          </a:p>
          <a:p>
            <a:pPr lvl="1"/>
            <a:r>
              <a:rPr lang="en-US" dirty="0"/>
              <a:t>Transform</a:t>
            </a:r>
            <a:endParaRPr lang="en-IN" dirty="0"/>
          </a:p>
        </p:txBody>
      </p:sp>
    </p:spTree>
    <p:extLst>
      <p:ext uri="{BB962C8B-B14F-4D97-AF65-F5344CB8AC3E}">
        <p14:creationId xmlns:p14="http://schemas.microsoft.com/office/powerpoint/2010/main" val="361293920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34AC9-956D-82D9-13EC-6838866155FA}"/>
              </a:ext>
            </a:extLst>
          </p:cNvPr>
          <p:cNvSpPr>
            <a:spLocks noGrp="1"/>
          </p:cNvSpPr>
          <p:nvPr>
            <p:ph type="title"/>
          </p:nvPr>
        </p:nvSpPr>
        <p:spPr/>
        <p:txBody>
          <a:bodyPr/>
          <a:lstStyle/>
          <a:p>
            <a:r>
              <a:rPr lang="en-US" dirty="0"/>
              <a:t>.NET Core</a:t>
            </a:r>
            <a:endParaRPr lang="en-IN" dirty="0"/>
          </a:p>
        </p:txBody>
      </p:sp>
    </p:spTree>
    <p:extLst>
      <p:ext uri="{BB962C8B-B14F-4D97-AF65-F5344CB8AC3E}">
        <p14:creationId xmlns:p14="http://schemas.microsoft.com/office/powerpoint/2010/main" val="344158528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612A8-5D2F-11A8-4588-FBABD2E12F65}"/>
              </a:ext>
            </a:extLst>
          </p:cNvPr>
          <p:cNvSpPr>
            <a:spLocks noGrp="1"/>
          </p:cNvSpPr>
          <p:nvPr>
            <p:ph type="title"/>
          </p:nvPr>
        </p:nvSpPr>
        <p:spPr/>
        <p:txBody>
          <a:bodyPr/>
          <a:lstStyle/>
          <a:p>
            <a:r>
              <a:rPr lang="en-US" dirty="0"/>
              <a:t>Cloud Computing</a:t>
            </a:r>
            <a:endParaRPr lang="en-IN" dirty="0"/>
          </a:p>
        </p:txBody>
      </p:sp>
      <p:sp>
        <p:nvSpPr>
          <p:cNvPr id="4" name="Rectangle 3">
            <a:extLst>
              <a:ext uri="{FF2B5EF4-FFF2-40B4-BE49-F238E27FC236}">
                <a16:creationId xmlns:a16="http://schemas.microsoft.com/office/drawing/2014/main" id="{BD76696A-A17B-FDEC-A954-92858035C9CC}"/>
              </a:ext>
            </a:extLst>
          </p:cNvPr>
          <p:cNvSpPr/>
          <p:nvPr/>
        </p:nvSpPr>
        <p:spPr>
          <a:xfrm>
            <a:off x="1322773" y="2752078"/>
            <a:ext cx="1731145" cy="5237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a:t>
            </a:r>
            <a:endParaRPr lang="en-IN" dirty="0"/>
          </a:p>
        </p:txBody>
      </p:sp>
      <p:sp>
        <p:nvSpPr>
          <p:cNvPr id="5" name="Rectangle 4">
            <a:extLst>
              <a:ext uri="{FF2B5EF4-FFF2-40B4-BE49-F238E27FC236}">
                <a16:creationId xmlns:a16="http://schemas.microsoft.com/office/drawing/2014/main" id="{1E7075A3-0B66-42DE-051E-DA8FF8F8FD2B}"/>
              </a:ext>
            </a:extLst>
          </p:cNvPr>
          <p:cNvSpPr/>
          <p:nvPr/>
        </p:nvSpPr>
        <p:spPr>
          <a:xfrm>
            <a:off x="6730754" y="2752078"/>
            <a:ext cx="1731145" cy="5237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endParaRPr lang="en-IN" dirty="0"/>
          </a:p>
        </p:txBody>
      </p:sp>
      <p:cxnSp>
        <p:nvCxnSpPr>
          <p:cNvPr id="6" name="Straight Arrow Connector 5">
            <a:extLst>
              <a:ext uri="{FF2B5EF4-FFF2-40B4-BE49-F238E27FC236}">
                <a16:creationId xmlns:a16="http://schemas.microsoft.com/office/drawing/2014/main" id="{9BD136D3-B575-4258-629E-448D7846D1B8}"/>
              </a:ext>
            </a:extLst>
          </p:cNvPr>
          <p:cNvCxnSpPr/>
          <p:nvPr/>
        </p:nvCxnSpPr>
        <p:spPr>
          <a:xfrm>
            <a:off x="3338004" y="2831977"/>
            <a:ext cx="30983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B875C7B-DBDB-FF51-F215-193E9A0D1AA2}"/>
              </a:ext>
            </a:extLst>
          </p:cNvPr>
          <p:cNvCxnSpPr/>
          <p:nvPr/>
        </p:nvCxnSpPr>
        <p:spPr>
          <a:xfrm flipH="1">
            <a:off x="3320249" y="3275860"/>
            <a:ext cx="30716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58BB305-40A9-6CC7-0CAB-4E225CDA4BFD}"/>
              </a:ext>
            </a:extLst>
          </p:cNvPr>
          <p:cNvSpPr/>
          <p:nvPr/>
        </p:nvSpPr>
        <p:spPr>
          <a:xfrm>
            <a:off x="1322773" y="4155258"/>
            <a:ext cx="1731145" cy="5237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a:t>
            </a:r>
            <a:endParaRPr lang="en-IN" dirty="0"/>
          </a:p>
        </p:txBody>
      </p:sp>
      <p:sp>
        <p:nvSpPr>
          <p:cNvPr id="9" name="Rectangle 8">
            <a:extLst>
              <a:ext uri="{FF2B5EF4-FFF2-40B4-BE49-F238E27FC236}">
                <a16:creationId xmlns:a16="http://schemas.microsoft.com/office/drawing/2014/main" id="{0ED857A5-89E4-73E8-6B86-20D8E5A53E3D}"/>
              </a:ext>
            </a:extLst>
          </p:cNvPr>
          <p:cNvSpPr/>
          <p:nvPr/>
        </p:nvSpPr>
        <p:spPr>
          <a:xfrm>
            <a:off x="6730754" y="4155258"/>
            <a:ext cx="1731145" cy="5237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endParaRPr lang="en-IN" dirty="0"/>
          </a:p>
        </p:txBody>
      </p:sp>
      <p:cxnSp>
        <p:nvCxnSpPr>
          <p:cNvPr id="10" name="Straight Arrow Connector 9">
            <a:extLst>
              <a:ext uri="{FF2B5EF4-FFF2-40B4-BE49-F238E27FC236}">
                <a16:creationId xmlns:a16="http://schemas.microsoft.com/office/drawing/2014/main" id="{F95BDF4F-00B7-D72A-856A-8B435D41B751}"/>
              </a:ext>
            </a:extLst>
          </p:cNvPr>
          <p:cNvCxnSpPr>
            <a:cxnSpLocks/>
          </p:cNvCxnSpPr>
          <p:nvPr/>
        </p:nvCxnSpPr>
        <p:spPr>
          <a:xfrm>
            <a:off x="3338004" y="4235157"/>
            <a:ext cx="8078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601251F-CBC2-D8AE-37A5-BD04B33458C5}"/>
              </a:ext>
            </a:extLst>
          </p:cNvPr>
          <p:cNvCxnSpPr>
            <a:cxnSpLocks/>
          </p:cNvCxnSpPr>
          <p:nvPr/>
        </p:nvCxnSpPr>
        <p:spPr>
          <a:xfrm flipH="1">
            <a:off x="3320249" y="4679040"/>
            <a:ext cx="8256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CDBBEF5-A75C-E0FC-A25E-D1D7C7B61133}"/>
              </a:ext>
            </a:extLst>
          </p:cNvPr>
          <p:cNvCxnSpPr>
            <a:cxnSpLocks/>
          </p:cNvCxnSpPr>
          <p:nvPr/>
        </p:nvCxnSpPr>
        <p:spPr>
          <a:xfrm>
            <a:off x="5628443" y="4200154"/>
            <a:ext cx="8078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1A72EBA-1517-ED35-4BFB-F6A43EC27D33}"/>
              </a:ext>
            </a:extLst>
          </p:cNvPr>
          <p:cNvCxnSpPr>
            <a:cxnSpLocks/>
          </p:cNvCxnSpPr>
          <p:nvPr/>
        </p:nvCxnSpPr>
        <p:spPr>
          <a:xfrm flipH="1">
            <a:off x="5610688" y="4644037"/>
            <a:ext cx="8256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Cloud 13">
            <a:extLst>
              <a:ext uri="{FF2B5EF4-FFF2-40B4-BE49-F238E27FC236}">
                <a16:creationId xmlns:a16="http://schemas.microsoft.com/office/drawing/2014/main" id="{587EF9F0-DDA2-F8F8-56A7-2AAC791F022D}"/>
              </a:ext>
            </a:extLst>
          </p:cNvPr>
          <p:cNvSpPr/>
          <p:nvPr/>
        </p:nvSpPr>
        <p:spPr>
          <a:xfrm>
            <a:off x="4145872" y="3671427"/>
            <a:ext cx="1464816" cy="1486497"/>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Internet</a:t>
            </a:r>
            <a:endParaRPr lang="en-IN" dirty="0"/>
          </a:p>
        </p:txBody>
      </p:sp>
    </p:spTree>
    <p:extLst>
      <p:ext uri="{BB962C8B-B14F-4D97-AF65-F5344CB8AC3E}">
        <p14:creationId xmlns:p14="http://schemas.microsoft.com/office/powerpoint/2010/main" val="3916682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B0BCDEA3-EA91-D73C-F9A5-29512CBA96E9}"/>
              </a:ext>
            </a:extLst>
          </p:cNvPr>
          <p:cNvSpPr>
            <a:spLocks noChangeArrowheads="1"/>
          </p:cNvSpPr>
          <p:nvPr/>
        </p:nvSpPr>
        <p:spPr bwMode="auto">
          <a:xfrm>
            <a:off x="3746500" y="1905000"/>
            <a:ext cx="4572000" cy="4724400"/>
          </a:xfrm>
          <a:prstGeom prst="rect">
            <a:avLst/>
          </a:prstGeom>
          <a:gradFill rotWithShape="0">
            <a:gsLst>
              <a:gs pos="0">
                <a:schemeClr val="accent2"/>
              </a:gs>
              <a:gs pos="100000">
                <a:schemeClr val="accent2">
                  <a:gamma/>
                  <a:shade val="46275"/>
                  <a:invGamma/>
                </a:schemeClr>
              </a:gs>
            </a:gsLst>
            <a:lin ang="2700000" scaled="1"/>
          </a:gradFill>
          <a:ln w="9525">
            <a:noFill/>
            <a:miter lim="800000"/>
            <a:headEnd/>
            <a:tailEnd/>
          </a:ln>
          <a:effectLst>
            <a:prstShdw prst="shdw17" dist="17961" dir="2700000">
              <a:schemeClr val="accent2">
                <a:gamma/>
                <a:shade val="60000"/>
                <a:invGamma/>
              </a:schemeClr>
            </a:prstShdw>
          </a:effectLst>
        </p:spPr>
        <p:txBody>
          <a:bodyPr wrap="none" anchor="ctr"/>
          <a:lstStyle/>
          <a:p>
            <a:pPr algn="ctr">
              <a:defRPr/>
            </a:pPr>
            <a:endParaRPr lang="en-US" b="1">
              <a:effectLst>
                <a:outerShdw blurRad="38100" dist="38100" dir="2700000" algn="tl">
                  <a:srgbClr val="FFFFFF"/>
                </a:outerShdw>
              </a:effectLst>
              <a:latin typeface="Arial" charset="0"/>
              <a:cs typeface="+mn-cs"/>
            </a:endParaRPr>
          </a:p>
        </p:txBody>
      </p:sp>
      <p:sp>
        <p:nvSpPr>
          <p:cNvPr id="34819" name="Text Box 3">
            <a:extLst>
              <a:ext uri="{FF2B5EF4-FFF2-40B4-BE49-F238E27FC236}">
                <a16:creationId xmlns:a16="http://schemas.microsoft.com/office/drawing/2014/main" id="{FC580357-5E5D-FFEA-760A-32E234398596}"/>
              </a:ext>
            </a:extLst>
          </p:cNvPr>
          <p:cNvSpPr txBox="1">
            <a:spLocks noChangeArrowheads="1"/>
          </p:cNvSpPr>
          <p:nvPr/>
        </p:nvSpPr>
        <p:spPr bwMode="auto">
          <a:xfrm>
            <a:off x="3773488" y="2032000"/>
            <a:ext cx="2165350" cy="366713"/>
          </a:xfrm>
          <a:prstGeom prst="rect">
            <a:avLst/>
          </a:prstGeom>
          <a:noFill/>
          <a:ln w="9525">
            <a:noFill/>
            <a:miter lim="800000"/>
            <a:headEnd/>
            <a:tailEnd/>
          </a:ln>
          <a:effectLst/>
        </p:spPr>
        <p:txBody>
          <a:bodyPr wrap="none">
            <a:spAutoFit/>
          </a:bodyPr>
          <a:lstStyle/>
          <a:p>
            <a:pPr algn="ctr">
              <a:defRPr/>
            </a:pPr>
            <a:r>
              <a:rPr lang="en-GB" sz="1800" b="1">
                <a:effectLst>
                  <a:outerShdw blurRad="38100" dist="38100" dir="2700000" algn="tl">
                    <a:srgbClr val="C0C0C0"/>
                  </a:outerShdw>
                </a:effectLst>
                <a:latin typeface="Arial" charset="0"/>
                <a:cs typeface="+mn-cs"/>
              </a:rPr>
              <a:t>Type Descriptions</a:t>
            </a:r>
          </a:p>
        </p:txBody>
      </p:sp>
      <p:sp>
        <p:nvSpPr>
          <p:cNvPr id="63492" name="Rectangle 4">
            <a:extLst>
              <a:ext uri="{FF2B5EF4-FFF2-40B4-BE49-F238E27FC236}">
                <a16:creationId xmlns:a16="http://schemas.microsoft.com/office/drawing/2014/main" id="{1310F7B0-9297-13D7-A1FF-DF63FB00DEBB}"/>
              </a:ext>
            </a:extLst>
          </p:cNvPr>
          <p:cNvSpPr>
            <a:spLocks noChangeArrowheads="1"/>
          </p:cNvSpPr>
          <p:nvPr/>
        </p:nvSpPr>
        <p:spPr bwMode="auto">
          <a:xfrm>
            <a:off x="4051300" y="2378075"/>
            <a:ext cx="3917950" cy="1508125"/>
          </a:xfrm>
          <a:prstGeom prst="rect">
            <a:avLst/>
          </a:prstGeom>
          <a:solidFill>
            <a:srgbClr val="FF9933"/>
          </a:solidFill>
          <a:ln>
            <a:noFill/>
          </a:ln>
          <a:effectLst>
            <a:prstShdw prst="shdw17" dist="17961" dir="2700000">
              <a:srgbClr val="995C1F"/>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spcBef>
                <a:spcPct val="0"/>
              </a:spcBef>
              <a:buClrTx/>
              <a:buFontTx/>
              <a:buNone/>
            </a:pPr>
            <a:r>
              <a:rPr lang="en-GB" altLang="en-US" sz="1800" b="1">
                <a:latin typeface="Arial" panose="020B0604020202020204" pitchFamily="34" charset="0"/>
              </a:rPr>
              <a:t>Classes</a:t>
            </a:r>
          </a:p>
          <a:p>
            <a:pPr>
              <a:spcBef>
                <a:spcPct val="0"/>
              </a:spcBef>
              <a:buClrTx/>
              <a:buFontTx/>
              <a:buNone/>
            </a:pPr>
            <a:r>
              <a:rPr lang="en-GB" altLang="en-US" sz="1800" b="1">
                <a:latin typeface="Arial" panose="020B0604020202020204" pitchFamily="34" charset="0"/>
              </a:rPr>
              <a:t>Base classes</a:t>
            </a:r>
          </a:p>
          <a:p>
            <a:pPr>
              <a:spcBef>
                <a:spcPct val="0"/>
              </a:spcBef>
              <a:buClrTx/>
              <a:buFontTx/>
              <a:buNone/>
            </a:pPr>
            <a:r>
              <a:rPr lang="en-GB" altLang="en-US" sz="1800" b="1">
                <a:latin typeface="Arial" panose="020B0604020202020204" pitchFamily="34" charset="0"/>
              </a:rPr>
              <a:t>Implemented interfaces</a:t>
            </a:r>
          </a:p>
          <a:p>
            <a:pPr>
              <a:spcBef>
                <a:spcPct val="0"/>
              </a:spcBef>
              <a:buClrTx/>
              <a:buFontTx/>
              <a:buNone/>
            </a:pPr>
            <a:r>
              <a:rPr lang="en-GB" altLang="en-US" sz="1800" b="1">
                <a:latin typeface="Arial" panose="020B0604020202020204" pitchFamily="34" charset="0"/>
              </a:rPr>
              <a:t>Data members</a:t>
            </a:r>
          </a:p>
          <a:p>
            <a:pPr>
              <a:spcBef>
                <a:spcPct val="0"/>
              </a:spcBef>
              <a:buClrTx/>
              <a:buFontTx/>
              <a:buNone/>
            </a:pPr>
            <a:r>
              <a:rPr lang="en-GB" altLang="en-US" sz="1800" b="1">
                <a:latin typeface="Arial" panose="020B0604020202020204" pitchFamily="34" charset="0"/>
              </a:rPr>
              <a:t>Methods</a:t>
            </a:r>
          </a:p>
        </p:txBody>
      </p:sp>
      <p:sp>
        <p:nvSpPr>
          <p:cNvPr id="63493" name="Rectangle 5">
            <a:extLst>
              <a:ext uri="{FF2B5EF4-FFF2-40B4-BE49-F238E27FC236}">
                <a16:creationId xmlns:a16="http://schemas.microsoft.com/office/drawing/2014/main" id="{BBEE3B0A-F74E-828B-72F5-87C16521B836}"/>
              </a:ext>
            </a:extLst>
          </p:cNvPr>
          <p:cNvSpPr>
            <a:spLocks noChangeArrowheads="1"/>
          </p:cNvSpPr>
          <p:nvPr/>
        </p:nvSpPr>
        <p:spPr bwMode="auto">
          <a:xfrm>
            <a:off x="4051300" y="4335463"/>
            <a:ext cx="3962400" cy="1989137"/>
          </a:xfrm>
          <a:prstGeom prst="rect">
            <a:avLst/>
          </a:prstGeom>
          <a:solidFill>
            <a:srgbClr val="FF9933"/>
          </a:solidFill>
          <a:ln>
            <a:noFill/>
          </a:ln>
          <a:effectLst>
            <a:prstShdw prst="shdw17" dist="17961" dir="2700000">
              <a:srgbClr val="995C1F"/>
            </a:prstShdw>
          </a:effectLst>
          <a:extLs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spcBef>
                <a:spcPct val="0"/>
              </a:spcBef>
              <a:buClrTx/>
              <a:buFontTx/>
              <a:buNone/>
            </a:pPr>
            <a:r>
              <a:rPr lang="en-GB" altLang="en-US" sz="1800" b="1">
                <a:latin typeface="Arial" panose="020B0604020202020204" pitchFamily="34" charset="0"/>
              </a:rPr>
              <a:t>Name</a:t>
            </a:r>
          </a:p>
          <a:p>
            <a:pPr>
              <a:spcBef>
                <a:spcPct val="0"/>
              </a:spcBef>
              <a:buClrTx/>
              <a:buFontTx/>
              <a:buNone/>
            </a:pPr>
            <a:r>
              <a:rPr lang="en-GB" altLang="en-US" sz="1800" b="1">
                <a:latin typeface="Arial" panose="020B0604020202020204" pitchFamily="34" charset="0"/>
              </a:rPr>
              <a:t>Version</a:t>
            </a:r>
          </a:p>
          <a:p>
            <a:pPr>
              <a:spcBef>
                <a:spcPct val="0"/>
              </a:spcBef>
              <a:buClrTx/>
              <a:buFontTx/>
              <a:buNone/>
            </a:pPr>
            <a:r>
              <a:rPr lang="en-GB" altLang="en-US" sz="1800" b="1">
                <a:latin typeface="Arial" panose="020B0604020202020204" pitchFamily="34" charset="0"/>
              </a:rPr>
              <a:t>Culture</a:t>
            </a:r>
          </a:p>
        </p:txBody>
      </p:sp>
      <p:sp>
        <p:nvSpPr>
          <p:cNvPr id="34822" name="Text Box 6">
            <a:extLst>
              <a:ext uri="{FF2B5EF4-FFF2-40B4-BE49-F238E27FC236}">
                <a16:creationId xmlns:a16="http://schemas.microsoft.com/office/drawing/2014/main" id="{0942A3CA-4709-C1DD-C12F-36076D3A1E57}"/>
              </a:ext>
            </a:extLst>
          </p:cNvPr>
          <p:cNvSpPr txBox="1">
            <a:spLocks noChangeArrowheads="1"/>
          </p:cNvSpPr>
          <p:nvPr/>
        </p:nvSpPr>
        <p:spPr bwMode="auto">
          <a:xfrm>
            <a:off x="3762375" y="3979863"/>
            <a:ext cx="2584450" cy="366712"/>
          </a:xfrm>
          <a:prstGeom prst="rect">
            <a:avLst/>
          </a:prstGeom>
          <a:noFill/>
          <a:ln w="9525">
            <a:noFill/>
            <a:miter lim="800000"/>
            <a:headEnd/>
            <a:tailEnd/>
          </a:ln>
          <a:effectLst/>
        </p:spPr>
        <p:txBody>
          <a:bodyPr wrap="none">
            <a:spAutoFit/>
          </a:bodyPr>
          <a:lstStyle/>
          <a:p>
            <a:pPr algn="ctr">
              <a:defRPr/>
            </a:pPr>
            <a:r>
              <a:rPr lang="en-GB" sz="1800" b="1">
                <a:effectLst>
                  <a:outerShdw blurRad="38100" dist="38100" dir="2700000" algn="tl">
                    <a:srgbClr val="C0C0C0"/>
                  </a:outerShdw>
                </a:effectLst>
                <a:latin typeface="Arial" charset="0"/>
                <a:cs typeface="+mn-cs"/>
              </a:rPr>
              <a:t>Assembly Description</a:t>
            </a:r>
          </a:p>
        </p:txBody>
      </p:sp>
      <p:sp>
        <p:nvSpPr>
          <p:cNvPr id="34823" name="Rectangle 7">
            <a:extLst>
              <a:ext uri="{FF2B5EF4-FFF2-40B4-BE49-F238E27FC236}">
                <a16:creationId xmlns:a16="http://schemas.microsoft.com/office/drawing/2014/main" id="{D4E70F67-1D3C-8DB6-2DE7-74D36C37F224}"/>
              </a:ext>
            </a:extLst>
          </p:cNvPr>
          <p:cNvSpPr>
            <a:spLocks noChangeArrowheads="1"/>
          </p:cNvSpPr>
          <p:nvPr/>
        </p:nvSpPr>
        <p:spPr bwMode="auto">
          <a:xfrm>
            <a:off x="4230688" y="5303838"/>
            <a:ext cx="3603625" cy="935037"/>
          </a:xfrm>
          <a:prstGeom prst="rect">
            <a:avLst/>
          </a:prstGeom>
          <a:gradFill rotWithShape="0">
            <a:gsLst>
              <a:gs pos="0">
                <a:schemeClr val="hlink"/>
              </a:gs>
              <a:gs pos="100000">
                <a:schemeClr val="hlink">
                  <a:gamma/>
                  <a:shade val="46275"/>
                  <a:invGamma/>
                </a:schemeClr>
              </a:gs>
            </a:gsLst>
            <a:lin ang="2700000" scaled="1"/>
          </a:gradFill>
          <a:ln w="9525">
            <a:noFill/>
            <a:miter lim="800000"/>
            <a:headEnd/>
            <a:tailEnd/>
          </a:ln>
          <a:effectLst>
            <a:prstShdw prst="shdw17" dist="17961" dir="2700000">
              <a:schemeClr val="hlink">
                <a:gamma/>
                <a:shade val="60000"/>
                <a:invGamma/>
              </a:schemeClr>
            </a:prstShdw>
          </a:effectLst>
        </p:spPr>
        <p:txBody>
          <a:bodyPr wrap="none"/>
          <a:lstStyle/>
          <a:p>
            <a:pPr>
              <a:defRPr/>
            </a:pPr>
            <a:r>
              <a:rPr lang="en-GB" sz="1800" b="1" dirty="0">
                <a:latin typeface="Arial" charset="0"/>
                <a:cs typeface="+mn-cs"/>
              </a:rPr>
              <a:t>Other assemblies</a:t>
            </a:r>
          </a:p>
          <a:p>
            <a:pPr>
              <a:defRPr/>
            </a:pPr>
            <a:r>
              <a:rPr lang="en-GB" sz="1800" b="1" dirty="0">
                <a:latin typeface="Arial" charset="0"/>
                <a:cs typeface="+mn-cs"/>
              </a:rPr>
              <a:t>Security Permissions</a:t>
            </a:r>
          </a:p>
        </p:txBody>
      </p:sp>
      <p:sp>
        <p:nvSpPr>
          <p:cNvPr id="34824" name="Rectangle 8">
            <a:extLst>
              <a:ext uri="{FF2B5EF4-FFF2-40B4-BE49-F238E27FC236}">
                <a16:creationId xmlns:a16="http://schemas.microsoft.com/office/drawing/2014/main" id="{458C5A69-F1C2-C737-723A-5EE73FCD2FB7}"/>
              </a:ext>
            </a:extLst>
          </p:cNvPr>
          <p:cNvSpPr>
            <a:spLocks noGrp="1" noChangeArrowheads="1"/>
          </p:cNvSpPr>
          <p:nvPr>
            <p:ph type="title"/>
          </p:nvPr>
        </p:nvSpPr>
        <p:spPr>
          <a:xfrm>
            <a:off x="1906588" y="228600"/>
            <a:ext cx="8532812" cy="1244600"/>
          </a:xfrm>
        </p:spPr>
        <p:txBody>
          <a:bodyPr>
            <a:normAutofit fontScale="90000"/>
          </a:bodyPr>
          <a:lstStyle/>
          <a:p>
            <a:pPr marL="484632" eaLnBrk="1" fontAlgn="auto" hangingPunct="1">
              <a:spcAft>
                <a:spcPts val="0"/>
              </a:spcAft>
              <a:defRPr/>
            </a:pPr>
            <a:r>
              <a:rPr lang="en-US">
                <a:solidFill>
                  <a:schemeClr val="accent1">
                    <a:tint val="83000"/>
                    <a:satMod val="150000"/>
                  </a:schemeClr>
                </a:solidFill>
              </a:rPr>
              <a:t>Common Language Runtime</a:t>
            </a:r>
            <a:br>
              <a:rPr lang="en-US">
                <a:solidFill>
                  <a:schemeClr val="accent1">
                    <a:tint val="83000"/>
                    <a:satMod val="150000"/>
                  </a:schemeClr>
                </a:solidFill>
              </a:rPr>
            </a:br>
            <a:r>
              <a:rPr lang="en-US" sz="2500">
                <a:solidFill>
                  <a:schemeClr val="hlink"/>
                </a:solidFill>
              </a:rPr>
              <a:t>Manifest &amp;</a:t>
            </a:r>
            <a:r>
              <a:rPr lang="en-US">
                <a:solidFill>
                  <a:schemeClr val="accent1">
                    <a:tint val="83000"/>
                    <a:satMod val="150000"/>
                  </a:schemeClr>
                </a:solidFill>
              </a:rPr>
              <a:t> </a:t>
            </a:r>
            <a:r>
              <a:rPr lang="en-US" sz="2500">
                <a:solidFill>
                  <a:schemeClr val="hlink"/>
                </a:solidFill>
              </a:rPr>
              <a:t>Metadata in an Assembly</a:t>
            </a:r>
          </a:p>
        </p:txBody>
      </p:sp>
    </p:spTree>
  </p:cSld>
  <p:clrMapOvr>
    <a:masterClrMapping/>
  </p:clrMapOvr>
  <p:transition>
    <p:strips dir="rd"/>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1495794"/>
          </a:xfrm>
        </p:spPr>
        <p:txBody>
          <a:bodyPr/>
          <a:lstStyle/>
          <a:p>
            <a:r>
              <a:rPr lang="en-IN" dirty="0"/>
              <a:t>Could  Terminologies</a:t>
            </a:r>
            <a:br>
              <a:rPr lang="en-IN" dirty="0"/>
            </a:br>
            <a:endParaRPr lang="en-IN" dirty="0"/>
          </a:p>
        </p:txBody>
      </p:sp>
      <p:sp>
        <p:nvSpPr>
          <p:cNvPr id="3" name="Content Placeholder 2"/>
          <p:cNvSpPr>
            <a:spLocks noGrp="1"/>
          </p:cNvSpPr>
          <p:nvPr>
            <p:ph idx="1"/>
          </p:nvPr>
        </p:nvSpPr>
        <p:spPr>
          <a:xfrm>
            <a:off x="520701" y="1146412"/>
            <a:ext cx="11149012" cy="5158854"/>
          </a:xfrm>
        </p:spPr>
        <p:txBody>
          <a:bodyPr>
            <a:normAutofit fontScale="77500" lnSpcReduction="20000"/>
          </a:bodyPr>
          <a:lstStyle/>
          <a:p>
            <a:r>
              <a:rPr lang="en-IN" b="1" dirty="0"/>
              <a:t>Cloud </a:t>
            </a:r>
          </a:p>
          <a:p>
            <a:pPr lvl="1"/>
            <a:r>
              <a:rPr lang="en-IN" dirty="0"/>
              <a:t>A metaphor for a global network, first used in reference to the telephone network and now commonly used to represent the Internet.</a:t>
            </a:r>
            <a:r>
              <a:rPr lang="en-IN" b="1" dirty="0"/>
              <a:t> </a:t>
            </a:r>
          </a:p>
          <a:p>
            <a:r>
              <a:rPr lang="en-IN" sz="2700" b="1" dirty="0"/>
              <a:t>Cloud Computing </a:t>
            </a:r>
            <a:endParaRPr lang="en-IN" sz="2700" dirty="0"/>
          </a:p>
          <a:p>
            <a:pPr lvl="1"/>
            <a:r>
              <a:rPr lang="en-IN" sz="2300" dirty="0"/>
              <a:t>A computing capability that provides an abstraction between the computing resource and its underlying technical architecture (e.g., servers, storage, networks), enabling convenient, on-demand network access to a shared pool of configurable computing resources that can be rapidly provisioned and released with minimal management effort or service provider interaction.</a:t>
            </a:r>
          </a:p>
          <a:p>
            <a:pPr lvl="1"/>
            <a:r>
              <a:rPr lang="en-IN" sz="2300" dirty="0"/>
              <a:t>This definition states that clouds have five essential characteristics: </a:t>
            </a:r>
          </a:p>
          <a:p>
            <a:pPr lvl="2"/>
            <a:r>
              <a:rPr lang="en-IN" sz="1900" dirty="0"/>
              <a:t>on-demand self-service, </a:t>
            </a:r>
          </a:p>
          <a:p>
            <a:pPr lvl="2"/>
            <a:r>
              <a:rPr lang="en-IN" sz="1900" dirty="0"/>
              <a:t>broad network access, </a:t>
            </a:r>
          </a:p>
          <a:p>
            <a:pPr lvl="2"/>
            <a:r>
              <a:rPr lang="en-IN" sz="1900" dirty="0"/>
              <a:t>resource pooling,</a:t>
            </a:r>
          </a:p>
          <a:p>
            <a:pPr lvl="2"/>
            <a:r>
              <a:rPr lang="en-IN" sz="1900" dirty="0"/>
              <a:t> rapid elasticity,</a:t>
            </a:r>
          </a:p>
          <a:p>
            <a:pPr lvl="2"/>
            <a:r>
              <a:rPr lang="en-IN" sz="1900" dirty="0"/>
              <a:t>measured service. </a:t>
            </a:r>
          </a:p>
          <a:p>
            <a:r>
              <a:rPr lang="en-IN" sz="2700" b="1" dirty="0"/>
              <a:t>Cloud Operating System </a:t>
            </a:r>
            <a:endParaRPr lang="en-IN" b="1" dirty="0"/>
          </a:p>
          <a:p>
            <a:pPr lvl="1"/>
            <a:r>
              <a:rPr lang="en-IN" sz="2300" dirty="0"/>
              <a:t>A computer operating system that is specially designed to run in a provider’s datacenter and be delivered to the user over the Internet or another network. </a:t>
            </a:r>
          </a:p>
          <a:p>
            <a:pPr lvl="1"/>
            <a:r>
              <a:rPr lang="en-IN" sz="2300" dirty="0"/>
              <a:t>Windows Azure is an example of a cloud operating system or “cloud layer” that runs on Windows Server 2008. </a:t>
            </a:r>
          </a:p>
          <a:p>
            <a:pPr lvl="1"/>
            <a:r>
              <a:rPr lang="en-IN" sz="2300" dirty="0"/>
              <a:t>The term is also sometimes used to refer to cloud-based client operating systems such as Google’s Chrome OS.</a:t>
            </a:r>
          </a:p>
          <a:p>
            <a:endParaRPr lang="en-IN" b="1" dirty="0"/>
          </a:p>
          <a:p>
            <a:endParaRPr lang="en-IN" dirty="0"/>
          </a:p>
          <a:p>
            <a:endParaRPr lang="en-IN" dirty="0"/>
          </a:p>
          <a:p>
            <a:endParaRPr lang="en-IN" dirty="0"/>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0702" y="456805"/>
            <a:ext cx="11149013" cy="738664"/>
          </a:xfrm>
        </p:spPr>
        <p:txBody>
          <a:bodyPr>
            <a:normAutofit fontScale="90000"/>
          </a:bodyPr>
          <a:lstStyle/>
          <a:p>
            <a:r>
              <a:rPr sz="5300" dirty="0"/>
              <a:t>Cloud Services</a:t>
            </a:r>
          </a:p>
        </p:txBody>
      </p:sp>
      <p:grpSp>
        <p:nvGrpSpPr>
          <p:cNvPr id="3" name="Group 20"/>
          <p:cNvGrpSpPr/>
          <p:nvPr/>
        </p:nvGrpSpPr>
        <p:grpSpPr>
          <a:xfrm>
            <a:off x="8247442" y="1779898"/>
            <a:ext cx="3487358" cy="3294316"/>
            <a:chOff x="455421" y="2368395"/>
            <a:chExt cx="3487358" cy="3294316"/>
          </a:xfrm>
        </p:grpSpPr>
        <p:grpSp>
          <p:nvGrpSpPr>
            <p:cNvPr id="4" name="Group 21"/>
            <p:cNvGrpSpPr/>
            <p:nvPr/>
          </p:nvGrpSpPr>
          <p:grpSpPr>
            <a:xfrm>
              <a:off x="619781" y="2368395"/>
              <a:ext cx="3322998" cy="2743905"/>
              <a:chOff x="759482" y="2040090"/>
              <a:chExt cx="2492898" cy="2743905"/>
            </a:xfrm>
          </p:grpSpPr>
          <p:pic>
            <p:nvPicPr>
              <p:cNvPr id="25" name="Picture 2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37433" y="2040090"/>
                <a:ext cx="799504" cy="1465754"/>
              </a:xfrm>
              <a:prstGeom prst="rect">
                <a:avLst/>
              </a:prstGeom>
              <a:effectLst/>
            </p:spPr>
          </p:pic>
          <p:sp>
            <p:nvSpPr>
              <p:cNvPr id="26" name="Rectangle 25"/>
              <p:cNvSpPr/>
              <p:nvPr/>
            </p:nvSpPr>
            <p:spPr>
              <a:xfrm>
                <a:off x="759482" y="4359263"/>
                <a:ext cx="2492898" cy="424732"/>
              </a:xfrm>
              <a:prstGeom prst="rect">
                <a:avLst/>
              </a:prstGeom>
            </p:spPr>
            <p:txBody>
              <a:bodyPr wrap="square">
                <a:spAutoFit/>
              </a:bodyPr>
              <a:lstStyle/>
              <a:p>
                <a:pPr algn="ctr" defTabSz="1218673">
                  <a:lnSpc>
                    <a:spcPct val="90000"/>
                  </a:lnSpc>
                </a:pPr>
                <a:r>
                  <a:rPr lang="en-US" sz="2400" dirty="0">
                    <a:solidFill>
                      <a:srgbClr val="FFFFFF"/>
                    </a:solidFill>
                    <a:latin typeface="Segoe"/>
                    <a:cs typeface="Segoe"/>
                  </a:rPr>
                  <a:t>Software-as-a-Service</a:t>
                </a:r>
              </a:p>
            </p:txBody>
          </p:sp>
        </p:grpSp>
        <p:sp>
          <p:nvSpPr>
            <p:cNvPr id="23" name="TextBox 22"/>
            <p:cNvSpPr txBox="1"/>
            <p:nvPr/>
          </p:nvSpPr>
          <p:spPr>
            <a:xfrm>
              <a:off x="455421" y="4970236"/>
              <a:ext cx="3487358" cy="692475"/>
            </a:xfrm>
            <a:prstGeom prst="rect">
              <a:avLst/>
            </a:prstGeom>
            <a:noFill/>
            <a:ln>
              <a:noFill/>
            </a:ln>
            <a:effectLst>
              <a:reflection stA="50000" endPos="32000" dist="63500" dir="5400000" sy="-100000" algn="bl" rotWithShape="0"/>
            </a:effectLst>
          </p:spPr>
          <p:txBody>
            <a:bodyPr wrap="square" lIns="121899" tIns="60949" rIns="121899" bIns="60949" rtlCol="0">
              <a:spAutoFit/>
            </a:bodyPr>
            <a:lstStyle/>
            <a:p>
              <a:pPr algn="ctr" defTabSz="1218987"/>
              <a:r>
                <a:rPr lang="en-US" sz="3700" dirty="0">
                  <a:solidFill>
                    <a:srgbClr val="292929"/>
                  </a:solidFill>
                  <a:latin typeface="Segoe"/>
                  <a:cs typeface="Segoe"/>
                </a:rPr>
                <a:t>consume</a:t>
              </a:r>
            </a:p>
          </p:txBody>
        </p:sp>
        <p:sp>
          <p:nvSpPr>
            <p:cNvPr id="24" name="TextBox 23"/>
            <p:cNvSpPr txBox="1"/>
            <p:nvPr/>
          </p:nvSpPr>
          <p:spPr>
            <a:xfrm>
              <a:off x="1047236" y="3952866"/>
              <a:ext cx="2362143" cy="938696"/>
            </a:xfrm>
            <a:prstGeom prst="rect">
              <a:avLst/>
            </a:prstGeom>
            <a:noFill/>
          </p:spPr>
          <p:txBody>
            <a:bodyPr wrap="none" lIns="121899" tIns="60949" rIns="121899" bIns="60949" rtlCol="0">
              <a:spAutoFit/>
            </a:bodyPr>
            <a:lstStyle/>
            <a:p>
              <a:pPr defTabSz="1218987"/>
              <a:r>
                <a:rPr lang="en-US" sz="5300" dirty="0">
                  <a:solidFill>
                    <a:srgbClr val="00B0F0"/>
                  </a:solidFill>
                  <a:latin typeface="Segoe" pitchFamily="34" charset="0"/>
                </a:rPr>
                <a:t>“SaaS”</a:t>
              </a:r>
            </a:p>
          </p:txBody>
        </p:sp>
      </p:grpSp>
      <p:grpSp>
        <p:nvGrpSpPr>
          <p:cNvPr id="5" name="Group 26"/>
          <p:cNvGrpSpPr/>
          <p:nvPr/>
        </p:nvGrpSpPr>
        <p:grpSpPr>
          <a:xfrm>
            <a:off x="4200482" y="2019753"/>
            <a:ext cx="4143275" cy="3040813"/>
            <a:chOff x="3982608" y="2621898"/>
            <a:chExt cx="4143276" cy="3040813"/>
          </a:xfrm>
        </p:grpSpPr>
        <p:grpSp>
          <p:nvGrpSpPr>
            <p:cNvPr id="6" name="Group 27"/>
            <p:cNvGrpSpPr/>
            <p:nvPr/>
          </p:nvGrpSpPr>
          <p:grpSpPr>
            <a:xfrm>
              <a:off x="3982608" y="2621898"/>
              <a:ext cx="4143276" cy="2490402"/>
              <a:chOff x="4542693" y="2145791"/>
              <a:chExt cx="3108267" cy="2490401"/>
            </a:xfrm>
          </p:grpSpPr>
          <p:pic>
            <p:nvPicPr>
              <p:cNvPr id="31" name="Picture 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88616" y="2145791"/>
                <a:ext cx="1076146" cy="1175305"/>
              </a:xfrm>
              <a:prstGeom prst="rect">
                <a:avLst/>
              </a:prstGeom>
            </p:spPr>
          </p:pic>
          <p:sp>
            <p:nvSpPr>
              <p:cNvPr id="32" name="Rectangle 31"/>
              <p:cNvSpPr/>
              <p:nvPr/>
            </p:nvSpPr>
            <p:spPr>
              <a:xfrm>
                <a:off x="4542693" y="4211460"/>
                <a:ext cx="3108267" cy="424732"/>
              </a:xfrm>
              <a:prstGeom prst="rect">
                <a:avLst/>
              </a:prstGeom>
            </p:spPr>
            <p:txBody>
              <a:bodyPr wrap="square">
                <a:spAutoFit/>
              </a:bodyPr>
              <a:lstStyle/>
              <a:p>
                <a:pPr algn="ctr" defTabSz="1218673">
                  <a:lnSpc>
                    <a:spcPct val="90000"/>
                  </a:lnSpc>
                </a:pPr>
                <a:r>
                  <a:rPr lang="en-US" sz="2400" dirty="0">
                    <a:solidFill>
                      <a:srgbClr val="FFFFFF"/>
                    </a:solidFill>
                    <a:latin typeface="Segoe"/>
                    <a:cs typeface="Segoe"/>
                  </a:rPr>
                  <a:t>Platform-as-a-Service</a:t>
                </a:r>
              </a:p>
            </p:txBody>
          </p:sp>
        </p:grpSp>
        <p:sp>
          <p:nvSpPr>
            <p:cNvPr id="29" name="TextBox 28"/>
            <p:cNvSpPr txBox="1"/>
            <p:nvPr/>
          </p:nvSpPr>
          <p:spPr>
            <a:xfrm>
              <a:off x="4223715" y="4970236"/>
              <a:ext cx="3487357" cy="692475"/>
            </a:xfrm>
            <a:prstGeom prst="rect">
              <a:avLst/>
            </a:prstGeom>
            <a:noFill/>
            <a:ln>
              <a:noFill/>
            </a:ln>
            <a:effectLst>
              <a:reflection stA="50000" endPos="32000" dist="63500" dir="5400000" sy="-100000" algn="bl" rotWithShape="0"/>
            </a:effectLst>
          </p:spPr>
          <p:txBody>
            <a:bodyPr wrap="square" lIns="121899" tIns="60949" rIns="121899" bIns="60949" rtlCol="0">
              <a:spAutoFit/>
            </a:bodyPr>
            <a:lstStyle/>
            <a:p>
              <a:pPr algn="ctr" defTabSz="1218987"/>
              <a:r>
                <a:rPr lang="en-US" sz="3700" dirty="0">
                  <a:solidFill>
                    <a:srgbClr val="292929"/>
                  </a:solidFill>
                  <a:latin typeface="Segoe"/>
                  <a:cs typeface="Segoe"/>
                </a:rPr>
                <a:t>build</a:t>
              </a:r>
            </a:p>
          </p:txBody>
        </p:sp>
        <p:sp>
          <p:nvSpPr>
            <p:cNvPr id="30" name="TextBox 29"/>
            <p:cNvSpPr txBox="1"/>
            <p:nvPr/>
          </p:nvSpPr>
          <p:spPr>
            <a:xfrm>
              <a:off x="4811384" y="3952865"/>
              <a:ext cx="2340215" cy="938696"/>
            </a:xfrm>
            <a:prstGeom prst="rect">
              <a:avLst/>
            </a:prstGeom>
            <a:noFill/>
          </p:spPr>
          <p:txBody>
            <a:bodyPr wrap="none" lIns="121899" tIns="60949" rIns="121899" bIns="60949" rtlCol="0">
              <a:spAutoFit/>
            </a:bodyPr>
            <a:lstStyle/>
            <a:p>
              <a:pPr defTabSz="1218987"/>
              <a:r>
                <a:rPr lang="en-US" sz="5300" dirty="0">
                  <a:solidFill>
                    <a:srgbClr val="00B0F0"/>
                  </a:solidFill>
                  <a:latin typeface="Segoe" pitchFamily="34" charset="0"/>
                </a:rPr>
                <a:t>“PaaS”</a:t>
              </a:r>
            </a:p>
          </p:txBody>
        </p:sp>
      </p:grpSp>
      <p:grpSp>
        <p:nvGrpSpPr>
          <p:cNvPr id="7" name="Group 32"/>
          <p:cNvGrpSpPr/>
          <p:nvPr/>
        </p:nvGrpSpPr>
        <p:grpSpPr>
          <a:xfrm>
            <a:off x="-1537" y="2184050"/>
            <a:ext cx="4268740" cy="2862866"/>
            <a:chOff x="7691190" y="2799845"/>
            <a:chExt cx="4268740" cy="2862866"/>
          </a:xfrm>
        </p:grpSpPr>
        <p:grpSp>
          <p:nvGrpSpPr>
            <p:cNvPr id="8" name="Group 33"/>
            <p:cNvGrpSpPr/>
            <p:nvPr/>
          </p:nvGrpSpPr>
          <p:grpSpPr>
            <a:xfrm>
              <a:off x="7691190" y="2799845"/>
              <a:ext cx="4268740" cy="2312455"/>
              <a:chOff x="2869832" y="1794348"/>
              <a:chExt cx="3202389" cy="2312454"/>
            </a:xfrm>
          </p:grpSpPr>
          <p:pic>
            <p:nvPicPr>
              <p:cNvPr id="37" name="Picture 3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94554" y="1794348"/>
                <a:ext cx="1473972" cy="924344"/>
              </a:xfrm>
              <a:prstGeom prst="rect">
                <a:avLst/>
              </a:prstGeom>
              <a:noFill/>
              <a:ln>
                <a:noFill/>
              </a:ln>
            </p:spPr>
          </p:pic>
          <p:sp>
            <p:nvSpPr>
              <p:cNvPr id="38" name="Rectangle 37"/>
              <p:cNvSpPr/>
              <p:nvPr/>
            </p:nvSpPr>
            <p:spPr>
              <a:xfrm>
                <a:off x="2869832" y="3682070"/>
                <a:ext cx="3202389" cy="424732"/>
              </a:xfrm>
              <a:prstGeom prst="rect">
                <a:avLst/>
              </a:prstGeom>
            </p:spPr>
            <p:txBody>
              <a:bodyPr wrap="square">
                <a:spAutoFit/>
              </a:bodyPr>
              <a:lstStyle/>
              <a:p>
                <a:pPr algn="ctr" defTabSz="1218673">
                  <a:lnSpc>
                    <a:spcPct val="90000"/>
                  </a:lnSpc>
                </a:pPr>
                <a:r>
                  <a:rPr lang="en-US" sz="2400" dirty="0">
                    <a:solidFill>
                      <a:srgbClr val="FFFFFF"/>
                    </a:solidFill>
                    <a:latin typeface="Segoe"/>
                    <a:cs typeface="Segoe"/>
                  </a:rPr>
                  <a:t>Infrastructure-as-a-Service</a:t>
                </a:r>
              </a:p>
            </p:txBody>
          </p:sp>
        </p:grpSp>
        <p:sp>
          <p:nvSpPr>
            <p:cNvPr id="35" name="TextBox 34"/>
            <p:cNvSpPr txBox="1"/>
            <p:nvPr/>
          </p:nvSpPr>
          <p:spPr>
            <a:xfrm>
              <a:off x="7921329" y="4970236"/>
              <a:ext cx="3487358" cy="692475"/>
            </a:xfrm>
            <a:prstGeom prst="rect">
              <a:avLst/>
            </a:prstGeom>
            <a:noFill/>
            <a:ln>
              <a:noFill/>
            </a:ln>
            <a:effectLst>
              <a:reflection stA="50000" endPos="32000" dist="63500" dir="5400000" sy="-100000" algn="bl" rotWithShape="0"/>
            </a:effectLst>
          </p:spPr>
          <p:txBody>
            <a:bodyPr wrap="square" lIns="121899" tIns="60949" rIns="121899" bIns="60949" rtlCol="0">
              <a:spAutoFit/>
            </a:bodyPr>
            <a:lstStyle/>
            <a:p>
              <a:pPr algn="ctr" defTabSz="1218987"/>
              <a:r>
                <a:rPr lang="en-US" sz="3700" dirty="0">
                  <a:solidFill>
                    <a:srgbClr val="292929"/>
                  </a:solidFill>
                  <a:latin typeface="Segoe"/>
                  <a:cs typeface="Segoe"/>
                </a:rPr>
                <a:t>host</a:t>
              </a:r>
            </a:p>
          </p:txBody>
        </p:sp>
        <p:sp>
          <p:nvSpPr>
            <p:cNvPr id="36" name="TextBox 35"/>
            <p:cNvSpPr txBox="1"/>
            <p:nvPr/>
          </p:nvSpPr>
          <p:spPr>
            <a:xfrm>
              <a:off x="8719281" y="3952865"/>
              <a:ext cx="2097648" cy="938696"/>
            </a:xfrm>
            <a:prstGeom prst="rect">
              <a:avLst/>
            </a:prstGeom>
            <a:noFill/>
          </p:spPr>
          <p:txBody>
            <a:bodyPr wrap="none" lIns="121899" tIns="60949" rIns="121899" bIns="60949" rtlCol="0">
              <a:spAutoFit/>
            </a:bodyPr>
            <a:lstStyle/>
            <a:p>
              <a:pPr defTabSz="1218987"/>
              <a:r>
                <a:rPr lang="en-US" sz="5300" dirty="0">
                  <a:solidFill>
                    <a:srgbClr val="00B0F0"/>
                  </a:solidFill>
                  <a:latin typeface="Segoe" pitchFamily="34" charset="0"/>
                </a:rPr>
                <a:t>“IaaS”</a:t>
              </a:r>
            </a:p>
          </p:txBody>
        </p:sp>
      </p:grpSp>
    </p:spTree>
    <p:extLst>
      <p:ext uri="{BB962C8B-B14F-4D97-AF65-F5344CB8AC3E}">
        <p14:creationId xmlns:p14="http://schemas.microsoft.com/office/powerpoint/2010/main" val="10229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168F5-EBF9-489A-8F10-D5AD755366C6}"/>
              </a:ext>
            </a:extLst>
          </p:cNvPr>
          <p:cNvSpPr>
            <a:spLocks noGrp="1"/>
          </p:cNvSpPr>
          <p:nvPr>
            <p:ph type="title"/>
          </p:nvPr>
        </p:nvSpPr>
        <p:spPr>
          <a:xfrm>
            <a:off x="1143001" y="310174"/>
            <a:ext cx="9905998" cy="1050715"/>
          </a:xfrm>
        </p:spPr>
        <p:txBody>
          <a:bodyPr/>
          <a:lstStyle/>
          <a:p>
            <a:r>
              <a:rPr lang="en-US" dirty="0"/>
              <a:t>.NET Framework vs .NET Core </a:t>
            </a:r>
            <a:endParaRPr lang="en-IN" dirty="0"/>
          </a:p>
        </p:txBody>
      </p:sp>
      <p:pic>
        <p:nvPicPr>
          <p:cNvPr id="6" name="Content Placeholder 5">
            <a:extLst>
              <a:ext uri="{FF2B5EF4-FFF2-40B4-BE49-F238E27FC236}">
                <a16:creationId xmlns:a16="http://schemas.microsoft.com/office/drawing/2014/main" id="{62B25B2C-C8BA-4F78-9062-FA867C030502}"/>
              </a:ext>
            </a:extLst>
          </p:cNvPr>
          <p:cNvPicPr>
            <a:picLocks noGrp="1" noChangeAspect="1"/>
          </p:cNvPicPr>
          <p:nvPr>
            <p:ph idx="1"/>
          </p:nvPr>
        </p:nvPicPr>
        <p:blipFill rotWithShape="1">
          <a:blip r:embed="rId2">
            <a:duotone>
              <a:schemeClr val="accent2">
                <a:shade val="45000"/>
                <a:satMod val="135000"/>
              </a:schemeClr>
              <a:prstClr val="white"/>
            </a:duotone>
            <a:extLst>
              <a:ext uri="{28A0092B-C50C-407E-A947-70E740481C1C}">
                <a14:useLocalDpi xmlns:a14="http://schemas.microsoft.com/office/drawing/2010/main" val="0"/>
              </a:ext>
            </a:extLst>
          </a:blip>
          <a:srcRect l="2399" t="13039" r="1427" b="4855"/>
          <a:stretch/>
        </p:blipFill>
        <p:spPr>
          <a:xfrm>
            <a:off x="1532977" y="1412116"/>
            <a:ext cx="9126046" cy="513571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3620683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6184E18-A947-4FE6-8214-221D1B616084}"/>
              </a:ext>
            </a:extLst>
          </p:cNvPr>
          <p:cNvSpPr>
            <a:spLocks noGrp="1"/>
          </p:cNvSpPr>
          <p:nvPr>
            <p:ph type="title"/>
          </p:nvPr>
        </p:nvSpPr>
        <p:spPr/>
        <p:txBody>
          <a:bodyPr/>
          <a:lstStyle/>
          <a:p>
            <a:r>
              <a:rPr lang="en-US" dirty="0"/>
              <a:t>Version History</a:t>
            </a:r>
            <a:endParaRPr lang="en-IN" dirty="0"/>
          </a:p>
        </p:txBody>
      </p:sp>
      <p:graphicFrame>
        <p:nvGraphicFramePr>
          <p:cNvPr id="5" name="Table 4">
            <a:extLst>
              <a:ext uri="{FF2B5EF4-FFF2-40B4-BE49-F238E27FC236}">
                <a16:creationId xmlns:a16="http://schemas.microsoft.com/office/drawing/2014/main" id="{F723F7F2-2329-42EE-A443-D6B89E7F5608}"/>
              </a:ext>
            </a:extLst>
          </p:cNvPr>
          <p:cNvGraphicFramePr>
            <a:graphicFrameLocks noGrp="1"/>
          </p:cNvGraphicFramePr>
          <p:nvPr/>
        </p:nvGraphicFramePr>
        <p:xfrm>
          <a:off x="694586" y="1756846"/>
          <a:ext cx="1750902" cy="3705226"/>
        </p:xfrm>
        <a:graphic>
          <a:graphicData uri="http://schemas.openxmlformats.org/drawingml/2006/table">
            <a:tbl>
              <a:tblPr>
                <a:tableStyleId>{69C7853C-536D-4A76-A0AE-DD22124D55A5}</a:tableStyleId>
              </a:tblPr>
              <a:tblGrid>
                <a:gridCol w="910930">
                  <a:extLst>
                    <a:ext uri="{9D8B030D-6E8A-4147-A177-3AD203B41FA5}">
                      <a16:colId xmlns:a16="http://schemas.microsoft.com/office/drawing/2014/main" val="465751481"/>
                    </a:ext>
                  </a:extLst>
                </a:gridCol>
                <a:gridCol w="839972">
                  <a:extLst>
                    <a:ext uri="{9D8B030D-6E8A-4147-A177-3AD203B41FA5}">
                      <a16:colId xmlns:a16="http://schemas.microsoft.com/office/drawing/2014/main" val="3479453942"/>
                    </a:ext>
                  </a:extLst>
                </a:gridCol>
              </a:tblGrid>
              <a:tr h="563429">
                <a:tc>
                  <a:txBody>
                    <a:bodyPr/>
                    <a:lstStyle/>
                    <a:p>
                      <a:r>
                        <a:rPr lang="en-IN" sz="1600" dirty="0">
                          <a:effectLst/>
                        </a:rPr>
                        <a:t>ASP.NET Version </a:t>
                      </a:r>
                    </a:p>
                  </a:txBody>
                  <a:tcPr marL="12327" marR="12327" marT="6163" marB="6163" anchor="ctr" anchorCtr="1"/>
                </a:tc>
                <a:tc>
                  <a:txBody>
                    <a:bodyPr/>
                    <a:lstStyle/>
                    <a:p>
                      <a:r>
                        <a:rPr lang="en-US" sz="1600" dirty="0"/>
                        <a:t>VS</a:t>
                      </a:r>
                      <a:endParaRPr lang="en-IN" sz="1600" dirty="0">
                        <a:effectLst/>
                      </a:endParaRPr>
                    </a:p>
                  </a:txBody>
                  <a:tcPr marL="12327" marR="12327" marT="6163" marB="6163" anchor="ctr" anchorCtr="1"/>
                </a:tc>
                <a:extLst>
                  <a:ext uri="{0D108BD9-81ED-4DB2-BD59-A6C34878D82A}">
                    <a16:rowId xmlns:a16="http://schemas.microsoft.com/office/drawing/2014/main" val="3901772274"/>
                  </a:ext>
                </a:extLst>
              </a:tr>
              <a:tr h="513942">
                <a:tc>
                  <a:txBody>
                    <a:bodyPr/>
                    <a:lstStyle/>
                    <a:p>
                      <a:r>
                        <a:rPr lang="en-US" sz="1600" dirty="0">
                          <a:effectLst/>
                        </a:rPr>
                        <a:t>1.0 </a:t>
                      </a:r>
                    </a:p>
                  </a:txBody>
                  <a:tcPr marL="12327" marR="12327" marT="6163" marB="6163" anchor="ctr" anchorCtr="1"/>
                </a:tc>
                <a:tc>
                  <a:txBody>
                    <a:bodyPr/>
                    <a:lstStyle/>
                    <a:p>
                      <a:r>
                        <a:rPr lang="en-US" sz="1600" dirty="0"/>
                        <a:t>2002</a:t>
                      </a:r>
                    </a:p>
                  </a:txBody>
                  <a:tcPr marL="12327" marR="12327" marT="6163" marB="6163" anchor="ctr" anchorCtr="1"/>
                </a:tc>
                <a:extLst>
                  <a:ext uri="{0D108BD9-81ED-4DB2-BD59-A6C34878D82A}">
                    <a16:rowId xmlns:a16="http://schemas.microsoft.com/office/drawing/2014/main" val="648205108"/>
                  </a:ext>
                </a:extLst>
              </a:tr>
              <a:tr h="305587">
                <a:tc>
                  <a:txBody>
                    <a:bodyPr/>
                    <a:lstStyle/>
                    <a:p>
                      <a:r>
                        <a:rPr lang="en-US" sz="1600" dirty="0">
                          <a:effectLst/>
                        </a:rPr>
                        <a:t>1.1 </a:t>
                      </a:r>
                    </a:p>
                  </a:txBody>
                  <a:tcPr marL="12327" marR="12327" marT="6163" marB="6163" anchor="ctr" anchorCtr="1"/>
                </a:tc>
                <a:tc>
                  <a:txBody>
                    <a:bodyPr/>
                    <a:lstStyle/>
                    <a:p>
                      <a:r>
                        <a:rPr lang="en-US" sz="1600" dirty="0"/>
                        <a:t>2003</a:t>
                      </a:r>
                    </a:p>
                  </a:txBody>
                  <a:tcPr marL="12327" marR="12327" marT="6163" marB="6163" anchor="ctr" anchorCtr="1"/>
                </a:tc>
                <a:extLst>
                  <a:ext uri="{0D108BD9-81ED-4DB2-BD59-A6C34878D82A}">
                    <a16:rowId xmlns:a16="http://schemas.microsoft.com/office/drawing/2014/main" val="4232088007"/>
                  </a:ext>
                </a:extLst>
              </a:tr>
              <a:tr h="686247">
                <a:tc>
                  <a:txBody>
                    <a:bodyPr/>
                    <a:lstStyle/>
                    <a:p>
                      <a:r>
                        <a:rPr lang="en-US" sz="1600" dirty="0">
                          <a:effectLst/>
                        </a:rPr>
                        <a:t>2.0 </a:t>
                      </a:r>
                    </a:p>
                  </a:txBody>
                  <a:tcPr marL="12327" marR="12327" marT="6163" marB="6163" anchor="ctr" anchorCtr="1"/>
                </a:tc>
                <a:tc>
                  <a:txBody>
                    <a:bodyPr/>
                    <a:lstStyle/>
                    <a:p>
                      <a:r>
                        <a:rPr lang="en-US" sz="1600" dirty="0"/>
                        <a:t>2005</a:t>
                      </a:r>
                    </a:p>
                  </a:txBody>
                  <a:tcPr marL="12327" marR="12327" marT="6163" marB="6163" anchor="ctr" anchorCtr="1"/>
                </a:tc>
                <a:extLst>
                  <a:ext uri="{0D108BD9-81ED-4DB2-BD59-A6C34878D82A}">
                    <a16:rowId xmlns:a16="http://schemas.microsoft.com/office/drawing/2014/main" val="1077906449"/>
                  </a:ext>
                </a:extLst>
              </a:tr>
              <a:tr h="388929">
                <a:tc>
                  <a:txBody>
                    <a:bodyPr/>
                    <a:lstStyle/>
                    <a:p>
                      <a:r>
                        <a:rPr lang="en-US" sz="1600" dirty="0">
                          <a:effectLst/>
                        </a:rPr>
                        <a:t>3.5 </a:t>
                      </a:r>
                    </a:p>
                  </a:txBody>
                  <a:tcPr marL="12327" marR="12327" marT="6163" marB="6163"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2008</a:t>
                      </a:r>
                      <a:endParaRPr lang="en-US" sz="1600" b="1" dirty="0"/>
                    </a:p>
                  </a:txBody>
                  <a:tcPr marL="12327" marR="12327" marT="6163" marB="6163" anchor="ctr" anchorCtr="1"/>
                </a:tc>
                <a:extLst>
                  <a:ext uri="{0D108BD9-81ED-4DB2-BD59-A6C34878D82A}">
                    <a16:rowId xmlns:a16="http://schemas.microsoft.com/office/drawing/2014/main" val="2908631069"/>
                  </a:ext>
                </a:extLst>
              </a:tr>
              <a:tr h="305587">
                <a:tc>
                  <a:txBody>
                    <a:bodyPr/>
                    <a:lstStyle/>
                    <a:p>
                      <a:r>
                        <a:rPr lang="en-US" sz="1600" dirty="0">
                          <a:effectLst/>
                        </a:rPr>
                        <a:t>4.0 </a:t>
                      </a:r>
                    </a:p>
                  </a:txBody>
                  <a:tcPr marL="12327" marR="12327" marT="6163" marB="6163"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2010</a:t>
                      </a:r>
                    </a:p>
                  </a:txBody>
                  <a:tcPr marL="12327" marR="12327" marT="6163" marB="6163" anchor="ctr" anchorCtr="1"/>
                </a:tc>
                <a:extLst>
                  <a:ext uri="{0D108BD9-81ED-4DB2-BD59-A6C34878D82A}">
                    <a16:rowId xmlns:a16="http://schemas.microsoft.com/office/drawing/2014/main" val="3387832429"/>
                  </a:ext>
                </a:extLst>
              </a:tr>
              <a:tr h="305587">
                <a:tc>
                  <a:txBody>
                    <a:bodyPr/>
                    <a:lstStyle/>
                    <a:p>
                      <a:r>
                        <a:rPr lang="en-US" sz="1600" dirty="0">
                          <a:effectLst/>
                        </a:rPr>
                        <a:t>4.5 </a:t>
                      </a:r>
                    </a:p>
                  </a:txBody>
                  <a:tcPr marL="12327" marR="12327" marT="6163" marB="6163"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2012</a:t>
                      </a:r>
                    </a:p>
                  </a:txBody>
                  <a:tcPr marL="12327" marR="12327" marT="6163" marB="6163" anchor="ctr" anchorCtr="1"/>
                </a:tc>
                <a:extLst>
                  <a:ext uri="{0D108BD9-81ED-4DB2-BD59-A6C34878D82A}">
                    <a16:rowId xmlns:a16="http://schemas.microsoft.com/office/drawing/2014/main" val="1713779027"/>
                  </a:ext>
                </a:extLst>
              </a:tr>
              <a:tr h="347258">
                <a:tc>
                  <a:txBody>
                    <a:bodyPr/>
                    <a:lstStyle/>
                    <a:p>
                      <a:r>
                        <a:rPr lang="en-US" sz="1600" dirty="0">
                          <a:effectLst/>
                        </a:rPr>
                        <a:t>4.5.1 </a:t>
                      </a:r>
                    </a:p>
                  </a:txBody>
                  <a:tcPr marL="12327" marR="12327" marT="6163" marB="6163"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2013</a:t>
                      </a:r>
                    </a:p>
                  </a:txBody>
                  <a:tcPr marL="12327" marR="12327" marT="6163" marB="6163" anchor="ctr" anchorCtr="1"/>
                </a:tc>
                <a:extLst>
                  <a:ext uri="{0D108BD9-81ED-4DB2-BD59-A6C34878D82A}">
                    <a16:rowId xmlns:a16="http://schemas.microsoft.com/office/drawing/2014/main" val="1210010532"/>
                  </a:ext>
                </a:extLst>
              </a:tr>
              <a:tr h="288660">
                <a:tc>
                  <a:txBody>
                    <a:bodyPr/>
                    <a:lstStyle/>
                    <a:p>
                      <a:r>
                        <a:rPr lang="en-US" sz="1600" dirty="0">
                          <a:effectLst/>
                        </a:rPr>
                        <a:t>4.6 </a:t>
                      </a:r>
                    </a:p>
                  </a:txBody>
                  <a:tcPr marL="12327" marR="12327" marT="6163" marB="6163"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2015</a:t>
                      </a:r>
                      <a:endParaRPr lang="en-US" sz="1600" b="1" dirty="0"/>
                    </a:p>
                  </a:txBody>
                  <a:tcPr marL="12327" marR="12327" marT="6163" marB="6163" anchor="ctr" anchorCtr="1"/>
                </a:tc>
                <a:extLst>
                  <a:ext uri="{0D108BD9-81ED-4DB2-BD59-A6C34878D82A}">
                    <a16:rowId xmlns:a16="http://schemas.microsoft.com/office/drawing/2014/main" val="3971226586"/>
                  </a:ext>
                </a:extLst>
              </a:tr>
            </a:tbl>
          </a:graphicData>
        </a:graphic>
      </p:graphicFrame>
      <p:pic>
        <p:nvPicPr>
          <p:cNvPr id="3" name="Picture 2">
            <a:extLst>
              <a:ext uri="{FF2B5EF4-FFF2-40B4-BE49-F238E27FC236}">
                <a16:creationId xmlns:a16="http://schemas.microsoft.com/office/drawing/2014/main" id="{8F51AB03-48D5-4D32-82F7-B7225D688BFF}"/>
              </a:ext>
            </a:extLst>
          </p:cNvPr>
          <p:cNvPicPr>
            <a:picLocks noChangeAspect="1"/>
          </p:cNvPicPr>
          <p:nvPr/>
        </p:nvPicPr>
        <p:blipFill>
          <a:blip r:embed="rId2">
            <a:duotone>
              <a:schemeClr val="accent2">
                <a:shade val="45000"/>
                <a:satMod val="135000"/>
              </a:schemeClr>
              <a:prstClr val="white"/>
            </a:duotone>
          </a:blip>
          <a:stretch>
            <a:fillRect/>
          </a:stretch>
        </p:blipFill>
        <p:spPr>
          <a:xfrm>
            <a:off x="2845538" y="1756846"/>
            <a:ext cx="8648700" cy="37052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7833686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597F0-8C48-5089-47D2-91DC8CE5BBC9}"/>
              </a:ext>
            </a:extLst>
          </p:cNvPr>
          <p:cNvSpPr>
            <a:spLocks noGrp="1"/>
          </p:cNvSpPr>
          <p:nvPr>
            <p:ph type="title"/>
          </p:nvPr>
        </p:nvSpPr>
        <p:spPr/>
        <p:txBody>
          <a:bodyPr/>
          <a:lstStyle/>
          <a:p>
            <a:r>
              <a:rPr lang="en-US" dirty="0"/>
              <a:t>Agenda</a:t>
            </a:r>
            <a:endParaRPr lang="en-IN" dirty="0"/>
          </a:p>
        </p:txBody>
      </p:sp>
      <p:sp>
        <p:nvSpPr>
          <p:cNvPr id="8" name="Content Placeholder 7">
            <a:extLst>
              <a:ext uri="{FF2B5EF4-FFF2-40B4-BE49-F238E27FC236}">
                <a16:creationId xmlns:a16="http://schemas.microsoft.com/office/drawing/2014/main" id="{C25FA88A-4E04-A6A8-97D9-8A28532D4BF5}"/>
              </a:ext>
            </a:extLst>
          </p:cNvPr>
          <p:cNvSpPr>
            <a:spLocks noGrp="1"/>
          </p:cNvSpPr>
          <p:nvPr>
            <p:ph idx="1"/>
          </p:nvPr>
        </p:nvSpPr>
        <p:spPr/>
        <p:txBody>
          <a:bodyPr/>
          <a:lstStyle/>
          <a:p>
            <a:r>
              <a:rPr lang="en-IN" dirty="0"/>
              <a:t>SOLID</a:t>
            </a:r>
          </a:p>
          <a:p>
            <a:r>
              <a:rPr lang="en-US" dirty="0" err="1"/>
              <a:t>EntLib</a:t>
            </a:r>
            <a:endParaRPr lang="en-US" dirty="0"/>
          </a:p>
          <a:p>
            <a:r>
              <a:rPr lang="en-IN" dirty="0"/>
              <a:t>Software Architecture</a:t>
            </a:r>
          </a:p>
          <a:p>
            <a:pPr lvl="1"/>
            <a:r>
              <a:rPr lang="en-IN" dirty="0"/>
              <a:t>Agile – SCRUM</a:t>
            </a:r>
          </a:p>
          <a:p>
            <a:r>
              <a:rPr lang="en-US" dirty="0"/>
              <a:t>DevOps</a:t>
            </a:r>
          </a:p>
          <a:p>
            <a:pPr lvl="1"/>
            <a:r>
              <a:rPr lang="en-US" dirty="0"/>
              <a:t>Azure DevOps</a:t>
            </a:r>
          </a:p>
        </p:txBody>
      </p:sp>
    </p:spTree>
    <p:extLst>
      <p:ext uri="{BB962C8B-B14F-4D97-AF65-F5344CB8AC3E}">
        <p14:creationId xmlns:p14="http://schemas.microsoft.com/office/powerpoint/2010/main" val="12507741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59C3F-D2A9-4AF2-D296-A2DD50193695}"/>
              </a:ext>
            </a:extLst>
          </p:cNvPr>
          <p:cNvSpPr>
            <a:spLocks noGrp="1"/>
          </p:cNvSpPr>
          <p:nvPr>
            <p:ph type="title"/>
          </p:nvPr>
        </p:nvSpPr>
        <p:spPr/>
        <p:txBody>
          <a:bodyPr/>
          <a:lstStyle/>
          <a:p>
            <a:r>
              <a:rPr lang="en-US" dirty="0"/>
              <a:t>Project Class </a:t>
            </a:r>
            <a:r>
              <a:rPr lang="en-US"/>
              <a:t>Demo – Security Role Based</a:t>
            </a:r>
            <a:endParaRPr lang="en-IN" dirty="0"/>
          </a:p>
        </p:txBody>
      </p:sp>
      <p:sp>
        <p:nvSpPr>
          <p:cNvPr id="3" name="Content Placeholder 2">
            <a:extLst>
              <a:ext uri="{FF2B5EF4-FFF2-40B4-BE49-F238E27FC236}">
                <a16:creationId xmlns:a16="http://schemas.microsoft.com/office/drawing/2014/main" id="{D4311688-A964-BCB1-1A68-0473AD93DF58}"/>
              </a:ext>
            </a:extLst>
          </p:cNvPr>
          <p:cNvSpPr>
            <a:spLocks noGrp="1"/>
          </p:cNvSpPr>
          <p:nvPr>
            <p:ph idx="1"/>
          </p:nvPr>
        </p:nvSpPr>
        <p:spPr/>
        <p:txBody>
          <a:bodyPr>
            <a:normAutofit fontScale="62500" lnSpcReduction="20000"/>
          </a:bodyPr>
          <a:lstStyle/>
          <a:p>
            <a:r>
              <a:rPr lang="en-US" dirty="0"/>
              <a:t>Menu </a:t>
            </a:r>
          </a:p>
          <a:p>
            <a:pPr lvl="1"/>
            <a:r>
              <a:rPr lang="en-US" dirty="0"/>
              <a:t>Common</a:t>
            </a:r>
          </a:p>
          <a:p>
            <a:pPr lvl="2"/>
            <a:r>
              <a:rPr lang="en-US" dirty="0"/>
              <a:t>Logout (Logged in Name)</a:t>
            </a:r>
          </a:p>
          <a:p>
            <a:pPr lvl="2"/>
            <a:r>
              <a:rPr lang="en-US" dirty="0"/>
              <a:t>About – CAS </a:t>
            </a:r>
          </a:p>
          <a:p>
            <a:pPr lvl="2"/>
            <a:r>
              <a:rPr lang="en-US" dirty="0"/>
              <a:t>Contact CAS </a:t>
            </a:r>
          </a:p>
          <a:p>
            <a:r>
              <a:rPr lang="en-IN" dirty="0"/>
              <a:t>Trainer</a:t>
            </a:r>
          </a:p>
          <a:p>
            <a:pPr lvl="1"/>
            <a:r>
              <a:rPr lang="en-IN" dirty="0"/>
              <a:t>Create Assignment</a:t>
            </a:r>
          </a:p>
          <a:p>
            <a:pPr lvl="1"/>
            <a:r>
              <a:rPr lang="en-IN" dirty="0"/>
              <a:t>Create Exam/Test</a:t>
            </a:r>
          </a:p>
          <a:p>
            <a:pPr lvl="1"/>
            <a:r>
              <a:rPr lang="en-IN" dirty="0"/>
              <a:t>View Schedule</a:t>
            </a:r>
          </a:p>
          <a:p>
            <a:pPr lvl="1"/>
            <a:r>
              <a:rPr lang="en-IN" dirty="0"/>
              <a:t> </a:t>
            </a:r>
          </a:p>
          <a:p>
            <a:r>
              <a:rPr lang="en-IN" dirty="0"/>
              <a:t>Student</a:t>
            </a:r>
          </a:p>
          <a:p>
            <a:pPr lvl="1"/>
            <a:r>
              <a:rPr lang="en-IN" dirty="0"/>
              <a:t>View Schedule</a:t>
            </a:r>
          </a:p>
          <a:p>
            <a:pPr lvl="1"/>
            <a:r>
              <a:rPr lang="en-IN" dirty="0"/>
              <a:t>Take Exam</a:t>
            </a:r>
          </a:p>
          <a:p>
            <a:pPr lvl="1"/>
            <a:r>
              <a:rPr lang="en-IN" dirty="0"/>
              <a:t>View Assignment</a:t>
            </a:r>
          </a:p>
          <a:p>
            <a:pPr lvl="1"/>
            <a:r>
              <a:rPr lang="en-IN" dirty="0"/>
              <a:t>View Exam Result</a:t>
            </a:r>
          </a:p>
          <a:p>
            <a:r>
              <a:rPr lang="en-IN" dirty="0"/>
              <a:t>Admin</a:t>
            </a:r>
          </a:p>
          <a:p>
            <a:pPr lvl="1"/>
            <a:r>
              <a:rPr lang="en-IN" dirty="0"/>
              <a:t>CRUD (Trainer, Student)</a:t>
            </a:r>
          </a:p>
        </p:txBody>
      </p:sp>
    </p:spTree>
    <p:extLst>
      <p:ext uri="{BB962C8B-B14F-4D97-AF65-F5344CB8AC3E}">
        <p14:creationId xmlns:p14="http://schemas.microsoft.com/office/powerpoint/2010/main" val="57643472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Controllers</a:t>
            </a:r>
          </a:p>
        </p:txBody>
      </p:sp>
      <p:sp>
        <p:nvSpPr>
          <p:cNvPr id="3" name="Subtitle 2"/>
          <p:cNvSpPr>
            <a:spLocks noGrp="1"/>
          </p:cNvSpPr>
          <p:nvPr>
            <p:ph type="subTitle" idx="1"/>
          </p:nvPr>
        </p:nvSpPr>
        <p:spPr>
          <a:xfrm>
            <a:off x="5257800" y="4419600"/>
            <a:ext cx="4953000" cy="1752600"/>
          </a:xfrm>
        </p:spPr>
        <p:txBody>
          <a:bodyPr/>
          <a:lstStyle/>
          <a:p>
            <a:pPr algn="r"/>
            <a:endParaRPr lang="en-IN" dirty="0"/>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Agenda</a:t>
            </a:r>
          </a:p>
        </p:txBody>
      </p:sp>
      <p:sp>
        <p:nvSpPr>
          <p:cNvPr id="3" name="Content Placeholder 2"/>
          <p:cNvSpPr>
            <a:spLocks noGrp="1"/>
          </p:cNvSpPr>
          <p:nvPr>
            <p:ph idx="1"/>
          </p:nvPr>
        </p:nvSpPr>
        <p:spPr/>
        <p:txBody>
          <a:bodyPr/>
          <a:lstStyle/>
          <a:p>
            <a:r>
              <a:rPr lang="en-IN" dirty="0"/>
              <a:t>Intro Controllers</a:t>
            </a:r>
          </a:p>
          <a:p>
            <a:r>
              <a:rPr lang="en-IN" dirty="0"/>
              <a:t>Action Method</a:t>
            </a:r>
          </a:p>
          <a:p>
            <a:r>
              <a:rPr lang="en-IN" dirty="0"/>
              <a:t>Action Result</a:t>
            </a:r>
          </a:p>
          <a:p>
            <a:r>
              <a:rPr lang="en-IN" dirty="0"/>
              <a:t>Action Types (Get, Post)</a:t>
            </a:r>
          </a:p>
          <a:p>
            <a:r>
              <a:rPr lang="en-IN" dirty="0"/>
              <a:t>Model Binders</a:t>
            </a:r>
          </a:p>
          <a:p>
            <a:r>
              <a:rPr lang="en-IN" dirty="0"/>
              <a:t>Action Filters</a:t>
            </a:r>
          </a:p>
          <a:p>
            <a:endParaRPr lang="en-IN" dirty="0"/>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Controllers</a:t>
            </a:r>
          </a:p>
        </p:txBody>
      </p:sp>
      <p:sp>
        <p:nvSpPr>
          <p:cNvPr id="3" name="Content Placeholder 2"/>
          <p:cNvSpPr>
            <a:spLocks noGrp="1"/>
          </p:cNvSpPr>
          <p:nvPr>
            <p:ph idx="1"/>
          </p:nvPr>
        </p:nvSpPr>
        <p:spPr/>
        <p:txBody>
          <a:bodyPr/>
          <a:lstStyle/>
          <a:p>
            <a:r>
              <a:rPr lang="en-US" dirty="0"/>
              <a:t>The ASP.NET MVC framework maps URLs to classes that are referred to as controllers. </a:t>
            </a:r>
          </a:p>
          <a:p>
            <a:r>
              <a:rPr lang="en-US" dirty="0"/>
              <a:t>Controllers process incoming requests, handle user input and interactions, and execute appropriate application logic. </a:t>
            </a:r>
          </a:p>
          <a:p>
            <a:r>
              <a:rPr lang="en-US" dirty="0"/>
              <a:t>A controller class typically calls a separate view component to generate the HTML markup for the request. </a:t>
            </a:r>
          </a:p>
          <a:p>
            <a:endParaRPr lang="en-US" dirty="0"/>
          </a:p>
          <a:p>
            <a:endParaRPr lang="en-US" dirty="0"/>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382000" cy="868362"/>
          </a:xfrm>
        </p:spPr>
        <p:txBody>
          <a:bodyPr>
            <a:normAutofit/>
          </a:bodyPr>
          <a:lstStyle/>
          <a:p>
            <a:r>
              <a:rPr lang="en-US" dirty="0"/>
              <a:t>Controllers and Action Methods </a:t>
            </a:r>
          </a:p>
        </p:txBody>
      </p:sp>
      <p:sp>
        <p:nvSpPr>
          <p:cNvPr id="3" name="Content Placeholder 2"/>
          <p:cNvSpPr>
            <a:spLocks noGrp="1"/>
          </p:cNvSpPr>
          <p:nvPr>
            <p:ph idx="1"/>
          </p:nvPr>
        </p:nvSpPr>
        <p:spPr>
          <a:xfrm>
            <a:off x="609600" y="1371600"/>
            <a:ext cx="11125200" cy="5105400"/>
          </a:xfrm>
        </p:spPr>
        <p:txBody>
          <a:bodyPr>
            <a:noAutofit/>
          </a:bodyPr>
          <a:lstStyle/>
          <a:p>
            <a:r>
              <a:rPr lang="en-US" sz="2400" dirty="0"/>
              <a:t>The base class for all controllers is the ControllerBase class, which provides general MVC handling. </a:t>
            </a:r>
          </a:p>
          <a:p>
            <a:r>
              <a:rPr lang="en-US" sz="2400" dirty="0"/>
              <a:t>The Controller class inherits from ControllerBase and is the default implement of a controller. </a:t>
            </a:r>
          </a:p>
          <a:p>
            <a:r>
              <a:rPr lang="en-US" sz="2400" dirty="0"/>
              <a:t>The Controller class is responsible for the following processing stages: </a:t>
            </a:r>
          </a:p>
          <a:p>
            <a:pPr lvl="1"/>
            <a:r>
              <a:rPr lang="en-US" sz="2000" dirty="0"/>
              <a:t>Locating the appropriate action method to call and validating that it can be called.</a:t>
            </a:r>
          </a:p>
          <a:p>
            <a:pPr lvl="1"/>
            <a:r>
              <a:rPr lang="en-US" sz="2000" dirty="0"/>
              <a:t>Getting the values to use as the action method's arguments.</a:t>
            </a:r>
          </a:p>
          <a:p>
            <a:pPr lvl="1"/>
            <a:r>
              <a:rPr lang="en-US" sz="2000" dirty="0"/>
              <a:t>Handling all errors that might occur during the execution of the action method.</a:t>
            </a:r>
          </a:p>
          <a:p>
            <a:pPr lvl="1"/>
            <a:r>
              <a:rPr lang="en-US" sz="2000" dirty="0"/>
              <a:t>Providing the default WebFormViewEngine class for rendering ASP.NET page types (views). </a:t>
            </a:r>
          </a:p>
          <a:p>
            <a:endParaRPr lang="en-US" sz="2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95F3864E-F667-2AA6-C914-C7E4E1B3FEAC}"/>
              </a:ext>
            </a:extLst>
          </p:cNvPr>
          <p:cNvSpPr>
            <a:spLocks noGrp="1" noChangeArrowheads="1"/>
          </p:cNvSpPr>
          <p:nvPr>
            <p:ph type="title"/>
          </p:nvPr>
        </p:nvSpPr>
        <p:spPr>
          <a:xfrm>
            <a:off x="1906588" y="228600"/>
            <a:ext cx="8532812" cy="1244600"/>
          </a:xfrm>
        </p:spPr>
        <p:txBody>
          <a:bodyPr>
            <a:normAutofit/>
          </a:bodyPr>
          <a:lstStyle/>
          <a:p>
            <a:pPr marL="484632" eaLnBrk="1" fontAlgn="auto" hangingPunct="1">
              <a:spcAft>
                <a:spcPts val="0"/>
              </a:spcAft>
              <a:defRPr/>
            </a:pPr>
            <a:r>
              <a:rPr lang="en-US">
                <a:solidFill>
                  <a:schemeClr val="accent1">
                    <a:tint val="83000"/>
                    <a:satMod val="150000"/>
                  </a:schemeClr>
                </a:solidFill>
              </a:rPr>
              <a:t>Common Language Runtime</a:t>
            </a:r>
            <a:br>
              <a:rPr lang="en-US">
                <a:solidFill>
                  <a:schemeClr val="accent1">
                    <a:tint val="83000"/>
                    <a:satMod val="150000"/>
                  </a:schemeClr>
                </a:solidFill>
              </a:rPr>
            </a:br>
            <a:r>
              <a:rPr lang="en-US" sz="2500">
                <a:solidFill>
                  <a:schemeClr val="hlink"/>
                </a:solidFill>
              </a:rPr>
              <a:t>Applications</a:t>
            </a:r>
          </a:p>
        </p:txBody>
      </p:sp>
      <p:sp>
        <p:nvSpPr>
          <p:cNvPr id="65539" name="Rectangle 3">
            <a:extLst>
              <a:ext uri="{FF2B5EF4-FFF2-40B4-BE49-F238E27FC236}">
                <a16:creationId xmlns:a16="http://schemas.microsoft.com/office/drawing/2014/main" id="{56300F45-69DC-F770-0EE6-A005F2C670F2}"/>
              </a:ext>
            </a:extLst>
          </p:cNvPr>
          <p:cNvSpPr>
            <a:spLocks noGrp="1"/>
          </p:cNvSpPr>
          <p:nvPr>
            <p:ph idx="1"/>
          </p:nvPr>
        </p:nvSpPr>
        <p:spPr>
          <a:xfrm>
            <a:off x="1828800" y="1600200"/>
            <a:ext cx="8532813" cy="4551363"/>
          </a:xfrm>
        </p:spPr>
        <p:txBody>
          <a:bodyPr/>
          <a:lstStyle/>
          <a:p>
            <a:pPr marL="447675" indent="-382588" eaLnBrk="1" hangingPunct="1">
              <a:buFont typeface="Wingdings 2" panose="05020102010507070707" pitchFamily="18" charset="2"/>
              <a:buChar char=""/>
            </a:pPr>
            <a:r>
              <a:rPr lang="en-US" altLang="en-US"/>
              <a:t>One or more assemblies</a:t>
            </a:r>
          </a:p>
          <a:p>
            <a:pPr marL="447675" indent="-382588" eaLnBrk="1" hangingPunct="1">
              <a:buFont typeface="Wingdings 2" panose="05020102010507070707" pitchFamily="18" charset="2"/>
              <a:buChar char=""/>
            </a:pPr>
            <a:r>
              <a:rPr lang="en-US" altLang="en-US"/>
              <a:t>Assemblies resolution</a:t>
            </a:r>
          </a:p>
          <a:p>
            <a:pPr marL="822325" lvl="1" eaLnBrk="1" hangingPunct="1">
              <a:buFont typeface="Verdana" panose="020B0604030504040204" pitchFamily="34" charset="0"/>
              <a:buChar char="›"/>
            </a:pPr>
            <a:r>
              <a:rPr lang="en-US" altLang="en-US"/>
              <a:t>Using metadata</a:t>
            </a:r>
          </a:p>
          <a:p>
            <a:pPr marL="1104900" lvl="2" eaLnBrk="1" hangingPunct="1"/>
            <a:r>
              <a:rPr lang="en-US" altLang="en-US"/>
              <a:t>Local Assembly (preferred)</a:t>
            </a:r>
          </a:p>
          <a:p>
            <a:pPr marL="1104900" lvl="2" eaLnBrk="1" hangingPunct="1"/>
            <a:r>
              <a:rPr lang="en-US" altLang="en-US"/>
              <a:t>Shared Assembly</a:t>
            </a:r>
          </a:p>
          <a:p>
            <a:pPr lvl="3" indent="-209550" eaLnBrk="1" hangingPunct="1"/>
            <a:r>
              <a:rPr lang="en-US" altLang="en-US"/>
              <a:t>Global Assembly Cache</a:t>
            </a:r>
          </a:p>
          <a:p>
            <a:pPr marL="447675" indent="-382588" eaLnBrk="1" hangingPunct="1">
              <a:buFont typeface="Wingdings 2" panose="05020102010507070707" pitchFamily="18" charset="2"/>
              <a:buChar char=""/>
            </a:pPr>
            <a:r>
              <a:rPr lang="en-US" altLang="en-US"/>
              <a:t>Different applications may use different versions of an assembly</a:t>
            </a:r>
          </a:p>
          <a:p>
            <a:pPr marL="822325" lvl="1" eaLnBrk="1" hangingPunct="1">
              <a:buFont typeface="Verdana" panose="020B0604030504040204" pitchFamily="34" charset="0"/>
              <a:buChar char="›"/>
            </a:pPr>
            <a:r>
              <a:rPr lang="en-US" altLang="en-US"/>
              <a:t>Easier software updates</a:t>
            </a:r>
          </a:p>
          <a:p>
            <a:pPr marL="822325" lvl="1" eaLnBrk="1" hangingPunct="1">
              <a:buFont typeface="Verdana" panose="020B0604030504040204" pitchFamily="34" charset="0"/>
              <a:buChar char="›"/>
            </a:pPr>
            <a:r>
              <a:rPr lang="en-US" altLang="en-US"/>
              <a:t>Easier software removal</a:t>
            </a:r>
          </a:p>
        </p:txBody>
      </p:sp>
    </p:spTree>
  </p:cSld>
  <p:clrMapOvr>
    <a:masterClrMapping/>
  </p:clrMapOvr>
  <p:transition>
    <p:strips dir="rd"/>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Ctrl-Action Methods -Action Results</a:t>
            </a:r>
            <a:endParaRPr lang="en-US" dirty="0"/>
          </a:p>
        </p:txBody>
      </p:sp>
      <p:sp>
        <p:nvSpPr>
          <p:cNvPr id="3" name="Content Placeholder 2"/>
          <p:cNvSpPr>
            <a:spLocks noGrp="1"/>
          </p:cNvSpPr>
          <p:nvPr>
            <p:ph idx="1"/>
          </p:nvPr>
        </p:nvSpPr>
        <p:spPr/>
        <p:txBody>
          <a:bodyPr>
            <a:normAutofit lnSpcReduction="10000"/>
          </a:bodyPr>
          <a:lstStyle/>
          <a:p>
            <a:r>
              <a:rPr lang="en-US" dirty="0"/>
              <a:t>user interaction with ASP.NET MVC applications is organized around controllers and action methods. </a:t>
            </a:r>
          </a:p>
          <a:p>
            <a:r>
              <a:rPr lang="en-US" dirty="0"/>
              <a:t>The controller defines action methods. </a:t>
            </a:r>
          </a:p>
          <a:p>
            <a:r>
              <a:rPr lang="en-US" dirty="0"/>
              <a:t>Controllers can include as many action methods as needed.</a:t>
            </a:r>
          </a:p>
          <a:p>
            <a:r>
              <a:rPr lang="en-US" dirty="0"/>
              <a:t>Action methods typically have a one-to-one mapping with user interactions. </a:t>
            </a:r>
          </a:p>
          <a:p>
            <a:pPr lvl="1"/>
            <a:r>
              <a:rPr lang="en-US" dirty="0"/>
              <a:t>Examples of user interactions include entering a URL into the browser, clicking a link, and submitting a form. Each of these user interactions causes a request to be sent to the server. </a:t>
            </a:r>
          </a:p>
          <a:p>
            <a:pPr lvl="1"/>
            <a:r>
              <a:rPr lang="en-US" dirty="0"/>
              <a:t>In each case, the URL of the request includes information that the MVC framework uses to invoke an action method.</a:t>
            </a: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Action Methods- Action Result </a:t>
            </a:r>
          </a:p>
        </p:txBody>
      </p:sp>
      <p:sp>
        <p:nvSpPr>
          <p:cNvPr id="3" name="Content Placeholder 2"/>
          <p:cNvSpPr>
            <a:spLocks noGrp="1"/>
          </p:cNvSpPr>
          <p:nvPr>
            <p:ph idx="1"/>
          </p:nvPr>
        </p:nvSpPr>
        <p:spPr/>
        <p:txBody>
          <a:bodyPr>
            <a:normAutofit fontScale="92500"/>
          </a:bodyPr>
          <a:lstStyle/>
          <a:p>
            <a:r>
              <a:rPr lang="en-US" dirty="0"/>
              <a:t>Most action methods return an instance of a class that derives from ActionResult. </a:t>
            </a:r>
          </a:p>
          <a:p>
            <a:r>
              <a:rPr lang="en-US" dirty="0"/>
              <a:t>The ActionResult class is the base for all action results. However, there are different action result types, depending on the task that the action method is performing. </a:t>
            </a:r>
          </a:p>
          <a:p>
            <a:pPr lvl="1"/>
            <a:r>
              <a:rPr lang="en-US" dirty="0"/>
              <a:t>For example, the most common action is to call the View method. The View method returns an instance of the ViewResult class, which is derived from ActionResult. </a:t>
            </a:r>
          </a:p>
          <a:p>
            <a:r>
              <a:rPr lang="en-US" dirty="0"/>
              <a:t>You can create action methods that return an object of any type, such as a string, an integer, or a Boolean value. </a:t>
            </a:r>
          </a:p>
          <a:p>
            <a:r>
              <a:rPr lang="en-US" dirty="0"/>
              <a:t>These return types are wrapped in an appropriate ActionResult type before they are rendered to the response stream. </a:t>
            </a:r>
          </a:p>
          <a:p>
            <a:endParaRPr lang="en-US" dirty="0"/>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rot="16200000">
            <a:off x="-761999" y="3429000"/>
            <a:ext cx="5334000" cy="762000"/>
          </a:xfrm>
          <a:prstGeom prst="rect">
            <a:avLst/>
          </a:prstGeom>
          <a:solidFill>
            <a:schemeClr val="bg1"/>
          </a:solidFill>
        </p:spPr>
        <p:txBody>
          <a:bodyPr vert="horz" lIns="91440" tIns="45720" rIns="91440" bIns="45720" rtlCol="0" anchor="ctr">
            <a:normAutofit fontScale="97500"/>
          </a:bodyPr>
          <a:lstStyle/>
          <a:p>
            <a:pPr algn="ctr">
              <a:spcBef>
                <a:spcPct val="0"/>
              </a:spcBef>
              <a:defRPr/>
            </a:pPr>
            <a:r>
              <a:rPr lang="en-IN" sz="2400" dirty="0">
                <a:latin typeface="+mj-lt"/>
                <a:ea typeface="+mj-ea"/>
                <a:cs typeface="+mj-cs"/>
              </a:rPr>
              <a:t>Inbuilt Action Results</a:t>
            </a:r>
          </a:p>
        </p:txBody>
      </p:sp>
      <p:sp>
        <p:nvSpPr>
          <p:cNvPr id="7" name="Title 1"/>
          <p:cNvSpPr txBox="1">
            <a:spLocks/>
          </p:cNvSpPr>
          <p:nvPr/>
        </p:nvSpPr>
        <p:spPr>
          <a:xfrm rot="16200000">
            <a:off x="-533399" y="3276600"/>
            <a:ext cx="4876800" cy="762000"/>
          </a:xfrm>
          <a:prstGeom prst="rect">
            <a:avLst/>
          </a:prstGeom>
          <a:solidFill>
            <a:schemeClr val="bg1"/>
          </a:solidFill>
        </p:spPr>
        <p:txBody>
          <a:bodyPr vert="horz" lIns="91440" tIns="45720" rIns="91440" bIns="45720" rtlCol="0" anchor="ctr">
            <a:normAutofit fontScale="97500"/>
          </a:bodyPr>
          <a:lstStyle/>
          <a:p>
            <a:pPr lvl="0" algn="ctr">
              <a:spcBef>
                <a:spcPct val="0"/>
              </a:spcBef>
            </a:pPr>
            <a:r>
              <a:rPr lang="en-US" sz="2400" dirty="0"/>
              <a:t>Request Processing Pipeline</a:t>
            </a:r>
            <a:r>
              <a:rPr lang="en-IN" sz="2400" dirty="0">
                <a:latin typeface="+mj-lt"/>
                <a:ea typeface="+mj-ea"/>
                <a:cs typeface="+mj-cs"/>
              </a:rPr>
              <a:t> </a:t>
            </a:r>
          </a:p>
        </p:txBody>
      </p:sp>
      <p:sp>
        <p:nvSpPr>
          <p:cNvPr id="2" name="Title 1"/>
          <p:cNvSpPr>
            <a:spLocks noGrp="1"/>
          </p:cNvSpPr>
          <p:nvPr>
            <p:ph type="title"/>
          </p:nvPr>
        </p:nvSpPr>
        <p:spPr>
          <a:xfrm>
            <a:off x="2057400" y="152400"/>
            <a:ext cx="8229600" cy="1066800"/>
          </a:xfrm>
        </p:spPr>
        <p:txBody>
          <a:bodyPr>
            <a:normAutofit/>
          </a:bodyPr>
          <a:lstStyle/>
          <a:p>
            <a:r>
              <a:rPr lang="en-IN" dirty="0"/>
              <a:t>Ctrl-Action Methods -Action Results</a:t>
            </a:r>
          </a:p>
        </p:txBody>
      </p:sp>
      <p:pic>
        <p:nvPicPr>
          <p:cNvPr id="4" name="Picture 2"/>
          <p:cNvPicPr>
            <a:picLocks noChangeAspect="1" noChangeArrowheads="1"/>
          </p:cNvPicPr>
          <p:nvPr/>
        </p:nvPicPr>
        <p:blipFill>
          <a:blip r:embed="rId2"/>
          <a:srcRect/>
          <a:stretch>
            <a:fillRect/>
          </a:stretch>
        </p:blipFill>
        <p:spPr bwMode="auto">
          <a:xfrm>
            <a:off x="2590801" y="3505200"/>
            <a:ext cx="6657975" cy="1352550"/>
          </a:xfrm>
          <a:prstGeom prst="rect">
            <a:avLst/>
          </a:prstGeom>
          <a:noFill/>
          <a:ln w="9525">
            <a:noFill/>
            <a:miter lim="800000"/>
            <a:headEnd/>
            <a:tailEnd/>
          </a:ln>
          <a:effectLst/>
        </p:spPr>
      </p:pic>
      <p:pic>
        <p:nvPicPr>
          <p:cNvPr id="1026" name="Picture 2"/>
          <p:cNvPicPr>
            <a:picLocks noGrp="1" noChangeAspect="1" noChangeArrowheads="1"/>
          </p:cNvPicPr>
          <p:nvPr>
            <p:ph idx="1"/>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rcRect/>
          <a:stretch>
            <a:fillRect/>
          </a:stretch>
        </p:blipFill>
        <p:spPr bwMode="auto">
          <a:xfrm>
            <a:off x="2590801" y="1558649"/>
            <a:ext cx="7453318" cy="5245651"/>
          </a:xfrm>
          <a:prstGeom prst="rect">
            <a:avLst/>
          </a:prstGeom>
          <a:noFill/>
          <a:ln w="9525">
            <a:noFill/>
            <a:miter lim="800000"/>
            <a:headEnd/>
            <a:tailEnd/>
          </a:ln>
          <a:effectLst/>
        </p:spPr>
      </p:pic>
    </p:spTree>
  </p:cSld>
  <p:clrMapOvr>
    <a:masterClrMapping/>
  </p:clrMapOvr>
  <p:transition spd="med">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000"/>
                                        <p:tgtEl>
                                          <p:spTgt spid="7"/>
                                        </p:tgtEl>
                                      </p:cBhvr>
                                    </p:animEffect>
                                    <p:set>
                                      <p:cBhvr>
                                        <p:cTn id="7" dur="1" fill="hold">
                                          <p:stCondLst>
                                            <p:cond delay="19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2000"/>
                                        <p:tgtEl>
                                          <p:spTgt spid="4"/>
                                        </p:tgtEl>
                                      </p:cBhvr>
                                    </p:animEffect>
                                    <p:set>
                                      <p:cBhvr>
                                        <p:cTn id="12" dur="1" fill="hold">
                                          <p:stCondLst>
                                            <p:cond delay="19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Model Binders</a:t>
            </a:r>
            <a:endParaRPr lang="en-IN" dirty="0"/>
          </a:p>
        </p:txBody>
      </p:sp>
      <p:sp>
        <p:nvSpPr>
          <p:cNvPr id="5" name="Text Placeholder 4"/>
          <p:cNvSpPr>
            <a:spLocks noGrp="1"/>
          </p:cNvSpPr>
          <p:nvPr>
            <p:ph type="body" idx="1"/>
          </p:nvPr>
        </p:nvSpPr>
        <p:spPr/>
        <p:txBody>
          <a:bodyPr/>
          <a:lstStyle/>
          <a:p>
            <a:endParaRPr lang="en-IN"/>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67494"/>
            <a:ext cx="8229600" cy="875506"/>
          </a:xfrm>
        </p:spPr>
        <p:txBody>
          <a:bodyPr/>
          <a:lstStyle/>
          <a:p>
            <a:r>
              <a:rPr lang="en-US" dirty="0"/>
              <a:t>Model Binders</a:t>
            </a:r>
          </a:p>
        </p:txBody>
      </p:sp>
      <p:sp>
        <p:nvSpPr>
          <p:cNvPr id="3" name="Content Placeholder 2"/>
          <p:cNvSpPr>
            <a:spLocks noGrp="1"/>
          </p:cNvSpPr>
          <p:nvPr>
            <p:ph idx="1"/>
          </p:nvPr>
        </p:nvSpPr>
        <p:spPr>
          <a:xfrm>
            <a:off x="1981200" y="1143000"/>
            <a:ext cx="8382000" cy="5311808"/>
          </a:xfrm>
        </p:spPr>
        <p:txBody>
          <a:bodyPr>
            <a:normAutofit fontScale="92500" lnSpcReduction="10000"/>
          </a:bodyPr>
          <a:lstStyle/>
          <a:p>
            <a:r>
              <a:rPr lang="en-US" dirty="0"/>
              <a:t>A model binder is responsible for mapping a browser request into an object.</a:t>
            </a:r>
          </a:p>
          <a:p>
            <a:r>
              <a:rPr lang="en-US" dirty="0"/>
              <a:t>Notice that the controller action in the clip accepts a Product parameter. </a:t>
            </a:r>
          </a:p>
          <a:p>
            <a:endParaRPr lang="en-US" dirty="0"/>
          </a:p>
          <a:p>
            <a:endParaRPr lang="en-US" dirty="0"/>
          </a:p>
          <a:p>
            <a:endParaRPr lang="en-US" dirty="0"/>
          </a:p>
          <a:p>
            <a:r>
              <a:rPr lang="en-US" dirty="0"/>
              <a:t>A model binder, in this case, the default model binder, is responsible for instantiating a new Product class for the parameter. </a:t>
            </a:r>
          </a:p>
          <a:p>
            <a:r>
              <a:rPr lang="en-US" dirty="0"/>
              <a:t>The default model binder also handles assigning the values of the HTML form fields to the properties of the new Product class.</a:t>
            </a:r>
          </a:p>
        </p:txBody>
      </p:sp>
      <p:pic>
        <p:nvPicPr>
          <p:cNvPr id="1026" name="Picture 2"/>
          <p:cNvPicPr>
            <a:picLocks noChangeAspect="1" noChangeArrowheads="1"/>
          </p:cNvPicPr>
          <p:nvPr/>
        </p:nvPicPr>
        <p:blipFill>
          <a:blip r:embed="rId2">
            <a:grayscl/>
          </a:blip>
          <a:srcRect l="27344" t="41994" r="36719" b="43475"/>
          <a:stretch>
            <a:fillRect/>
          </a:stretch>
        </p:blipFill>
        <p:spPr bwMode="auto">
          <a:xfrm>
            <a:off x="6096000" y="2667000"/>
            <a:ext cx="3886200" cy="117856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Binders</a:t>
            </a:r>
          </a:p>
        </p:txBody>
      </p:sp>
      <p:sp>
        <p:nvSpPr>
          <p:cNvPr id="3" name="Content Placeholder 2"/>
          <p:cNvSpPr>
            <a:spLocks noGrp="1"/>
          </p:cNvSpPr>
          <p:nvPr>
            <p:ph idx="1"/>
          </p:nvPr>
        </p:nvSpPr>
        <p:spPr/>
        <p:txBody>
          <a:bodyPr/>
          <a:lstStyle/>
          <a:p>
            <a:r>
              <a:rPr lang="en-US" dirty="0"/>
              <a:t>The ASP.NET MVC framework ships with three model binders:</a:t>
            </a:r>
          </a:p>
          <a:p>
            <a:pPr lvl="1"/>
            <a:r>
              <a:rPr lang="en-US" dirty="0"/>
              <a:t>Default model binder</a:t>
            </a:r>
          </a:p>
          <a:p>
            <a:pPr lvl="1"/>
            <a:r>
              <a:rPr lang="en-US" dirty="0"/>
              <a:t>Form collection model binder</a:t>
            </a:r>
          </a:p>
          <a:p>
            <a:pPr lvl="1"/>
            <a:r>
              <a:rPr lang="en-US" dirty="0"/>
              <a:t>HTTP posted file base model binder</a:t>
            </a: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67494"/>
            <a:ext cx="8229600" cy="875506"/>
          </a:xfrm>
        </p:spPr>
        <p:txBody>
          <a:bodyPr>
            <a:normAutofit/>
          </a:bodyPr>
          <a:lstStyle/>
          <a:p>
            <a:r>
              <a:rPr lang="en-US" sz="3600" dirty="0"/>
              <a:t>Using the Default Model Binder</a:t>
            </a:r>
          </a:p>
        </p:txBody>
      </p:sp>
      <p:sp>
        <p:nvSpPr>
          <p:cNvPr id="3" name="Content Placeholder 2"/>
          <p:cNvSpPr>
            <a:spLocks noGrp="1"/>
          </p:cNvSpPr>
          <p:nvPr>
            <p:ph idx="1"/>
          </p:nvPr>
        </p:nvSpPr>
        <p:spPr>
          <a:xfrm>
            <a:off x="1752600" y="1219200"/>
            <a:ext cx="8686800" cy="5235608"/>
          </a:xfrm>
        </p:spPr>
        <p:txBody>
          <a:bodyPr>
            <a:normAutofit/>
          </a:bodyPr>
          <a:lstStyle/>
          <a:p>
            <a:r>
              <a:rPr lang="en-US" dirty="0"/>
              <a:t>The default model binder is smart enough to create a variety of different types of objects from a browser request including the following:</a:t>
            </a:r>
          </a:p>
          <a:p>
            <a:pPr lvl="1"/>
            <a:r>
              <a:rPr lang="en-US" dirty="0"/>
              <a:t>A primitive type such as a string, decimal, or </a:t>
            </a:r>
            <a:r>
              <a:rPr lang="en-US" dirty="0" err="1"/>
              <a:t>DateTime</a:t>
            </a:r>
            <a:r>
              <a:rPr lang="en-US" dirty="0"/>
              <a:t>.</a:t>
            </a:r>
          </a:p>
          <a:p>
            <a:pPr lvl="1"/>
            <a:r>
              <a:rPr lang="en-US" dirty="0"/>
              <a:t>A class such as a Product or Customer class.</a:t>
            </a:r>
          </a:p>
          <a:p>
            <a:pPr lvl="1"/>
            <a:r>
              <a:rPr lang="en-US" dirty="0"/>
              <a:t>An array such as a string or Product array.</a:t>
            </a:r>
          </a:p>
          <a:p>
            <a:pPr lvl="1"/>
            <a:r>
              <a:rPr lang="fr-FR" dirty="0"/>
              <a:t>A collections </a:t>
            </a:r>
            <a:r>
              <a:rPr lang="fr-FR" dirty="0" err="1"/>
              <a:t>such</a:t>
            </a:r>
            <a:r>
              <a:rPr lang="fr-FR" dirty="0"/>
              <a:t> as an </a:t>
            </a:r>
            <a:r>
              <a:rPr lang="fr-FR" dirty="0" err="1"/>
              <a:t>IEnumerable</a:t>
            </a:r>
            <a:r>
              <a:rPr lang="fr-FR" dirty="0"/>
              <a:t>&lt;T&gt;, </a:t>
            </a:r>
            <a:r>
              <a:rPr lang="fr-FR" dirty="0" err="1"/>
              <a:t>ICollection</a:t>
            </a:r>
            <a:r>
              <a:rPr lang="fr-FR" dirty="0"/>
              <a:t>&lt;T&gt;, </a:t>
            </a:r>
            <a:r>
              <a:rPr lang="fr-FR" dirty="0" err="1"/>
              <a:t>IList</a:t>
            </a:r>
            <a:r>
              <a:rPr lang="fr-FR" dirty="0"/>
              <a:t>&lt;T&gt;, </a:t>
            </a:r>
            <a:r>
              <a:rPr lang="en-US" dirty="0"/>
              <a:t>Collection&lt;T&gt;, and List&lt;T&gt;.</a:t>
            </a:r>
          </a:p>
          <a:p>
            <a:pPr lvl="1"/>
            <a:r>
              <a:rPr lang="en-US" dirty="0"/>
              <a:t>A dictionary such as an </a:t>
            </a:r>
            <a:r>
              <a:rPr lang="en-US" dirty="0" err="1"/>
              <a:t>IDictionary</a:t>
            </a:r>
            <a:r>
              <a:rPr lang="en-US" dirty="0"/>
              <a:t>&lt;</a:t>
            </a:r>
            <a:r>
              <a:rPr lang="en-US" dirty="0" err="1"/>
              <a:t>TKey</a:t>
            </a:r>
            <a:r>
              <a:rPr lang="en-US" dirty="0"/>
              <a:t>, </a:t>
            </a:r>
            <a:r>
              <a:rPr lang="en-US" dirty="0" err="1"/>
              <a:t>TValue</a:t>
            </a:r>
            <a:r>
              <a:rPr lang="en-US" dirty="0"/>
              <a:t>&gt; and Dictionary&lt;</a:t>
            </a:r>
            <a:r>
              <a:rPr lang="en-US" dirty="0" err="1"/>
              <a:t>TKey</a:t>
            </a:r>
            <a:r>
              <a:rPr lang="en-US" dirty="0"/>
              <a:t>, </a:t>
            </a:r>
            <a:r>
              <a:rPr lang="en-US" dirty="0" err="1"/>
              <a:t>TValue</a:t>
            </a:r>
            <a:r>
              <a:rPr lang="en-US" dirty="0"/>
              <a:t>&gt;.</a:t>
            </a: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Model Binder</a:t>
            </a:r>
          </a:p>
        </p:txBody>
      </p:sp>
      <p:sp>
        <p:nvSpPr>
          <p:cNvPr id="3" name="Content Placeholder 2"/>
          <p:cNvSpPr>
            <a:spLocks noGrp="1"/>
          </p:cNvSpPr>
          <p:nvPr>
            <p:ph idx="1"/>
          </p:nvPr>
        </p:nvSpPr>
        <p:spPr/>
        <p:txBody>
          <a:bodyPr/>
          <a:lstStyle/>
          <a:p>
            <a:r>
              <a:rPr lang="en-US" dirty="0"/>
              <a:t>Demo</a:t>
            </a:r>
          </a:p>
          <a:p>
            <a:pPr lvl="1"/>
            <a:r>
              <a:rPr lang="en-US" dirty="0"/>
              <a:t>Binding to List</a:t>
            </a:r>
          </a:p>
          <a:p>
            <a:pPr lvl="1"/>
            <a:r>
              <a:rPr lang="en-US" dirty="0"/>
              <a:t>Binding to Complex Classes</a:t>
            </a: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457200"/>
            <a:ext cx="8229600" cy="1066800"/>
          </a:xfrm>
        </p:spPr>
        <p:txBody>
          <a:bodyPr/>
          <a:lstStyle/>
          <a:p>
            <a:r>
              <a:rPr lang="en-US" dirty="0"/>
              <a:t>Using the </a:t>
            </a:r>
            <a:r>
              <a:rPr lang="en-US" b="1" dirty="0"/>
              <a:t>Bind Attribute</a:t>
            </a:r>
            <a:endParaRPr lang="en-US" dirty="0"/>
          </a:p>
        </p:txBody>
      </p:sp>
      <p:sp>
        <p:nvSpPr>
          <p:cNvPr id="3" name="Content Placeholder 2"/>
          <p:cNvSpPr>
            <a:spLocks noGrp="1"/>
          </p:cNvSpPr>
          <p:nvPr>
            <p:ph idx="1"/>
          </p:nvPr>
        </p:nvSpPr>
        <p:spPr>
          <a:xfrm>
            <a:off x="1981200" y="1600200"/>
            <a:ext cx="8229600" cy="4854608"/>
          </a:xfrm>
        </p:spPr>
        <p:txBody>
          <a:bodyPr>
            <a:normAutofit/>
          </a:bodyPr>
          <a:lstStyle/>
          <a:p>
            <a:r>
              <a:rPr lang="en-US" dirty="0"/>
              <a:t>Bind attribute  can be used to control how a model binder converts a request into an object. </a:t>
            </a:r>
          </a:p>
          <a:p>
            <a:r>
              <a:rPr lang="en-US" dirty="0"/>
              <a:t>The Bind attribute has the following properties:</a:t>
            </a:r>
          </a:p>
          <a:p>
            <a:pPr lvl="1"/>
            <a:r>
              <a:rPr lang="en-US" dirty="0"/>
              <a:t>Exclude—Enables you to exclude a comma-separated list of properties from binding</a:t>
            </a:r>
          </a:p>
          <a:p>
            <a:pPr lvl="1"/>
            <a:r>
              <a:rPr lang="en-US" dirty="0"/>
              <a:t>Include—Enables you to include a comma-separated list of properties in binding</a:t>
            </a:r>
          </a:p>
          <a:p>
            <a:pPr lvl="1"/>
            <a:r>
              <a:rPr lang="en-US" dirty="0"/>
              <a:t>Prefix—Enables you to associate a parameter with a particular form field prefix</a:t>
            </a: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Using the Form Collection Model Binder</a:t>
            </a:r>
          </a:p>
        </p:txBody>
      </p:sp>
      <p:sp>
        <p:nvSpPr>
          <p:cNvPr id="3" name="Content Placeholder 2"/>
          <p:cNvSpPr>
            <a:spLocks noGrp="1"/>
          </p:cNvSpPr>
          <p:nvPr>
            <p:ph idx="1"/>
          </p:nvPr>
        </p:nvSpPr>
        <p:spPr/>
        <p:txBody>
          <a:bodyPr/>
          <a:lstStyle/>
          <a:p>
            <a:r>
              <a:rPr lang="en-US" dirty="0"/>
              <a:t>As an alternative to using the default model binder to pass strongly typed parameters to a controller action, you can take advantage of the form collection model binder. </a:t>
            </a:r>
          </a:p>
          <a:p>
            <a:r>
              <a:rPr lang="en-US" dirty="0"/>
              <a:t>The form collection model binder represents an untyped collection of form fields.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C7FA63-8A05-CF35-4ADA-A7E13EB07C6C}"/>
              </a:ext>
            </a:extLst>
          </p:cNvPr>
          <p:cNvPicPr>
            <a:picLocks noChangeAspect="1"/>
          </p:cNvPicPr>
          <p:nvPr/>
        </p:nvPicPr>
        <p:blipFill rotWithShape="1">
          <a:blip r:embed="rId2"/>
          <a:srcRect t="22561" r="51432" b="9931"/>
          <a:stretch/>
        </p:blipFill>
        <p:spPr>
          <a:xfrm>
            <a:off x="1800143" y="396493"/>
            <a:ext cx="7757170" cy="6065014"/>
          </a:xfrm>
          <a:prstGeom prst="rect">
            <a:avLst/>
          </a:prstGeom>
        </p:spPr>
      </p:pic>
    </p:spTree>
    <p:extLst>
      <p:ext uri="{BB962C8B-B14F-4D97-AF65-F5344CB8AC3E}">
        <p14:creationId xmlns:p14="http://schemas.microsoft.com/office/powerpoint/2010/main" val="163365869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Using the Form Collection Model Binder</a:t>
            </a:r>
          </a:p>
        </p:txBody>
      </p:sp>
      <p:sp>
        <p:nvSpPr>
          <p:cNvPr id="3" name="Content Placeholder 2"/>
          <p:cNvSpPr>
            <a:spLocks noGrp="1"/>
          </p:cNvSpPr>
          <p:nvPr>
            <p:ph idx="1"/>
          </p:nvPr>
        </p:nvSpPr>
        <p:spPr/>
        <p:txBody>
          <a:bodyPr>
            <a:normAutofit/>
          </a:bodyPr>
          <a:lstStyle/>
          <a:p>
            <a:r>
              <a:rPr lang="en-US" dirty="0"/>
              <a:t>The </a:t>
            </a:r>
            <a:r>
              <a:rPr lang="en-US" dirty="0" err="1"/>
              <a:t>UpdateModel</a:t>
            </a:r>
            <a:r>
              <a:rPr lang="en-US" dirty="0"/>
              <a:t>() method supports the following</a:t>
            </a:r>
          </a:p>
          <a:p>
            <a:r>
              <a:rPr lang="en-US" dirty="0"/>
              <a:t>parameters:</a:t>
            </a:r>
          </a:p>
          <a:p>
            <a:pPr lvl="1"/>
            <a:r>
              <a:rPr lang="en-US" dirty="0"/>
              <a:t>model—The object that is the target of the binding.</a:t>
            </a:r>
          </a:p>
          <a:p>
            <a:pPr lvl="1"/>
            <a:r>
              <a:rPr lang="en-US" dirty="0"/>
              <a:t>prefix—Only form fields with this prefix will be bound to the model.</a:t>
            </a:r>
          </a:p>
          <a:p>
            <a:pPr lvl="1"/>
            <a:r>
              <a:rPr lang="en-US" dirty="0" err="1"/>
              <a:t>includeProperties</a:t>
            </a:r>
            <a:r>
              <a:rPr lang="en-US" dirty="0"/>
              <a:t>—An array of properties to include when binding.</a:t>
            </a:r>
          </a:p>
          <a:p>
            <a:pPr lvl="1"/>
            <a:r>
              <a:rPr lang="en-US" dirty="0" err="1"/>
              <a:t>excludeProperties</a:t>
            </a:r>
            <a:r>
              <a:rPr lang="en-US" dirty="0"/>
              <a:t>—An array of properties to exclude when binding.</a:t>
            </a: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Using the HTTP Posted File Base Model Binder</a:t>
            </a:r>
          </a:p>
        </p:txBody>
      </p:sp>
      <p:sp>
        <p:nvSpPr>
          <p:cNvPr id="3" name="Content Placeholder 2"/>
          <p:cNvSpPr>
            <a:spLocks noGrp="1"/>
          </p:cNvSpPr>
          <p:nvPr>
            <p:ph idx="1"/>
          </p:nvPr>
        </p:nvSpPr>
        <p:spPr/>
        <p:txBody>
          <a:bodyPr/>
          <a:lstStyle/>
          <a:p>
            <a:r>
              <a:rPr lang="en-US" dirty="0"/>
              <a:t>The third model binder included in the ASP.NET MVC framework is the HTTP posted file base model binder. </a:t>
            </a:r>
          </a:p>
          <a:p>
            <a:r>
              <a:rPr lang="en-US" dirty="0"/>
              <a:t>This model binder enables you to pass uploaded files to a controller action.</a:t>
            </a: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Custom Model Binder</a:t>
            </a:r>
          </a:p>
        </p:txBody>
      </p:sp>
      <p:sp>
        <p:nvSpPr>
          <p:cNvPr id="3" name="Content Placeholder 2"/>
          <p:cNvSpPr>
            <a:spLocks noGrp="1"/>
          </p:cNvSpPr>
          <p:nvPr>
            <p:ph idx="1"/>
          </p:nvPr>
        </p:nvSpPr>
        <p:spPr/>
        <p:txBody>
          <a:bodyPr>
            <a:normAutofit/>
          </a:bodyPr>
          <a:lstStyle/>
          <a:p>
            <a:r>
              <a:rPr lang="en-US" dirty="0"/>
              <a:t>The default model binder is powerful. However, it cannot handle every object. If you need to handle a type of object that is beyond the power of the default model binder, you need to create a custom model binder.</a:t>
            </a:r>
          </a:p>
          <a:p>
            <a:r>
              <a:rPr lang="en-US" dirty="0"/>
              <a:t>You create a custom model binder by implementing the </a:t>
            </a:r>
            <a:r>
              <a:rPr lang="en-US" dirty="0" err="1"/>
              <a:t>IModelBinder</a:t>
            </a:r>
            <a:r>
              <a:rPr lang="en-US" dirty="0"/>
              <a:t> interface. This interface has a single method named </a:t>
            </a:r>
            <a:r>
              <a:rPr lang="en-US" dirty="0" err="1"/>
              <a:t>BindModel</a:t>
            </a:r>
            <a:r>
              <a:rPr lang="en-US" dirty="0"/>
              <a:t>().</a:t>
            </a: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Action Filters</a:t>
            </a: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85BE9A-3217-DE08-8DB7-22CA9E297DCE}"/>
              </a:ext>
            </a:extLst>
          </p:cNvPr>
          <p:cNvSpPr/>
          <p:nvPr/>
        </p:nvSpPr>
        <p:spPr>
          <a:xfrm>
            <a:off x="2667000" y="1981200"/>
            <a:ext cx="6705600"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PL</a:t>
            </a:r>
            <a:endParaRPr lang="en-IN" dirty="0"/>
          </a:p>
        </p:txBody>
      </p:sp>
      <p:sp>
        <p:nvSpPr>
          <p:cNvPr id="5" name="Rectangle 4">
            <a:extLst>
              <a:ext uri="{FF2B5EF4-FFF2-40B4-BE49-F238E27FC236}">
                <a16:creationId xmlns:a16="http://schemas.microsoft.com/office/drawing/2014/main" id="{D9E3C1E8-ACB6-C727-4724-4B1910FB6E41}"/>
              </a:ext>
            </a:extLst>
          </p:cNvPr>
          <p:cNvSpPr/>
          <p:nvPr/>
        </p:nvSpPr>
        <p:spPr>
          <a:xfrm>
            <a:off x="2697480" y="2895600"/>
            <a:ext cx="6705600"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BL</a:t>
            </a:r>
            <a:endParaRPr lang="en-IN" dirty="0"/>
          </a:p>
        </p:txBody>
      </p:sp>
      <p:sp>
        <p:nvSpPr>
          <p:cNvPr id="6" name="Rectangle 5">
            <a:extLst>
              <a:ext uri="{FF2B5EF4-FFF2-40B4-BE49-F238E27FC236}">
                <a16:creationId xmlns:a16="http://schemas.microsoft.com/office/drawing/2014/main" id="{EC788978-056C-585F-7AE2-F27F982A7C49}"/>
              </a:ext>
            </a:extLst>
          </p:cNvPr>
          <p:cNvSpPr/>
          <p:nvPr/>
        </p:nvSpPr>
        <p:spPr>
          <a:xfrm>
            <a:off x="2697480" y="3810000"/>
            <a:ext cx="6705600"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DL</a:t>
            </a:r>
            <a:endParaRPr lang="en-IN" dirty="0"/>
          </a:p>
        </p:txBody>
      </p:sp>
      <p:sp>
        <p:nvSpPr>
          <p:cNvPr id="7" name="Rectangle 6">
            <a:extLst>
              <a:ext uri="{FF2B5EF4-FFF2-40B4-BE49-F238E27FC236}">
                <a16:creationId xmlns:a16="http://schemas.microsoft.com/office/drawing/2014/main" id="{8DC0D7CA-A172-D82C-5501-5B71A7113EB9}"/>
              </a:ext>
            </a:extLst>
          </p:cNvPr>
          <p:cNvSpPr/>
          <p:nvPr/>
        </p:nvSpPr>
        <p:spPr>
          <a:xfrm>
            <a:off x="3048000" y="1600200"/>
            <a:ext cx="838200" cy="3657600"/>
          </a:xfrm>
          <a:prstGeom prst="rect">
            <a:avLst/>
          </a:prstGeom>
        </p:spPr>
        <p:style>
          <a:lnRef idx="1">
            <a:schemeClr val="accent6"/>
          </a:lnRef>
          <a:fillRef idx="3">
            <a:schemeClr val="accent6"/>
          </a:fillRef>
          <a:effectRef idx="2">
            <a:schemeClr val="accent6"/>
          </a:effectRef>
          <a:fontRef idx="minor">
            <a:schemeClr val="lt1"/>
          </a:fontRef>
        </p:style>
        <p:txBody>
          <a:bodyPr vert="vert270" rtlCol="0" anchor="ctr"/>
          <a:lstStyle/>
          <a:p>
            <a:pPr algn="ctr"/>
            <a:r>
              <a:rPr lang="en-US" dirty="0"/>
              <a:t>Security</a:t>
            </a:r>
            <a:endParaRPr lang="en-IN" dirty="0"/>
          </a:p>
        </p:txBody>
      </p:sp>
    </p:spTree>
    <p:extLst>
      <p:ext uri="{BB962C8B-B14F-4D97-AF65-F5344CB8AC3E}">
        <p14:creationId xmlns:p14="http://schemas.microsoft.com/office/powerpoint/2010/main" val="93711277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51FA3-0207-C56B-A7A3-68FE82ABB5D7}"/>
              </a:ext>
            </a:extLst>
          </p:cNvPr>
          <p:cNvSpPr>
            <a:spLocks noGrp="1"/>
          </p:cNvSpPr>
          <p:nvPr>
            <p:ph type="title"/>
          </p:nvPr>
        </p:nvSpPr>
        <p:spPr/>
        <p:txBody>
          <a:bodyPr/>
          <a:lstStyle/>
          <a:p>
            <a:r>
              <a:rPr lang="en-US" dirty="0"/>
              <a:t>When</a:t>
            </a:r>
            <a:endParaRPr lang="en-IN" dirty="0"/>
          </a:p>
        </p:txBody>
      </p:sp>
      <p:sp>
        <p:nvSpPr>
          <p:cNvPr id="3" name="Content Placeholder 2">
            <a:extLst>
              <a:ext uri="{FF2B5EF4-FFF2-40B4-BE49-F238E27FC236}">
                <a16:creationId xmlns:a16="http://schemas.microsoft.com/office/drawing/2014/main" id="{3D6D25C8-3FBA-DFF6-1891-F43ED8C30E1C}"/>
              </a:ext>
            </a:extLst>
          </p:cNvPr>
          <p:cNvSpPr>
            <a:spLocks noGrp="1"/>
          </p:cNvSpPr>
          <p:nvPr>
            <p:ph idx="1"/>
          </p:nvPr>
        </p:nvSpPr>
        <p:spPr/>
        <p:txBody>
          <a:bodyPr/>
          <a:lstStyle/>
          <a:p>
            <a:r>
              <a:rPr lang="en-US" dirty="0"/>
              <a:t>Cross Cutting Concerns (Non Functional Requirement)</a:t>
            </a:r>
          </a:p>
          <a:p>
            <a:r>
              <a:rPr lang="en-US" dirty="0"/>
              <a:t>Functionality Common between Controllers</a:t>
            </a:r>
          </a:p>
          <a:p>
            <a:endParaRPr lang="en-US" dirty="0"/>
          </a:p>
          <a:p>
            <a:endParaRPr lang="en-IN" dirty="0"/>
          </a:p>
        </p:txBody>
      </p:sp>
    </p:spTree>
    <p:extLst>
      <p:ext uri="{BB962C8B-B14F-4D97-AF65-F5344CB8AC3E}">
        <p14:creationId xmlns:p14="http://schemas.microsoft.com/office/powerpoint/2010/main" val="123260186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67494"/>
            <a:ext cx="8229600" cy="1104106"/>
          </a:xfrm>
        </p:spPr>
        <p:txBody>
          <a:bodyPr/>
          <a:lstStyle/>
          <a:p>
            <a:r>
              <a:rPr lang="en-US" dirty="0"/>
              <a:t>Understanding Action Filters</a:t>
            </a:r>
          </a:p>
        </p:txBody>
      </p:sp>
      <p:sp>
        <p:nvSpPr>
          <p:cNvPr id="3" name="Content Placeholder 2"/>
          <p:cNvSpPr>
            <a:spLocks noGrp="1"/>
          </p:cNvSpPr>
          <p:nvPr>
            <p:ph idx="1"/>
          </p:nvPr>
        </p:nvSpPr>
        <p:spPr>
          <a:xfrm>
            <a:off x="1981200" y="1371600"/>
            <a:ext cx="8229600" cy="5083208"/>
          </a:xfrm>
        </p:spPr>
        <p:txBody>
          <a:bodyPr>
            <a:normAutofit/>
          </a:bodyPr>
          <a:lstStyle/>
          <a:p>
            <a:r>
              <a:rPr lang="en-US" dirty="0"/>
              <a:t>An action filter is a class that executes code before or after a controller action is invoked. You can use an action filter, for</a:t>
            </a:r>
          </a:p>
          <a:p>
            <a:pPr lvl="1"/>
            <a:r>
              <a:rPr lang="en-US" dirty="0"/>
              <a:t>example, to log each time a controller action is invoked.</a:t>
            </a:r>
          </a:p>
          <a:p>
            <a:r>
              <a:rPr lang="en-US" dirty="0"/>
              <a:t>You can do all manner of strange and interesting things in an action filter. </a:t>
            </a:r>
          </a:p>
          <a:p>
            <a:pPr lvl="1"/>
            <a:r>
              <a:rPr lang="en-US" dirty="0"/>
              <a:t>For example, you can use an action filter to modify the view data that a controller action returns.</a:t>
            </a: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Filters- Types</a:t>
            </a:r>
          </a:p>
        </p:txBody>
      </p:sp>
      <p:pic>
        <p:nvPicPr>
          <p:cNvPr id="2050" name="Picture 2"/>
          <p:cNvPicPr>
            <a:picLocks noChangeAspect="1" noChangeArrowheads="1"/>
          </p:cNvPicPr>
          <p:nvPr/>
        </p:nvPicPr>
        <p:blipFill>
          <a:blip r:embed="rId2"/>
          <a:stretch>
            <a:fillRect/>
          </a:stretch>
        </p:blipFill>
        <p:spPr bwMode="auto">
          <a:xfrm>
            <a:off x="1752600" y="2514600"/>
            <a:ext cx="8705850" cy="360045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685800"/>
            <a:ext cx="8229600" cy="1066800"/>
          </a:xfrm>
        </p:spPr>
        <p:txBody>
          <a:bodyPr/>
          <a:lstStyle/>
          <a:p>
            <a:r>
              <a:rPr lang="en-US" dirty="0"/>
              <a:t>Authorization filters</a:t>
            </a:r>
          </a:p>
        </p:txBody>
      </p:sp>
      <p:sp>
        <p:nvSpPr>
          <p:cNvPr id="3" name="Content Placeholder 2"/>
          <p:cNvSpPr>
            <a:spLocks noGrp="1"/>
          </p:cNvSpPr>
          <p:nvPr>
            <p:ph idx="1"/>
          </p:nvPr>
        </p:nvSpPr>
        <p:spPr>
          <a:xfrm>
            <a:off x="1981200" y="1882808"/>
            <a:ext cx="8229600" cy="2689192"/>
          </a:xfrm>
        </p:spPr>
        <p:txBody>
          <a:bodyPr>
            <a:normAutofit/>
          </a:bodyPr>
          <a:lstStyle/>
          <a:p>
            <a:r>
              <a:rPr lang="en-US" dirty="0"/>
              <a:t>They are run first—before the other kinds of filters and before the action method is invoked. </a:t>
            </a:r>
          </a:p>
          <a:p>
            <a:r>
              <a:rPr lang="en-US" dirty="0"/>
              <a:t>It enforce your authorization policy, ensuring that action methods can be invoked only by approved users.</a:t>
            </a:r>
          </a:p>
          <a:p>
            <a:r>
              <a:rPr lang="en-US" dirty="0"/>
              <a:t>It implement the </a:t>
            </a:r>
            <a:r>
              <a:rPr lang="en-US" dirty="0" err="1"/>
              <a:t>IAuthorizationFilter</a:t>
            </a:r>
            <a:r>
              <a:rPr lang="en-US" dirty="0"/>
              <a:t> interface,</a:t>
            </a:r>
          </a:p>
        </p:txBody>
      </p:sp>
      <p:pic>
        <p:nvPicPr>
          <p:cNvPr id="1026" name="Picture 2"/>
          <p:cNvPicPr>
            <a:picLocks noChangeAspect="1" noChangeArrowheads="1"/>
          </p:cNvPicPr>
          <p:nvPr/>
        </p:nvPicPr>
        <p:blipFill>
          <a:blip r:embed="rId2"/>
          <a:stretch>
            <a:fillRect/>
          </a:stretch>
        </p:blipFill>
        <p:spPr bwMode="auto">
          <a:xfrm>
            <a:off x="2438401" y="4648200"/>
            <a:ext cx="6353175" cy="14097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457200"/>
            <a:ext cx="8229600" cy="1066800"/>
          </a:xfrm>
        </p:spPr>
        <p:txBody>
          <a:bodyPr/>
          <a:lstStyle/>
          <a:p>
            <a:r>
              <a:rPr lang="en-US" dirty="0"/>
              <a:t>Custom </a:t>
            </a:r>
            <a:r>
              <a:rPr lang="en-US" sz="4400" dirty="0">
                <a:solidFill>
                  <a:schemeClr val="tx1"/>
                </a:solidFill>
              </a:rPr>
              <a:t>authorization </a:t>
            </a:r>
            <a:endParaRPr lang="en-US" dirty="0"/>
          </a:p>
        </p:txBody>
      </p:sp>
      <p:pic>
        <p:nvPicPr>
          <p:cNvPr id="5" name="Picture 2"/>
          <p:cNvPicPr>
            <a:picLocks noChangeAspect="1" noChangeArrowheads="1"/>
          </p:cNvPicPr>
          <p:nvPr/>
        </p:nvPicPr>
        <p:blipFill>
          <a:blip r:embed="rId3"/>
          <a:stretch>
            <a:fillRect/>
          </a:stretch>
        </p:blipFill>
        <p:spPr bwMode="auto">
          <a:xfrm>
            <a:off x="2514601" y="1600200"/>
            <a:ext cx="7400925" cy="478155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AD00C-6BD4-3205-D485-4ADEFC4AD22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80E6F57-9A92-1310-0A52-98BBED33DB4E}"/>
              </a:ext>
            </a:extLst>
          </p:cNvPr>
          <p:cNvSpPr>
            <a:spLocks noGrp="1"/>
          </p:cNvSpPr>
          <p:nvPr>
            <p:ph idx="1"/>
          </p:nvPr>
        </p:nvSpPr>
        <p:spPr/>
        <p:txBody>
          <a:bodyPr/>
          <a:lstStyle/>
          <a:p>
            <a:r>
              <a:rPr lang="en-US" dirty="0"/>
              <a:t>Programming construct</a:t>
            </a:r>
          </a:p>
          <a:p>
            <a:pPr lvl="1"/>
            <a:r>
              <a:rPr lang="en-US" dirty="0"/>
              <a:t>Sequence</a:t>
            </a:r>
          </a:p>
          <a:p>
            <a:pPr lvl="2"/>
            <a:r>
              <a:rPr lang="en-US" dirty="0"/>
              <a:t>Variables</a:t>
            </a:r>
          </a:p>
          <a:p>
            <a:pPr lvl="3"/>
            <a:r>
              <a:rPr lang="en-US" dirty="0"/>
              <a:t>Array</a:t>
            </a:r>
          </a:p>
          <a:p>
            <a:pPr lvl="3"/>
            <a:r>
              <a:rPr lang="en-US" dirty="0"/>
              <a:t>..</a:t>
            </a:r>
          </a:p>
          <a:p>
            <a:pPr lvl="1"/>
            <a:r>
              <a:rPr lang="en-US" dirty="0"/>
              <a:t>Selection</a:t>
            </a:r>
          </a:p>
          <a:p>
            <a:pPr lvl="2"/>
            <a:r>
              <a:rPr lang="en-US" dirty="0"/>
              <a:t>If  condition</a:t>
            </a:r>
          </a:p>
          <a:p>
            <a:pPr lvl="2"/>
            <a:r>
              <a:rPr lang="en-US" dirty="0"/>
              <a:t>Switch case</a:t>
            </a:r>
          </a:p>
          <a:p>
            <a:pPr lvl="1"/>
            <a:r>
              <a:rPr lang="en-US" dirty="0"/>
              <a:t>Iteration</a:t>
            </a:r>
          </a:p>
          <a:p>
            <a:pPr lvl="2"/>
            <a:r>
              <a:rPr lang="en-US" dirty="0"/>
              <a:t>For</a:t>
            </a:r>
          </a:p>
          <a:p>
            <a:pPr lvl="2"/>
            <a:r>
              <a:rPr lang="en-US" dirty="0"/>
              <a:t>While</a:t>
            </a:r>
            <a:endParaRPr lang="en-IN" dirty="0"/>
          </a:p>
        </p:txBody>
      </p:sp>
    </p:spTree>
    <p:extLst>
      <p:ext uri="{BB962C8B-B14F-4D97-AF65-F5344CB8AC3E}">
        <p14:creationId xmlns:p14="http://schemas.microsoft.com/office/powerpoint/2010/main" val="4157370861"/>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and result filters</a:t>
            </a:r>
          </a:p>
        </p:txBody>
      </p:sp>
      <p:sp>
        <p:nvSpPr>
          <p:cNvPr id="3" name="Content Placeholder 2"/>
          <p:cNvSpPr>
            <a:spLocks noGrp="1"/>
          </p:cNvSpPr>
          <p:nvPr>
            <p:ph idx="1"/>
          </p:nvPr>
        </p:nvSpPr>
        <p:spPr>
          <a:xfrm>
            <a:off x="1981200" y="1882808"/>
            <a:ext cx="8229600" cy="2079592"/>
          </a:xfrm>
        </p:spPr>
        <p:txBody>
          <a:bodyPr>
            <a:normAutofit fontScale="92500" lnSpcReduction="10000"/>
          </a:bodyPr>
          <a:lstStyle/>
          <a:p>
            <a:r>
              <a:rPr lang="en-US" dirty="0"/>
              <a:t>Action and result filters are general-purpose filters that can be used for any purpose. </a:t>
            </a:r>
          </a:p>
          <a:p>
            <a:r>
              <a:rPr lang="en-US" dirty="0"/>
              <a:t>Both kinds follow a common pattern. </a:t>
            </a:r>
          </a:p>
          <a:p>
            <a:r>
              <a:rPr lang="en-US" dirty="0"/>
              <a:t>The built-in class for creating these types of filters, </a:t>
            </a:r>
            <a:r>
              <a:rPr lang="en-US" dirty="0" err="1"/>
              <a:t>IActionFilter</a:t>
            </a:r>
            <a:r>
              <a:rPr lang="en-US" dirty="0"/>
              <a:t>, implements both interfaces.</a:t>
            </a:r>
          </a:p>
        </p:txBody>
      </p:sp>
      <p:pic>
        <p:nvPicPr>
          <p:cNvPr id="3074" name="Picture 2"/>
          <p:cNvPicPr>
            <a:picLocks noChangeAspect="1" noChangeArrowheads="1"/>
          </p:cNvPicPr>
          <p:nvPr/>
        </p:nvPicPr>
        <p:blipFill>
          <a:blip r:embed="rId2"/>
          <a:stretch>
            <a:fillRect/>
          </a:stretch>
        </p:blipFill>
        <p:spPr bwMode="auto">
          <a:xfrm>
            <a:off x="2667001" y="4267200"/>
            <a:ext cx="6810375" cy="17145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533400"/>
            <a:ext cx="8229600" cy="1066800"/>
          </a:xfrm>
        </p:spPr>
        <p:txBody>
          <a:bodyPr/>
          <a:lstStyle/>
          <a:p>
            <a:r>
              <a:rPr lang="en-US" i="1" dirty="0"/>
              <a:t>Built-In Filters</a:t>
            </a:r>
            <a:endParaRPr lang="en-US" dirty="0"/>
          </a:p>
        </p:txBody>
      </p:sp>
      <p:pic>
        <p:nvPicPr>
          <p:cNvPr id="1026" name="Picture 2"/>
          <p:cNvPicPr>
            <a:picLocks noChangeAspect="1" noChangeArrowheads="1"/>
          </p:cNvPicPr>
          <p:nvPr/>
        </p:nvPicPr>
        <p:blipFill>
          <a:blip r:embed="rId2"/>
          <a:srcRect/>
          <a:stretch>
            <a:fillRect/>
          </a:stretch>
        </p:blipFill>
        <p:spPr bwMode="auto">
          <a:xfrm>
            <a:off x="1905001" y="1905001"/>
            <a:ext cx="8543925" cy="402907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67494"/>
            <a:ext cx="8229600" cy="570706"/>
          </a:xfrm>
        </p:spPr>
        <p:txBody>
          <a:bodyPr>
            <a:normAutofit fontScale="90000"/>
          </a:bodyPr>
          <a:lstStyle/>
          <a:p>
            <a:r>
              <a:rPr lang="en-US" dirty="0"/>
              <a:t>Output Cache</a:t>
            </a:r>
          </a:p>
        </p:txBody>
      </p:sp>
      <p:pic>
        <p:nvPicPr>
          <p:cNvPr id="5" name="Picture 3"/>
          <p:cNvPicPr>
            <a:picLocks noGrp="1" noChangeAspect="1" noChangeArrowheads="1"/>
          </p:cNvPicPr>
          <p:nvPr>
            <p:ph idx="1"/>
          </p:nvPr>
        </p:nvPicPr>
        <p:blipFill>
          <a:blip r:embed="rId3"/>
          <a:stretch>
            <a:fillRect/>
          </a:stretch>
        </p:blipFill>
        <p:spPr bwMode="auto">
          <a:xfrm>
            <a:off x="1752600" y="990600"/>
            <a:ext cx="8629650" cy="56388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Cache</a:t>
            </a:r>
          </a:p>
        </p:txBody>
      </p:sp>
      <p:pic>
        <p:nvPicPr>
          <p:cNvPr id="5" name="Picture 2"/>
          <p:cNvPicPr>
            <a:picLocks noGrp="1" noChangeAspect="1" noChangeArrowheads="1"/>
          </p:cNvPicPr>
          <p:nvPr>
            <p:ph idx="1"/>
          </p:nvPr>
        </p:nvPicPr>
        <p:blipFill>
          <a:blip r:embed="rId2"/>
          <a:stretch>
            <a:fillRect/>
          </a:stretch>
        </p:blipFill>
        <p:spPr bwMode="auto">
          <a:xfrm>
            <a:off x="2124075" y="2163763"/>
            <a:ext cx="7943850" cy="401002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67494"/>
            <a:ext cx="8229600" cy="799306"/>
          </a:xfrm>
        </p:spPr>
        <p:txBody>
          <a:bodyPr/>
          <a:lstStyle/>
          <a:p>
            <a:r>
              <a:rPr lang="en-US" dirty="0"/>
              <a:t>Action Filters</a:t>
            </a:r>
          </a:p>
        </p:txBody>
      </p:sp>
      <p:sp>
        <p:nvSpPr>
          <p:cNvPr id="3" name="Content Placeholder 2"/>
          <p:cNvSpPr>
            <a:spLocks noGrp="1"/>
          </p:cNvSpPr>
          <p:nvPr>
            <p:ph idx="1"/>
          </p:nvPr>
        </p:nvSpPr>
        <p:spPr>
          <a:xfrm>
            <a:off x="1981200" y="1143000"/>
            <a:ext cx="7924800" cy="4648200"/>
          </a:xfrm>
        </p:spPr>
        <p:txBody>
          <a:bodyPr>
            <a:normAutofit lnSpcReduction="10000"/>
          </a:bodyPr>
          <a:lstStyle/>
          <a:p>
            <a:r>
              <a:rPr lang="en-US" dirty="0"/>
              <a:t>An action filter enables you to execute code in the following situations:</a:t>
            </a:r>
          </a:p>
          <a:p>
            <a:pPr lvl="1"/>
            <a:r>
              <a:rPr lang="en-US" dirty="0"/>
              <a:t>Immediately before a controller action is executed</a:t>
            </a:r>
          </a:p>
          <a:p>
            <a:pPr lvl="1"/>
            <a:r>
              <a:rPr lang="en-US" dirty="0"/>
              <a:t>Immediately after a controller action is executed</a:t>
            </a:r>
          </a:p>
          <a:p>
            <a:pPr lvl="1"/>
            <a:r>
              <a:rPr lang="en-US" dirty="0"/>
              <a:t>Immediately before an action result is executed</a:t>
            </a:r>
          </a:p>
          <a:p>
            <a:pPr lvl="1"/>
            <a:r>
              <a:rPr lang="en-US" dirty="0"/>
              <a:t>Immediately after an action result is executed</a:t>
            </a:r>
          </a:p>
          <a:p>
            <a:r>
              <a:rPr lang="en-US" dirty="0"/>
              <a:t>An action filter is an attribute that you apply to a controller action or entire controller.</a:t>
            </a:r>
          </a:p>
          <a:p>
            <a:r>
              <a:rPr lang="en-US" dirty="0"/>
              <a:t>Several features of the ASP.NET MVC framework are implemented with action filters.</a:t>
            </a:r>
          </a:p>
          <a:p>
            <a:pPr lvl="1"/>
            <a:r>
              <a:rPr lang="en-US" dirty="0"/>
              <a:t>For example, the OutputCache, HandleError, and Authorize attributes are all action filters.</a:t>
            </a:r>
          </a:p>
        </p:txBody>
      </p:sp>
      <p:sp>
        <p:nvSpPr>
          <p:cNvPr id="4" name="Striped Right Arrow 3"/>
          <p:cNvSpPr/>
          <p:nvPr/>
        </p:nvSpPr>
        <p:spPr>
          <a:xfrm>
            <a:off x="4724400" y="5791200"/>
            <a:ext cx="5715000" cy="83820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Demo </a:t>
            </a:r>
            <a:r>
              <a:rPr lang="en-US" b="1" dirty="0"/>
              <a:t>Log Action Filter</a:t>
            </a:r>
            <a:endParaRPr lang="en-US" dirty="0"/>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ASP.NET MVC @ RAZOR</a:t>
            </a: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Passing Data in an ASP.NET MVC Application</a:t>
            </a:r>
          </a:p>
        </p:txBody>
      </p:sp>
      <p:sp>
        <p:nvSpPr>
          <p:cNvPr id="3" name="Content Placeholder 2"/>
          <p:cNvSpPr>
            <a:spLocks noGrp="1"/>
          </p:cNvSpPr>
          <p:nvPr>
            <p:ph idx="1"/>
          </p:nvPr>
        </p:nvSpPr>
        <p:spPr/>
        <p:txBody>
          <a:bodyPr>
            <a:normAutofit/>
          </a:bodyPr>
          <a:lstStyle/>
          <a:p>
            <a:r>
              <a:rPr lang="en-US" dirty="0"/>
              <a:t>Typed and Untyped Views</a:t>
            </a:r>
          </a:p>
          <a:p>
            <a:pPr lvl="1"/>
            <a:r>
              <a:rPr lang="en-US" dirty="0"/>
              <a:t>By Default view data dictionary is that it represents everything as untyped objects.</a:t>
            </a:r>
          </a:p>
          <a:p>
            <a:pPr lvl="1"/>
            <a:r>
              <a:rPr lang="en-US" dirty="0"/>
              <a:t>This means that you must cast items to a particular data type before you can use the items in a view.</a:t>
            </a: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04088"/>
            <a:ext cx="8229600" cy="938962"/>
          </a:xfrm>
        </p:spPr>
        <p:txBody>
          <a:bodyPr/>
          <a:lstStyle/>
          <a:p>
            <a:r>
              <a:rPr lang="en-US" dirty="0"/>
              <a:t>Using Alternative View Engines</a:t>
            </a:r>
          </a:p>
        </p:txBody>
      </p:sp>
      <p:sp>
        <p:nvSpPr>
          <p:cNvPr id="3" name="Content Placeholder 2"/>
          <p:cNvSpPr>
            <a:spLocks noGrp="1"/>
          </p:cNvSpPr>
          <p:nvPr>
            <p:ph idx="1"/>
          </p:nvPr>
        </p:nvSpPr>
        <p:spPr/>
        <p:txBody>
          <a:bodyPr>
            <a:normAutofit/>
          </a:bodyPr>
          <a:lstStyle/>
          <a:p>
            <a:r>
              <a:rPr lang="en-US" dirty="0"/>
              <a:t>The default view engine for the ASP.NET MVC framework is the Web Forms view engine.</a:t>
            </a:r>
          </a:p>
          <a:p>
            <a:r>
              <a:rPr lang="en-US" dirty="0"/>
              <a:t>The Web Forms view engine uses ASP.NET pages as views.</a:t>
            </a:r>
          </a:p>
          <a:p>
            <a:r>
              <a:rPr lang="en-US" dirty="0"/>
              <a:t>The ASP.NET MVC framework was designed to support alternative view engines, and there are already several open source alternatives to the Web Forms view engine. </a:t>
            </a: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596" y="285728"/>
            <a:ext cx="8229600" cy="796086"/>
          </a:xfrm>
        </p:spPr>
        <p:txBody>
          <a:bodyPr>
            <a:normAutofit/>
          </a:bodyPr>
          <a:lstStyle/>
          <a:p>
            <a:r>
              <a:rPr lang="en-US" dirty="0"/>
              <a:t>Using Alternative View Engines</a:t>
            </a:r>
          </a:p>
        </p:txBody>
      </p:sp>
      <p:pic>
        <p:nvPicPr>
          <p:cNvPr id="4" name="Picture 2"/>
          <p:cNvPicPr>
            <a:picLocks noChangeAspect="1" noChangeArrowheads="1"/>
          </p:cNvPicPr>
          <p:nvPr/>
        </p:nvPicPr>
        <p:blipFill>
          <a:blip r:embed="rId2"/>
          <a:srcRect/>
          <a:stretch>
            <a:fillRect/>
          </a:stretch>
        </p:blipFill>
        <p:spPr bwMode="auto">
          <a:xfrm>
            <a:off x="1952596" y="1285860"/>
            <a:ext cx="8143932" cy="4653675"/>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C343A-C5D6-5DDA-1B1A-E1211B7AC45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21FB366-3D3B-8F47-EB70-CA3BF7F256D3}"/>
              </a:ext>
            </a:extLst>
          </p:cNvPr>
          <p:cNvSpPr>
            <a:spLocks noGrp="1"/>
          </p:cNvSpPr>
          <p:nvPr>
            <p:ph idx="1"/>
          </p:nvPr>
        </p:nvSpPr>
        <p:spPr/>
        <p:txBody>
          <a:bodyPr/>
          <a:lstStyle/>
          <a:p>
            <a:r>
              <a:rPr lang="en-IN" dirty="0"/>
              <a:t>void Main(string[] </a:t>
            </a:r>
            <a:r>
              <a:rPr lang="en-IN" dirty="0" err="1"/>
              <a:t>args</a:t>
            </a:r>
            <a:r>
              <a:rPr lang="en-IN" dirty="0"/>
              <a:t>)</a:t>
            </a:r>
          </a:p>
          <a:p>
            <a:r>
              <a:rPr lang="en-IN" dirty="0"/>
              <a:t>void Main()</a:t>
            </a:r>
          </a:p>
          <a:p>
            <a:r>
              <a:rPr lang="en-IN" dirty="0"/>
              <a:t>int Main(string[] </a:t>
            </a:r>
            <a:r>
              <a:rPr lang="en-IN" dirty="0" err="1"/>
              <a:t>args</a:t>
            </a:r>
            <a:r>
              <a:rPr lang="en-IN" dirty="0"/>
              <a:t>)</a:t>
            </a:r>
          </a:p>
          <a:p>
            <a:r>
              <a:rPr lang="en-IN" dirty="0"/>
              <a:t>int Main()</a:t>
            </a:r>
          </a:p>
          <a:p>
            <a:endParaRPr lang="en-IN" dirty="0"/>
          </a:p>
          <a:p>
            <a:endParaRPr lang="en-IN" dirty="0"/>
          </a:p>
        </p:txBody>
      </p:sp>
    </p:spTree>
    <p:extLst>
      <p:ext uri="{BB962C8B-B14F-4D97-AF65-F5344CB8AC3E}">
        <p14:creationId xmlns:p14="http://schemas.microsoft.com/office/powerpoint/2010/main" val="50632585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ASP.NET MVC RAZOR Engine</a:t>
            </a:r>
          </a:p>
        </p:txBody>
      </p:sp>
      <p:sp>
        <p:nvSpPr>
          <p:cNvPr id="3" name="Content Placeholder 2"/>
          <p:cNvSpPr>
            <a:spLocks noGrp="1"/>
          </p:cNvSpPr>
          <p:nvPr>
            <p:ph idx="1"/>
          </p:nvPr>
        </p:nvSpPr>
        <p:spPr/>
        <p:txBody>
          <a:bodyPr>
            <a:normAutofit/>
          </a:bodyPr>
          <a:lstStyle/>
          <a:p>
            <a:r>
              <a:rPr lang="en-IN" b="1" dirty="0"/>
              <a:t>What is Razor?</a:t>
            </a:r>
          </a:p>
          <a:p>
            <a:r>
              <a:rPr lang="en-IN" dirty="0"/>
              <a:t>Alternate View Engine from Microsoft for ASP.NET MVC </a:t>
            </a:r>
          </a:p>
          <a:p>
            <a:r>
              <a:rPr lang="en-IN" dirty="0"/>
              <a:t>Razor is a markup syntax for adding server-based code to web pages</a:t>
            </a:r>
          </a:p>
          <a:p>
            <a:r>
              <a:rPr lang="en-IN" dirty="0"/>
              <a:t>Razor has the power of traditional ASP.NET markup, but is easier to learn, and easier to use</a:t>
            </a:r>
          </a:p>
          <a:p>
            <a:r>
              <a:rPr lang="en-IN" dirty="0"/>
              <a:t>Razor is a server side markup syntax much like ASP and PHP</a:t>
            </a:r>
          </a:p>
          <a:p>
            <a:r>
              <a:rPr lang="en-IN" dirty="0"/>
              <a:t>Razor supports C# and Visual Basic programming languages</a:t>
            </a:r>
          </a:p>
          <a:p>
            <a:endParaRPr lang="en-IN" dirty="0"/>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4034" y="0"/>
            <a:ext cx="8229600" cy="1143000"/>
          </a:xfrm>
        </p:spPr>
        <p:txBody>
          <a:bodyPr>
            <a:normAutofit/>
          </a:bodyPr>
          <a:lstStyle/>
          <a:p>
            <a:r>
              <a:rPr lang="en-IN" dirty="0"/>
              <a:t>Design Goals </a:t>
            </a:r>
            <a:r>
              <a:rPr lang="en-IN" b="1" dirty="0"/>
              <a:t>@ Razor</a:t>
            </a:r>
            <a:endParaRPr lang="en-IN" dirty="0"/>
          </a:p>
        </p:txBody>
      </p:sp>
      <p:sp>
        <p:nvSpPr>
          <p:cNvPr id="3" name="Content Placeholder 2"/>
          <p:cNvSpPr>
            <a:spLocks noGrp="1"/>
          </p:cNvSpPr>
          <p:nvPr>
            <p:ph idx="1"/>
          </p:nvPr>
        </p:nvSpPr>
        <p:spPr>
          <a:xfrm>
            <a:off x="1981200" y="1428737"/>
            <a:ext cx="8229600" cy="4697427"/>
          </a:xfrm>
        </p:spPr>
        <p:txBody>
          <a:bodyPr>
            <a:noAutofit/>
          </a:bodyPr>
          <a:lstStyle/>
          <a:p>
            <a:pPr lvl="0"/>
            <a:r>
              <a:rPr lang="en-IN" sz="2000" b="1" dirty="0"/>
              <a:t>Compact, Expressive, and Fluid</a:t>
            </a:r>
            <a:r>
              <a:rPr lang="en-IN" sz="2000" dirty="0"/>
              <a:t>: </a:t>
            </a:r>
          </a:p>
          <a:p>
            <a:pPr lvl="1"/>
            <a:r>
              <a:rPr lang="en-IN" sz="1800" dirty="0"/>
              <a:t>Razor minimizes the number of characters and keystrokes required in a file, and enables a fast, fluid coding workflow. </a:t>
            </a:r>
          </a:p>
          <a:p>
            <a:pPr lvl="1"/>
            <a:r>
              <a:rPr lang="en-IN" sz="1800" dirty="0"/>
              <a:t>Unlike most template syntaxes, you do not need to interrupt your coding to explicitly denote server blocks within your HTML. </a:t>
            </a:r>
          </a:p>
          <a:p>
            <a:pPr lvl="1"/>
            <a:r>
              <a:rPr lang="en-IN" sz="1800" dirty="0"/>
              <a:t>The parser is smart enough to infer this from your code. This enables a really compact and expressive syntax which is clean, fast and fun to type.</a:t>
            </a:r>
          </a:p>
          <a:p>
            <a:pPr lvl="0"/>
            <a:r>
              <a:rPr lang="en-IN" sz="2000" b="1" dirty="0"/>
              <a:t>Easy to Learn</a:t>
            </a:r>
            <a:r>
              <a:rPr lang="en-IN" sz="2000" dirty="0"/>
              <a:t>: </a:t>
            </a:r>
          </a:p>
          <a:p>
            <a:pPr lvl="1"/>
            <a:r>
              <a:rPr lang="en-IN" sz="1800" dirty="0"/>
              <a:t>Razor is easy to learn and enables you to quickly be productive with a minimum of concepts. You use all your existing language and HTML skills.</a:t>
            </a:r>
          </a:p>
          <a:p>
            <a:pPr lvl="0"/>
            <a:r>
              <a:rPr lang="en-IN" sz="2000" b="1" dirty="0"/>
              <a:t>Is not a new language: </a:t>
            </a:r>
          </a:p>
          <a:p>
            <a:pPr lvl="1"/>
            <a:r>
              <a:rPr lang="en-IN" sz="1800" dirty="0"/>
              <a:t>not a new imperative language , Instead Microsoft wanted it to enable developers to use their existing C#/VB (or other) language skills with Razor, and deliver a template mark-up syntax that enables an awesome HTML construction workflow with your language of choice.</a:t>
            </a:r>
          </a:p>
          <a:p>
            <a:endParaRPr lang="en-IN" sz="2000" dirty="0"/>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4034" y="0"/>
            <a:ext cx="8229600" cy="1143000"/>
          </a:xfrm>
        </p:spPr>
        <p:txBody>
          <a:bodyPr>
            <a:normAutofit/>
          </a:bodyPr>
          <a:lstStyle/>
          <a:p>
            <a:r>
              <a:rPr lang="en-IN" dirty="0"/>
              <a:t>Design Goals </a:t>
            </a:r>
            <a:r>
              <a:rPr lang="en-IN" b="1" dirty="0"/>
              <a:t>@ Razor</a:t>
            </a:r>
            <a:endParaRPr lang="en-IN" dirty="0"/>
          </a:p>
        </p:txBody>
      </p:sp>
      <p:sp>
        <p:nvSpPr>
          <p:cNvPr id="3" name="Content Placeholder 2"/>
          <p:cNvSpPr>
            <a:spLocks noGrp="1"/>
          </p:cNvSpPr>
          <p:nvPr>
            <p:ph idx="1"/>
          </p:nvPr>
        </p:nvSpPr>
        <p:spPr>
          <a:xfrm>
            <a:off x="1981200" y="1428736"/>
            <a:ext cx="8229600" cy="4929222"/>
          </a:xfrm>
        </p:spPr>
        <p:txBody>
          <a:bodyPr>
            <a:noAutofit/>
          </a:bodyPr>
          <a:lstStyle/>
          <a:p>
            <a:pPr lvl="0"/>
            <a:r>
              <a:rPr lang="en-IN" sz="2400" b="1" dirty="0"/>
              <a:t>Works with any Text Editor</a:t>
            </a:r>
            <a:r>
              <a:rPr lang="en-IN" sz="2400" dirty="0"/>
              <a:t>:</a:t>
            </a:r>
          </a:p>
          <a:p>
            <a:pPr lvl="1"/>
            <a:r>
              <a:rPr lang="en-IN" sz="2000" dirty="0"/>
              <a:t> Razor doesn’t require a specific tool and enables you to be productive in any plain old text editor (notepad works great).</a:t>
            </a:r>
          </a:p>
          <a:p>
            <a:pPr lvl="0"/>
            <a:r>
              <a:rPr lang="en-IN" sz="2400" b="1" dirty="0"/>
              <a:t>Has great Intellisense</a:t>
            </a:r>
            <a:r>
              <a:rPr lang="en-IN" sz="2400" dirty="0"/>
              <a:t>: </a:t>
            </a:r>
          </a:p>
          <a:p>
            <a:pPr lvl="1"/>
            <a:r>
              <a:rPr lang="en-IN" sz="2000" dirty="0"/>
              <a:t>While Razor has been designed to not require a specific tool or code editor, it will have awesome statement completion support within Visual Studio. Visual Studio 2010 and Visual Web Developer 2010 to have full editor Intellisense .</a:t>
            </a:r>
          </a:p>
          <a:p>
            <a:pPr lvl="0"/>
            <a:r>
              <a:rPr lang="en-IN" sz="2400" b="1" dirty="0"/>
              <a:t>Unit Testable</a:t>
            </a:r>
            <a:r>
              <a:rPr lang="en-IN" sz="2400" dirty="0"/>
              <a:t>: </a:t>
            </a:r>
          </a:p>
          <a:p>
            <a:pPr lvl="1"/>
            <a:r>
              <a:rPr lang="en-IN" sz="2000" dirty="0"/>
              <a:t>The new view engine implementation will support the ability to unit test views (without requiring a controller or web-server, and can be hosted in any unit test project – no special app-domain required).</a:t>
            </a:r>
          </a:p>
          <a:p>
            <a:endParaRPr lang="en-IN" sz="2400" dirty="0"/>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Main Razor Syntax Rules for C#</a:t>
            </a:r>
            <a:endParaRPr lang="en-IN" dirty="0"/>
          </a:p>
        </p:txBody>
      </p:sp>
      <p:sp>
        <p:nvSpPr>
          <p:cNvPr id="3" name="Content Placeholder 2"/>
          <p:cNvSpPr>
            <a:spLocks noGrp="1"/>
          </p:cNvSpPr>
          <p:nvPr>
            <p:ph idx="1"/>
          </p:nvPr>
        </p:nvSpPr>
        <p:spPr/>
        <p:txBody>
          <a:bodyPr>
            <a:normAutofit/>
          </a:bodyPr>
          <a:lstStyle/>
          <a:p>
            <a:r>
              <a:rPr lang="en-IN" dirty="0"/>
              <a:t>Razor code blocks are enclosed in @{ ... }</a:t>
            </a:r>
          </a:p>
          <a:p>
            <a:r>
              <a:rPr lang="en-IN" dirty="0"/>
              <a:t>Inline expressions (variables and functions) start with @</a:t>
            </a:r>
          </a:p>
          <a:p>
            <a:r>
              <a:rPr lang="en-IN" dirty="0"/>
              <a:t>Code statements end with semicolon</a:t>
            </a:r>
          </a:p>
          <a:p>
            <a:r>
              <a:rPr lang="en-IN" dirty="0"/>
              <a:t>Strings are enclosed with quotation marks</a:t>
            </a:r>
          </a:p>
          <a:p>
            <a:r>
              <a:rPr lang="en-IN" dirty="0"/>
              <a:t>C# code is case sensitive</a:t>
            </a:r>
          </a:p>
          <a:p>
            <a:r>
              <a:rPr lang="en-IN" dirty="0"/>
              <a:t>C# files have the extension .</a:t>
            </a:r>
            <a:r>
              <a:rPr lang="en-IN" dirty="0" err="1"/>
              <a:t>cshtml</a:t>
            </a:r>
            <a:endParaRPr lang="en-IN" dirty="0"/>
          </a:p>
          <a:p>
            <a:endParaRPr lang="en-IN" dirty="0"/>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r>
              <a:rPr lang="en-IN" b="1" dirty="0"/>
              <a:t>Main Razor Syntax Rules for VB</a:t>
            </a:r>
          </a:p>
          <a:p>
            <a:r>
              <a:rPr lang="en-IN" dirty="0"/>
              <a:t>Razor code blocks are enclosed in @Code ... End Code</a:t>
            </a:r>
          </a:p>
          <a:p>
            <a:r>
              <a:rPr lang="en-IN" dirty="0"/>
              <a:t>Inline expressions (variables and functions) start with @</a:t>
            </a:r>
          </a:p>
          <a:p>
            <a:r>
              <a:rPr lang="en-IN" dirty="0"/>
              <a:t>Variables are declared with the Dim keyword</a:t>
            </a:r>
          </a:p>
          <a:p>
            <a:r>
              <a:rPr lang="en-IN" dirty="0"/>
              <a:t>Strings are enclosed with quotation marks</a:t>
            </a:r>
          </a:p>
          <a:p>
            <a:r>
              <a:rPr lang="en-IN" dirty="0"/>
              <a:t>VB code is not case sensitive</a:t>
            </a:r>
          </a:p>
          <a:p>
            <a:r>
              <a:rPr lang="en-IN" dirty="0"/>
              <a:t>VB files have the extension .</a:t>
            </a:r>
            <a:r>
              <a:rPr lang="en-IN" dirty="0" err="1"/>
              <a:t>vbhtml</a:t>
            </a:r>
            <a:endParaRPr lang="en-IN" dirty="0"/>
          </a:p>
          <a:p>
            <a:endParaRPr lang="en-IN" dirty="0"/>
          </a:p>
        </p:txBody>
      </p:sp>
    </p:spTree>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04088"/>
            <a:ext cx="8229600" cy="581772"/>
          </a:xfrm>
        </p:spPr>
        <p:txBody>
          <a:bodyPr>
            <a:normAutofit fontScale="90000"/>
          </a:bodyPr>
          <a:lstStyle/>
          <a:p>
            <a:r>
              <a:rPr lang="en-IN" dirty="0"/>
              <a:t>@RAZOR</a:t>
            </a:r>
          </a:p>
        </p:txBody>
      </p:sp>
      <p:pic>
        <p:nvPicPr>
          <p:cNvPr id="5" name="Picture 4" descr="image">
            <a:hlinkClick r:id="rId2"/>
          </p:cNvPr>
          <p:cNvPicPr/>
          <p:nvPr/>
        </p:nvPicPr>
        <p:blipFill>
          <a:blip r:embed="rId3"/>
          <a:srcRect/>
          <a:stretch>
            <a:fillRect/>
          </a:stretch>
        </p:blipFill>
        <p:spPr bwMode="auto">
          <a:xfrm>
            <a:off x="2881290" y="3714752"/>
            <a:ext cx="6429420" cy="250033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descr="image">
            <a:hlinkClick r:id="rId4"/>
          </p:cNvPr>
          <p:cNvPicPr/>
          <p:nvPr/>
        </p:nvPicPr>
        <p:blipFill>
          <a:blip r:embed="rId5"/>
          <a:srcRect/>
          <a:stretch>
            <a:fillRect/>
          </a:stretch>
        </p:blipFill>
        <p:spPr bwMode="auto">
          <a:xfrm>
            <a:off x="2166910" y="1500174"/>
            <a:ext cx="6286544" cy="200026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04088"/>
            <a:ext cx="8229600" cy="581772"/>
          </a:xfrm>
        </p:spPr>
        <p:txBody>
          <a:bodyPr>
            <a:normAutofit fontScale="90000"/>
          </a:bodyPr>
          <a:lstStyle/>
          <a:p>
            <a:r>
              <a:rPr lang="en-IN" dirty="0"/>
              <a:t>Loops and Nested HTML Sample</a:t>
            </a:r>
          </a:p>
        </p:txBody>
      </p:sp>
      <p:pic>
        <p:nvPicPr>
          <p:cNvPr id="4" name="Picture 3" descr="image">
            <a:hlinkClick r:id="rId2"/>
          </p:cNvPr>
          <p:cNvPicPr/>
          <p:nvPr/>
        </p:nvPicPr>
        <p:blipFill>
          <a:blip r:embed="rId3"/>
          <a:srcRect/>
          <a:stretch>
            <a:fillRect/>
          </a:stretch>
        </p:blipFill>
        <p:spPr bwMode="auto">
          <a:xfrm>
            <a:off x="1952596" y="1500174"/>
            <a:ext cx="5072098" cy="228601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descr="image">
            <a:hlinkClick r:id="rId4"/>
          </p:cNvPr>
          <p:cNvPicPr/>
          <p:nvPr/>
        </p:nvPicPr>
        <p:blipFill>
          <a:blip r:embed="rId5"/>
          <a:srcRect/>
          <a:stretch>
            <a:fillRect/>
          </a:stretch>
        </p:blipFill>
        <p:spPr bwMode="auto">
          <a:xfrm>
            <a:off x="4595802" y="4000504"/>
            <a:ext cx="5000660" cy="228601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5472" y="285728"/>
            <a:ext cx="8229600" cy="571504"/>
          </a:xfrm>
        </p:spPr>
        <p:txBody>
          <a:bodyPr>
            <a:normAutofit fontScale="90000"/>
          </a:bodyPr>
          <a:lstStyle/>
          <a:p>
            <a:r>
              <a:rPr lang="en-IN" sz="4000" dirty="0"/>
              <a:t>If-Blocks and Multi-line Statements</a:t>
            </a:r>
            <a:endParaRPr lang="en-IN" dirty="0"/>
          </a:p>
        </p:txBody>
      </p:sp>
      <p:pic>
        <p:nvPicPr>
          <p:cNvPr id="4" name="Picture 3" descr="image"/>
          <p:cNvPicPr/>
          <p:nvPr/>
        </p:nvPicPr>
        <p:blipFill>
          <a:blip r:embed="rId2"/>
          <a:srcRect/>
          <a:stretch>
            <a:fillRect/>
          </a:stretch>
        </p:blipFill>
        <p:spPr bwMode="auto">
          <a:xfrm>
            <a:off x="1952596" y="1000109"/>
            <a:ext cx="6357982" cy="13239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descr="image"/>
          <p:cNvPicPr/>
          <p:nvPr/>
        </p:nvPicPr>
        <p:blipFill>
          <a:blip r:embed="rId3"/>
          <a:srcRect/>
          <a:stretch>
            <a:fillRect/>
          </a:stretch>
        </p:blipFill>
        <p:spPr bwMode="auto">
          <a:xfrm>
            <a:off x="1952596" y="2500306"/>
            <a:ext cx="6357982" cy="131445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descr="image">
            <a:hlinkClick r:id="rId4"/>
          </p:cNvPr>
          <p:cNvPicPr/>
          <p:nvPr/>
        </p:nvPicPr>
        <p:blipFill>
          <a:blip r:embed="rId5"/>
          <a:srcRect/>
          <a:stretch>
            <a:fillRect/>
          </a:stretch>
        </p:blipFill>
        <p:spPr bwMode="auto">
          <a:xfrm>
            <a:off x="2309786" y="5500703"/>
            <a:ext cx="4643470" cy="102394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025" name="Rectangle 1"/>
          <p:cNvSpPr>
            <a:spLocks noChangeArrowheads="1"/>
          </p:cNvSpPr>
          <p:nvPr/>
        </p:nvSpPr>
        <p:spPr bwMode="auto">
          <a:xfrm>
            <a:off x="1738282" y="3995679"/>
            <a:ext cx="8358246" cy="132343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sz="2000" u="sng" dirty="0">
                <a:latin typeface="Calibri" pitchFamily="34" charset="0"/>
                <a:ea typeface="Times New Roman" pitchFamily="18" charset="0"/>
                <a:cs typeface="Arial" pitchFamily="34" charset="0"/>
              </a:rPr>
              <a:t>Multi-Token Statements</a:t>
            </a:r>
            <a:endParaRPr lang="en-US" sz="1200" dirty="0">
              <a:latin typeface="Arial" pitchFamily="34" charset="0"/>
              <a:cs typeface="Arial" pitchFamily="34" charset="0"/>
            </a:endParaRPr>
          </a:p>
          <a:p>
            <a:pPr eaLnBrk="0" fontAlgn="base" hangingPunct="0">
              <a:spcBef>
                <a:spcPct val="0"/>
              </a:spcBef>
              <a:spcAft>
                <a:spcPct val="0"/>
              </a:spcAft>
            </a:pPr>
            <a:r>
              <a:rPr lang="en-US" sz="2000" dirty="0">
                <a:latin typeface="Calibri" pitchFamily="34" charset="0"/>
                <a:ea typeface="Times New Roman" pitchFamily="18" charset="0"/>
                <a:cs typeface="Arial" pitchFamily="34" charset="0"/>
              </a:rPr>
              <a:t>The @( ) syntax enables a code block to have multiple tokens. For example, we could re-write the above code to concatenate a string and the number together within a @( code ) block:</a:t>
            </a:r>
            <a:endParaRPr lang="en-US" sz="3600" dirty="0">
              <a:latin typeface="Arial" pitchFamily="34" charset="0"/>
              <a:cs typeface="Arial" pitchFamily="34" charset="0"/>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ChangeArrowheads="1"/>
          </p:cNvSpPr>
          <p:nvPr/>
        </p:nvSpPr>
        <p:spPr bwMode="auto">
          <a:xfrm>
            <a:off x="2238348" y="2000240"/>
            <a:ext cx="7858180" cy="375487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Calibri" pitchFamily="34" charset="0"/>
                <a:ea typeface="Times New Roman" pitchFamily="18" charset="0"/>
                <a:cs typeface="Arial" pitchFamily="34" charset="0"/>
              </a:rPr>
              <a:t>The Razor parser has a lot of language smarts built-into it – enabling you to rely on it to do the heavily lifting, as opposed to you having to explicitly do it yourself. </a:t>
            </a:r>
          </a:p>
          <a:p>
            <a:pPr eaLnBrk="0" fontAlgn="base" hangingPunct="0">
              <a:spcBef>
                <a:spcPct val="0"/>
              </a:spcBef>
              <a:spcAft>
                <a:spcPct val="0"/>
              </a:spcAft>
            </a:pPr>
            <a:endParaRPr lang="en-US" dirty="0">
              <a:latin typeface="Calibri" pitchFamily="34" charset="0"/>
              <a:ea typeface="Times New Roman" pitchFamily="18" charset="0"/>
              <a:cs typeface="Arial" pitchFamily="34" charset="0"/>
            </a:endParaRPr>
          </a:p>
          <a:p>
            <a:pPr eaLnBrk="0" fontAlgn="base" hangingPunct="0">
              <a:spcBef>
                <a:spcPct val="0"/>
              </a:spcBef>
              <a:spcAft>
                <a:spcPct val="0"/>
              </a:spcAft>
            </a:pPr>
            <a:endParaRPr lang="en-US" dirty="0">
              <a:latin typeface="Calibri" pitchFamily="34" charset="0"/>
              <a:ea typeface="Times New Roman" pitchFamily="18" charset="0"/>
              <a:cs typeface="Arial" pitchFamily="34" charset="0"/>
            </a:endParaRPr>
          </a:p>
          <a:p>
            <a:pPr eaLnBrk="0" fontAlgn="base" hangingPunct="0">
              <a:spcBef>
                <a:spcPct val="0"/>
              </a:spcBef>
              <a:spcAft>
                <a:spcPct val="0"/>
              </a:spcAft>
            </a:pPr>
            <a:endParaRPr lang="en-US" dirty="0">
              <a:latin typeface="Calibri" pitchFamily="34" charset="0"/>
              <a:ea typeface="Times New Roman" pitchFamily="18" charset="0"/>
              <a:cs typeface="Arial" pitchFamily="34" charset="0"/>
            </a:endParaRPr>
          </a:p>
          <a:p>
            <a:pPr eaLnBrk="0" fontAlgn="base" hangingPunct="0">
              <a:spcBef>
                <a:spcPct val="0"/>
              </a:spcBef>
              <a:spcAft>
                <a:spcPct val="0"/>
              </a:spcAft>
            </a:pPr>
            <a:endParaRPr lang="en-US" dirty="0">
              <a:latin typeface="Calibri" pitchFamily="34" charset="0"/>
              <a:ea typeface="Times New Roman" pitchFamily="18" charset="0"/>
              <a:cs typeface="Arial" pitchFamily="34" charset="0"/>
            </a:endParaRPr>
          </a:p>
          <a:p>
            <a:pPr eaLnBrk="0" fontAlgn="base" hangingPunct="0">
              <a:spcBef>
                <a:spcPct val="0"/>
              </a:spcBef>
              <a:spcAft>
                <a:spcPct val="0"/>
              </a:spcAft>
            </a:pPr>
            <a:endParaRPr lang="en-US" dirty="0">
              <a:latin typeface="Calibri" pitchFamily="34" charset="0"/>
              <a:ea typeface="Times New Roman" pitchFamily="18" charset="0"/>
              <a:cs typeface="Arial" pitchFamily="34" charset="0"/>
            </a:endParaRPr>
          </a:p>
          <a:p>
            <a:pPr eaLnBrk="0" fontAlgn="base" hangingPunct="0">
              <a:spcBef>
                <a:spcPct val="0"/>
              </a:spcBef>
              <a:spcAft>
                <a:spcPct val="0"/>
              </a:spcAft>
            </a:pPr>
            <a:endParaRPr lang="en-US" dirty="0">
              <a:latin typeface="Calibri" pitchFamily="34" charset="0"/>
              <a:ea typeface="Times New Roman" pitchFamily="18" charset="0"/>
              <a:cs typeface="Arial" pitchFamily="34" charset="0"/>
            </a:endParaRPr>
          </a:p>
          <a:p>
            <a:pPr eaLnBrk="0" fontAlgn="base" hangingPunct="0">
              <a:spcBef>
                <a:spcPct val="0"/>
              </a:spcBef>
              <a:spcAft>
                <a:spcPct val="0"/>
              </a:spcAft>
            </a:pPr>
            <a:endParaRPr lang="en-US" dirty="0">
              <a:latin typeface="Calibri" pitchFamily="34" charset="0"/>
              <a:ea typeface="Times New Roman" pitchFamily="18" charset="0"/>
              <a:cs typeface="Arial" pitchFamily="34" charset="0"/>
            </a:endParaRPr>
          </a:p>
          <a:p>
            <a:pPr eaLnBrk="0" fontAlgn="base" hangingPunct="0">
              <a:spcBef>
                <a:spcPct val="0"/>
              </a:spcBef>
              <a:spcAft>
                <a:spcPct val="0"/>
              </a:spcAft>
            </a:pPr>
            <a:endParaRPr lang="en-US" dirty="0">
              <a:latin typeface="Calibri" pitchFamily="34" charset="0"/>
              <a:ea typeface="Times New Roman" pitchFamily="18" charset="0"/>
              <a:cs typeface="Arial" pitchFamily="34" charset="0"/>
            </a:endParaRPr>
          </a:p>
          <a:p>
            <a:pPr eaLnBrk="0" fontAlgn="base" hangingPunct="0">
              <a:spcBef>
                <a:spcPct val="0"/>
              </a:spcBef>
              <a:spcAft>
                <a:spcPct val="0"/>
              </a:spcAft>
            </a:pPr>
            <a:endParaRPr lang="en-US" sz="1100" dirty="0">
              <a:latin typeface="Arial" pitchFamily="34" charset="0"/>
              <a:cs typeface="Arial" pitchFamily="34" charset="0"/>
            </a:endParaRPr>
          </a:p>
          <a:p>
            <a:pPr eaLnBrk="0" fontAlgn="base" hangingPunct="0">
              <a:spcBef>
                <a:spcPct val="0"/>
              </a:spcBef>
              <a:spcAft>
                <a:spcPct val="0"/>
              </a:spcAft>
            </a:pPr>
            <a:endParaRPr lang="en-US" sz="1100" dirty="0">
              <a:latin typeface="Arial" pitchFamily="34" charset="0"/>
              <a:cs typeface="Arial" pitchFamily="34" charset="0"/>
            </a:endParaRPr>
          </a:p>
          <a:p>
            <a:pPr eaLnBrk="0" fontAlgn="base" hangingPunct="0">
              <a:spcBef>
                <a:spcPct val="0"/>
              </a:spcBef>
              <a:spcAft>
                <a:spcPct val="0"/>
              </a:spcAft>
            </a:pPr>
            <a:r>
              <a:rPr lang="en-US" dirty="0">
                <a:latin typeface="Calibri" pitchFamily="34" charset="0"/>
                <a:ea typeface="Times New Roman" pitchFamily="18" charset="0"/>
                <a:cs typeface="Arial" pitchFamily="34" charset="0"/>
              </a:rPr>
              <a:t>Razor’s language parser is clever enough in most cases to infer whether a @ character within a template is being used for code or static content. </a:t>
            </a:r>
            <a:endParaRPr lang="en-US" sz="3200" dirty="0">
              <a:latin typeface="Arial" pitchFamily="34" charset="0"/>
              <a:cs typeface="Arial" pitchFamily="34" charset="0"/>
            </a:endParaRPr>
          </a:p>
        </p:txBody>
      </p:sp>
      <p:sp>
        <p:nvSpPr>
          <p:cNvPr id="2" name="Title 1"/>
          <p:cNvSpPr>
            <a:spLocks noGrp="1"/>
          </p:cNvSpPr>
          <p:nvPr>
            <p:ph type="title"/>
          </p:nvPr>
        </p:nvSpPr>
        <p:spPr>
          <a:xfrm>
            <a:off x="1981200" y="704088"/>
            <a:ext cx="8229600" cy="1010400"/>
          </a:xfrm>
        </p:spPr>
        <p:txBody>
          <a:bodyPr>
            <a:normAutofit fontScale="90000"/>
          </a:bodyPr>
          <a:lstStyle/>
          <a:p>
            <a:pPr lvl="0"/>
            <a:r>
              <a:rPr lang="en-US" sz="5400" dirty="0">
                <a:solidFill>
                  <a:schemeClr val="tx1"/>
                </a:solidFill>
                <a:latin typeface="Calibri" pitchFamily="34" charset="0"/>
                <a:ea typeface="Times New Roman" pitchFamily="18" charset="0"/>
                <a:cs typeface="Arial" pitchFamily="34" charset="0"/>
              </a:rPr>
              <a:t>Integrating Content and Code</a:t>
            </a:r>
            <a:endParaRPr lang="en-IN" dirty="0"/>
          </a:p>
        </p:txBody>
      </p:sp>
      <p:grpSp>
        <p:nvGrpSpPr>
          <p:cNvPr id="6" name="Group 5"/>
          <p:cNvGrpSpPr/>
          <p:nvPr/>
        </p:nvGrpSpPr>
        <p:grpSpPr>
          <a:xfrm>
            <a:off x="2452662" y="3214686"/>
            <a:ext cx="6858048" cy="1285884"/>
            <a:chOff x="714348" y="2571744"/>
            <a:chExt cx="6858048" cy="1285884"/>
          </a:xfrm>
        </p:grpSpPr>
        <p:pic>
          <p:nvPicPr>
            <p:cNvPr id="4" name="Picture 3" descr="image">
              <a:hlinkClick r:id="rId2"/>
            </p:cNvPr>
            <p:cNvPicPr/>
            <p:nvPr/>
          </p:nvPicPr>
          <p:blipFill>
            <a:blip r:embed="rId3"/>
            <a:srcRect/>
            <a:stretch>
              <a:fillRect/>
            </a:stretch>
          </p:blipFill>
          <p:spPr bwMode="auto">
            <a:xfrm>
              <a:off x="714348" y="2571744"/>
              <a:ext cx="6858048" cy="1285884"/>
            </a:xfrm>
            <a:prstGeom prst="rect">
              <a:avLst/>
            </a:prstGeom>
            <a:noFill/>
            <a:ln w="9525">
              <a:noFill/>
              <a:miter lim="800000"/>
              <a:headEnd/>
              <a:tailEnd/>
            </a:ln>
          </p:spPr>
        </p:pic>
        <p:sp>
          <p:nvSpPr>
            <p:cNvPr id="5" name="TextBox 4"/>
            <p:cNvSpPr txBox="1"/>
            <p:nvPr/>
          </p:nvSpPr>
          <p:spPr>
            <a:xfrm>
              <a:off x="2357422" y="3071810"/>
              <a:ext cx="1714512" cy="307777"/>
            </a:xfrm>
            <a:prstGeom prst="rect">
              <a:avLst/>
            </a:prstGeom>
            <a:solidFill>
              <a:schemeClr val="bg1"/>
            </a:solidFill>
          </p:spPr>
          <p:txBody>
            <a:bodyPr wrap="square" rtlCol="0">
              <a:spAutoFit/>
            </a:bodyPr>
            <a:lstStyle/>
            <a:p>
              <a:r>
                <a:rPr lang="en-IN" sz="1400" dirty="0">
                  <a:effectLst>
                    <a:outerShdw blurRad="38100" dist="38100" dir="2700000" algn="tl">
                      <a:srgbClr val="000000">
                        <a:alpha val="43137"/>
                      </a:srgbClr>
                    </a:outerShdw>
                  </a:effectLst>
                </a:rPr>
                <a:t>demo@yahoo.com</a:t>
              </a:r>
            </a:p>
          </p:txBody>
        </p:sp>
      </p:gr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596" y="285728"/>
            <a:ext cx="8229600" cy="571504"/>
          </a:xfrm>
        </p:spPr>
        <p:txBody>
          <a:bodyPr>
            <a:normAutofit fontScale="90000"/>
          </a:bodyPr>
          <a:lstStyle/>
          <a:p>
            <a:r>
              <a:rPr lang="en-IN"/>
              <a:t>RAZOR v</a:t>
            </a:r>
            <a:r>
              <a:rPr lang="en-IN" dirty="0"/>
              <a:t>/s ASP. NET</a:t>
            </a:r>
          </a:p>
        </p:txBody>
      </p:sp>
      <p:pic>
        <p:nvPicPr>
          <p:cNvPr id="1026" name="Picture 2"/>
          <p:cNvPicPr>
            <a:picLocks noGrp="1" noChangeAspect="1" noChangeArrowheads="1"/>
          </p:cNvPicPr>
          <p:nvPr>
            <p:ph idx="1"/>
          </p:nvPr>
        </p:nvPicPr>
        <p:blipFill>
          <a:blip r:embed="rId2"/>
          <a:srcRect l="18097" t="18078" r="39104" b="11762"/>
          <a:stretch>
            <a:fillRect/>
          </a:stretch>
        </p:blipFill>
        <p:spPr bwMode="auto">
          <a:xfrm>
            <a:off x="2024034" y="867037"/>
            <a:ext cx="8001056" cy="5884605"/>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B8DE1-4360-8065-44C3-346482A3AA78}"/>
              </a:ext>
            </a:extLst>
          </p:cNvPr>
          <p:cNvSpPr>
            <a:spLocks noGrp="1"/>
          </p:cNvSpPr>
          <p:nvPr>
            <p:ph type="title"/>
          </p:nvPr>
        </p:nvSpPr>
        <p:spPr/>
        <p:txBody>
          <a:bodyPr/>
          <a:lstStyle/>
          <a:p>
            <a:r>
              <a:rPr lang="en-US" dirty="0"/>
              <a:t>Vs Mode	</a:t>
            </a:r>
            <a:endParaRPr lang="en-IN" dirty="0"/>
          </a:p>
        </p:txBody>
      </p:sp>
      <p:sp>
        <p:nvSpPr>
          <p:cNvPr id="3" name="Content Placeholder 2">
            <a:extLst>
              <a:ext uri="{FF2B5EF4-FFF2-40B4-BE49-F238E27FC236}">
                <a16:creationId xmlns:a16="http://schemas.microsoft.com/office/drawing/2014/main" id="{3C855EEE-C716-184F-4B2D-5ED13F53D0E3}"/>
              </a:ext>
            </a:extLst>
          </p:cNvPr>
          <p:cNvSpPr>
            <a:spLocks noGrp="1"/>
          </p:cNvSpPr>
          <p:nvPr>
            <p:ph idx="1"/>
          </p:nvPr>
        </p:nvSpPr>
        <p:spPr/>
        <p:txBody>
          <a:bodyPr/>
          <a:lstStyle/>
          <a:p>
            <a:r>
              <a:rPr lang="en-US" dirty="0"/>
              <a:t>Design Mode</a:t>
            </a:r>
          </a:p>
          <a:p>
            <a:r>
              <a:rPr lang="en-US" dirty="0"/>
              <a:t>Execution Mode</a:t>
            </a:r>
          </a:p>
          <a:p>
            <a:r>
              <a:rPr lang="en-US" dirty="0"/>
              <a:t>Debug Mode</a:t>
            </a:r>
          </a:p>
          <a:p>
            <a:endParaRPr lang="en-US" dirty="0"/>
          </a:p>
          <a:p>
            <a:endParaRPr lang="en-IN" dirty="0"/>
          </a:p>
        </p:txBody>
      </p:sp>
    </p:spTree>
    <p:extLst>
      <p:ext uri="{BB962C8B-B14F-4D97-AF65-F5344CB8AC3E}">
        <p14:creationId xmlns:p14="http://schemas.microsoft.com/office/powerpoint/2010/main" val="332588621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809720" y="0"/>
            <a:ext cx="8215370" cy="6858000"/>
            <a:chOff x="500034" y="293981"/>
            <a:chExt cx="7715304" cy="6280862"/>
          </a:xfrm>
        </p:grpSpPr>
        <p:pic>
          <p:nvPicPr>
            <p:cNvPr id="2050" name="Picture 2"/>
            <p:cNvPicPr>
              <a:picLocks noChangeAspect="1" noChangeArrowheads="1"/>
            </p:cNvPicPr>
            <p:nvPr/>
          </p:nvPicPr>
          <p:blipFill>
            <a:blip r:embed="rId2"/>
            <a:srcRect l="17840" t="8269" r="39055" b="14615"/>
            <a:stretch>
              <a:fillRect/>
            </a:stretch>
          </p:blipFill>
          <p:spPr bwMode="auto">
            <a:xfrm>
              <a:off x="500034" y="293981"/>
              <a:ext cx="7715304" cy="6280862"/>
            </a:xfrm>
            <a:prstGeom prst="rect">
              <a:avLst/>
            </a:prstGeom>
            <a:noFill/>
            <a:ln w="9525">
              <a:noFill/>
              <a:miter lim="800000"/>
              <a:headEnd/>
              <a:tailEnd/>
            </a:ln>
            <a:effectLst/>
          </p:spPr>
        </p:pic>
        <p:sp>
          <p:nvSpPr>
            <p:cNvPr id="4" name="TextBox 3"/>
            <p:cNvSpPr txBox="1"/>
            <p:nvPr/>
          </p:nvSpPr>
          <p:spPr>
            <a:xfrm>
              <a:off x="5000628" y="4929198"/>
              <a:ext cx="3214710" cy="338251"/>
            </a:xfrm>
            <a:prstGeom prst="rect">
              <a:avLst/>
            </a:prstGeom>
            <a:solidFill>
              <a:schemeClr val="bg1"/>
            </a:solidFill>
          </p:spPr>
          <p:txBody>
            <a:bodyPr wrap="square" rtlCol="0">
              <a:spAutoFit/>
            </a:bodyPr>
            <a:lstStyle/>
            <a:p>
              <a:endParaRPr lang="en-IN" dirty="0"/>
            </a:p>
          </p:txBody>
        </p:sp>
        <p:sp>
          <p:nvSpPr>
            <p:cNvPr id="5" name="TextBox 4"/>
            <p:cNvSpPr txBox="1"/>
            <p:nvPr/>
          </p:nvSpPr>
          <p:spPr>
            <a:xfrm>
              <a:off x="1928794" y="428604"/>
              <a:ext cx="2786082" cy="281876"/>
            </a:xfrm>
            <a:prstGeom prst="rect">
              <a:avLst/>
            </a:prstGeom>
            <a:solidFill>
              <a:schemeClr val="bg1"/>
            </a:solidFill>
          </p:spPr>
          <p:txBody>
            <a:bodyPr wrap="square" rtlCol="0">
              <a:spAutoFit/>
            </a:bodyPr>
            <a:lstStyle/>
            <a:p>
              <a:r>
                <a:rPr lang="en-IN" sz="1400" dirty="0">
                  <a:solidFill>
                    <a:schemeClr val="tx1">
                      <a:lumMod val="50000"/>
                      <a:lumOff val="50000"/>
                    </a:schemeClr>
                  </a:solidFill>
                  <a:latin typeface="+mj-lt"/>
                </a:rPr>
                <a:t>Demo@yahoo.com</a:t>
              </a:r>
            </a:p>
          </p:txBody>
        </p:sp>
      </p:gr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l="18072" t="19048" r="38981" b="15000"/>
          <a:stretch>
            <a:fillRect/>
          </a:stretch>
        </p:blipFill>
        <p:spPr bwMode="auto">
          <a:xfrm>
            <a:off x="2166910" y="0"/>
            <a:ext cx="7943264" cy="6858000"/>
          </a:xfrm>
          <a:prstGeom prst="rect">
            <a:avLst/>
          </a:prstGeom>
          <a:noFill/>
          <a:ln w="9525">
            <a:noFill/>
            <a:miter lim="800000"/>
            <a:headEnd/>
            <a:tailEnd/>
          </a:ln>
          <a:effectLst/>
        </p:spPr>
      </p:pic>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l="17732" t="16263" r="38981" b="7115"/>
          <a:stretch>
            <a:fillRect/>
          </a:stretch>
        </p:blipFill>
        <p:spPr bwMode="auto">
          <a:xfrm>
            <a:off x="2381224" y="-1"/>
            <a:ext cx="6858048" cy="6824979"/>
          </a:xfrm>
          <a:prstGeom prst="rect">
            <a:avLst/>
          </a:prstGeom>
          <a:noFill/>
          <a:ln w="9525">
            <a:noFill/>
            <a:miter lim="800000"/>
            <a:headEnd/>
            <a:tailEnd/>
          </a:ln>
          <a:effectLst/>
        </p:spPr>
      </p:pic>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ViewData V/S </a:t>
            </a:r>
            <a:r>
              <a:rPr lang="en-IN" dirty="0" err="1"/>
              <a:t>ViewBag</a:t>
            </a:r>
            <a:endParaRPr lang="en-IN" dirty="0"/>
          </a:p>
        </p:txBody>
      </p:sp>
      <p:sp>
        <p:nvSpPr>
          <p:cNvPr id="3" name="Content Placeholder 2"/>
          <p:cNvSpPr>
            <a:spLocks noGrp="1"/>
          </p:cNvSpPr>
          <p:nvPr>
            <p:ph idx="1"/>
          </p:nvPr>
        </p:nvSpPr>
        <p:spPr/>
        <p:txBody>
          <a:bodyPr>
            <a:normAutofit lnSpcReduction="10000"/>
          </a:bodyPr>
          <a:lstStyle/>
          <a:p>
            <a:r>
              <a:rPr lang="en-IN" dirty="0"/>
              <a:t>While there isn’t a real technical advantage to choosing one format over there other.</a:t>
            </a:r>
          </a:p>
          <a:p>
            <a:pPr lvl="1"/>
            <a:r>
              <a:rPr lang="en-IN" dirty="0"/>
              <a:t>One obvious one is that </a:t>
            </a:r>
            <a:r>
              <a:rPr lang="en-IN" dirty="0" err="1"/>
              <a:t>ViewBag</a:t>
            </a:r>
            <a:r>
              <a:rPr lang="en-IN" dirty="0"/>
              <a:t> only works when the key being accessed is a valid C# </a:t>
            </a:r>
            <a:r>
              <a:rPr lang="en-IN" dirty="0" err="1"/>
              <a:t>identifi</a:t>
            </a:r>
            <a:r>
              <a:rPr lang="en-IN" dirty="0"/>
              <a:t> </a:t>
            </a:r>
            <a:r>
              <a:rPr lang="en-IN" dirty="0" err="1"/>
              <a:t>er</a:t>
            </a:r>
            <a:r>
              <a:rPr lang="en-IN" dirty="0"/>
              <a:t>.</a:t>
            </a:r>
          </a:p>
          <a:p>
            <a:pPr lvl="2"/>
            <a:r>
              <a:rPr lang="en-IN" dirty="0"/>
              <a:t>For example, if we place a value in ViewData[“Key With Spaces”], we can’t access that value using  </a:t>
            </a:r>
            <a:r>
              <a:rPr lang="en-IN" dirty="0" err="1"/>
              <a:t>ViewBag</a:t>
            </a:r>
            <a:r>
              <a:rPr lang="en-IN" dirty="0"/>
              <a:t>.</a:t>
            </a:r>
          </a:p>
          <a:p>
            <a:r>
              <a:rPr lang="en-IN" dirty="0"/>
              <a:t>Another key issue to be aware of is that dynamic values cannot be passed in as parameters to extension methods. 	</a:t>
            </a:r>
          </a:p>
          <a:p>
            <a:pPr lvl="1"/>
            <a:r>
              <a:rPr lang="en-IN" dirty="0"/>
              <a:t>For example, this code</a:t>
            </a:r>
          </a:p>
          <a:p>
            <a:pPr lvl="2"/>
            <a:r>
              <a:rPr lang="en-IN" dirty="0"/>
              <a:t>Error: @</a:t>
            </a:r>
            <a:r>
              <a:rPr lang="en-IN" dirty="0" err="1"/>
              <a:t>Html.TextBox</a:t>
            </a:r>
            <a:r>
              <a:rPr lang="en-IN" dirty="0"/>
              <a:t>(“name”, </a:t>
            </a:r>
            <a:r>
              <a:rPr lang="en-IN" dirty="0" err="1"/>
              <a:t>ViewBag.Name</a:t>
            </a:r>
            <a:r>
              <a:rPr lang="en-IN" dirty="0"/>
              <a:t>). The ways to workaround this are to either use ViewData[“Name”] or to cast the value to a specific type:(string)</a:t>
            </a:r>
            <a:r>
              <a:rPr lang="en-IN" dirty="0" err="1"/>
              <a:t>ViewBag.Name</a:t>
            </a:r>
            <a:r>
              <a:rPr lang="en-IN" dirty="0"/>
              <a:t>.</a:t>
            </a: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596" y="357166"/>
            <a:ext cx="8229600" cy="1143000"/>
          </a:xfrm>
        </p:spPr>
        <p:txBody>
          <a:bodyPr>
            <a:noAutofit/>
          </a:bodyPr>
          <a:lstStyle/>
          <a:p>
            <a:r>
              <a:rPr lang="en-US" sz="4000" dirty="0"/>
              <a:t>Helper Classes and Members for Rendering Views</a:t>
            </a:r>
          </a:p>
        </p:txBody>
      </p:sp>
      <p:sp>
        <p:nvSpPr>
          <p:cNvPr id="3" name="Content Placeholder 2"/>
          <p:cNvSpPr>
            <a:spLocks noGrp="1"/>
          </p:cNvSpPr>
          <p:nvPr>
            <p:ph idx="1"/>
          </p:nvPr>
        </p:nvSpPr>
        <p:spPr>
          <a:xfrm>
            <a:off x="1981200" y="1600200"/>
            <a:ext cx="8686800" cy="5257800"/>
          </a:xfrm>
        </p:spPr>
        <p:txBody>
          <a:bodyPr>
            <a:normAutofit/>
          </a:bodyPr>
          <a:lstStyle/>
          <a:p>
            <a:r>
              <a:rPr lang="en-US" sz="2000" dirty="0"/>
              <a:t>When you create views, many tasks are repetitive or require special MVC framework knowledge.</a:t>
            </a:r>
          </a:p>
          <a:p>
            <a:r>
              <a:rPr lang="en-US" sz="2000" dirty="0"/>
              <a:t>To address these scenarios and to make it easier to render HTML, the MVC framework includes helper classes and members.</a:t>
            </a:r>
          </a:p>
          <a:p>
            <a:r>
              <a:rPr lang="en-US" sz="2000" dirty="0"/>
              <a:t>The design for helper classes is extensible so that you can add custom helper classes and members. </a:t>
            </a:r>
          </a:p>
          <a:p>
            <a:r>
              <a:rPr lang="en-US" sz="2000" dirty="0"/>
              <a:t>The MVC framework includes the following helpers:</a:t>
            </a:r>
          </a:p>
          <a:p>
            <a:pPr lvl="1"/>
            <a:r>
              <a:rPr lang="en-US" b="1" dirty="0"/>
              <a:t>Form helpers</a:t>
            </a:r>
            <a:r>
              <a:rPr lang="en-US" sz="2000" dirty="0"/>
              <a:t>, which are for form elements such as radio buttons, list boxes, select buttons, text boxes, text areas, hidden content, and password fields.</a:t>
            </a:r>
          </a:p>
          <a:p>
            <a:pPr lvl="1"/>
            <a:r>
              <a:rPr lang="en-US" b="1" dirty="0"/>
              <a:t>URL helpers</a:t>
            </a:r>
            <a:r>
              <a:rPr lang="en-US" sz="2000" dirty="0"/>
              <a:t>, which let you generate URLs for routing.</a:t>
            </a:r>
          </a:p>
          <a:p>
            <a:pPr lvl="1"/>
            <a:r>
              <a:rPr lang="en-US" b="1" dirty="0"/>
              <a:t>HTML helpers</a:t>
            </a:r>
            <a:r>
              <a:rPr lang="en-US" sz="2000" dirty="0"/>
              <a:t>, which include functions to manage HTML strings, such as Encode, Decode, Attribute Encode, and RenderPartial. </a:t>
            </a:r>
          </a:p>
          <a:p>
            <a:endParaRPr lang="en-US" sz="2000" dirty="0"/>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67494"/>
            <a:ext cx="8229600" cy="875506"/>
          </a:xfrm>
        </p:spPr>
        <p:txBody>
          <a:bodyPr>
            <a:normAutofit/>
          </a:bodyPr>
          <a:lstStyle/>
          <a:p>
            <a:r>
              <a:rPr lang="en-US" dirty="0"/>
              <a:t>HTML Helpers</a:t>
            </a:r>
          </a:p>
        </p:txBody>
      </p:sp>
      <p:graphicFrame>
        <p:nvGraphicFramePr>
          <p:cNvPr id="4" name="Content Placeholder 3"/>
          <p:cNvGraphicFramePr>
            <a:graphicFrameLocks noGrp="1"/>
          </p:cNvGraphicFramePr>
          <p:nvPr>
            <p:ph idx="1"/>
          </p:nvPr>
        </p:nvGraphicFramePr>
        <p:xfrm>
          <a:off x="1524000" y="1600200"/>
          <a:ext cx="899160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Helpers</a:t>
            </a:r>
          </a:p>
        </p:txBody>
      </p:sp>
      <p:sp>
        <p:nvSpPr>
          <p:cNvPr id="3" name="Content Placeholder 2"/>
          <p:cNvSpPr>
            <a:spLocks noGrp="1"/>
          </p:cNvSpPr>
          <p:nvPr>
            <p:ph idx="1"/>
          </p:nvPr>
        </p:nvSpPr>
        <p:spPr/>
        <p:txBody>
          <a:bodyPr>
            <a:normAutofit fontScale="92500" lnSpcReduction="10000"/>
          </a:bodyPr>
          <a:lstStyle/>
          <a:p>
            <a:r>
              <a:rPr lang="en-US" dirty="0"/>
              <a:t>You can build an entire ASP.NET MVC application without using a single HTML helper;  however, HTML helpers make your life as a developer easier. </a:t>
            </a:r>
          </a:p>
          <a:p>
            <a:r>
              <a:rPr lang="en-US" dirty="0"/>
              <a:t>By taking advantage of helpers, you can build your views with far less work. </a:t>
            </a:r>
          </a:p>
          <a:p>
            <a:r>
              <a:rPr lang="en-US" dirty="0"/>
              <a:t>In the ASP.NET MVC world, HTML helpers are the equivalent of ASP.NET Web Form controls.</a:t>
            </a:r>
          </a:p>
          <a:p>
            <a:r>
              <a:rPr lang="en-US" dirty="0"/>
              <a:t>Like a Web Form control, an HTML helper enables you to encapsulate the rendering of HTML. </a:t>
            </a:r>
          </a:p>
          <a:p>
            <a:r>
              <a:rPr lang="en-US" dirty="0"/>
              <a:t>However, unlike a Web Form control, HTML helpers are extremely lightweight. </a:t>
            </a:r>
          </a:p>
          <a:p>
            <a:pPr lvl="1"/>
            <a:r>
              <a:rPr lang="en-US" dirty="0"/>
              <a:t>For example, an HTML helper does not have an event model and does not use view state.</a:t>
            </a: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the BeginForm Helper</a:t>
            </a:r>
          </a:p>
        </p:txBody>
      </p:sp>
      <p:sp>
        <p:nvSpPr>
          <p:cNvPr id="3" name="Content Placeholder 2"/>
          <p:cNvSpPr>
            <a:spLocks noGrp="1"/>
          </p:cNvSpPr>
          <p:nvPr>
            <p:ph idx="1"/>
          </p:nvPr>
        </p:nvSpPr>
        <p:spPr/>
        <p:txBody>
          <a:bodyPr>
            <a:normAutofit/>
          </a:bodyPr>
          <a:lstStyle/>
          <a:p>
            <a:r>
              <a:rPr lang="en-US" dirty="0"/>
              <a:t>The BeginForm helper marks the start of an HTML form and renders as an HTML form element. </a:t>
            </a:r>
          </a:p>
          <a:p>
            <a:r>
              <a:rPr lang="en-US" dirty="0"/>
              <a:t>The BeginForm helper method has several overrides. </a:t>
            </a:r>
          </a:p>
          <a:p>
            <a:r>
              <a:rPr lang="en-US" dirty="0"/>
              <a:t>You can also use the BeginForm helper declaratively.</a:t>
            </a:r>
          </a:p>
          <a:p>
            <a:r>
              <a:rPr lang="en-US" dirty="0"/>
              <a:t>The difference between using BeginForm declaratively and using an HTML form tag is that BeginForm assigns default value for the action method and action attributes, which simplifies the markup. </a:t>
            </a: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Rendering Image Links</a:t>
            </a:r>
          </a:p>
        </p:txBody>
      </p:sp>
      <p:sp>
        <p:nvSpPr>
          <p:cNvPr id="3" name="Content Placeholder 2"/>
          <p:cNvSpPr>
            <a:spLocks noGrp="1"/>
          </p:cNvSpPr>
          <p:nvPr>
            <p:ph idx="1"/>
          </p:nvPr>
        </p:nvSpPr>
        <p:spPr/>
        <p:txBody>
          <a:bodyPr>
            <a:normAutofit/>
          </a:bodyPr>
          <a:lstStyle/>
          <a:p>
            <a:r>
              <a:rPr lang="en-US" dirty="0"/>
              <a:t>Rendering Image Links Unfortunately, you can’t use the </a:t>
            </a:r>
            <a:r>
              <a:rPr lang="en-US" dirty="0" err="1"/>
              <a:t>Html.ActionLink</a:t>
            </a:r>
            <a:r>
              <a:rPr lang="en-US" dirty="0"/>
              <a:t>() Helper to render an image link.</a:t>
            </a:r>
          </a:p>
          <a:p>
            <a:r>
              <a:rPr lang="en-US" dirty="0"/>
              <a:t>Because the </a:t>
            </a:r>
            <a:r>
              <a:rPr lang="en-US" dirty="0" err="1"/>
              <a:t>Html.ActionLink</a:t>
            </a:r>
            <a:r>
              <a:rPr lang="en-US" dirty="0"/>
              <a:t>() helper HTML encodes its link text automatically, you cannot pass an &lt;</a:t>
            </a:r>
            <a:r>
              <a:rPr lang="en-US" dirty="0" err="1"/>
              <a:t>img</a:t>
            </a:r>
            <a:r>
              <a:rPr lang="en-US" dirty="0"/>
              <a:t>&gt; tag to this method and expect the tag to render as an image.</a:t>
            </a: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Antiforgery Tokens</a:t>
            </a:r>
          </a:p>
        </p:txBody>
      </p:sp>
      <p:sp>
        <p:nvSpPr>
          <p:cNvPr id="3" name="Content Placeholder 2"/>
          <p:cNvSpPr>
            <a:spLocks noGrp="1"/>
          </p:cNvSpPr>
          <p:nvPr>
            <p:ph idx="1"/>
          </p:nvPr>
        </p:nvSpPr>
        <p:spPr/>
        <p:txBody>
          <a:bodyPr>
            <a:normAutofit/>
          </a:bodyPr>
          <a:lstStyle/>
          <a:p>
            <a:r>
              <a:rPr lang="en-US" dirty="0"/>
              <a:t>There is a particular type of JavaScript injection attack that is called a </a:t>
            </a:r>
            <a:r>
              <a:rPr lang="en-US" i="1" dirty="0"/>
              <a:t>cross-site request forgery (CSRF) attack. </a:t>
            </a:r>
          </a:p>
          <a:p>
            <a:r>
              <a:rPr lang="en-US" i="1" dirty="0"/>
              <a:t>In a CSRF attack, a hacker takes advantage of the fact that you are </a:t>
            </a:r>
            <a:r>
              <a:rPr lang="en-US" dirty="0"/>
              <a:t>logged in to one website to steal or modify your information at another website.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48990-E98B-6D3B-7352-EE98D344C69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61E31AA-5DF4-801B-0A1E-192018B1DFCA}"/>
              </a:ext>
            </a:extLst>
          </p:cNvPr>
          <p:cNvSpPr>
            <a:spLocks noGrp="1"/>
          </p:cNvSpPr>
          <p:nvPr>
            <p:ph idx="1"/>
          </p:nvPr>
        </p:nvSpPr>
        <p:spPr/>
        <p:txBody>
          <a:bodyPr/>
          <a:lstStyle/>
          <a:p>
            <a:r>
              <a:rPr lang="en-US" dirty="0"/>
              <a:t>Sequence</a:t>
            </a:r>
          </a:p>
          <a:p>
            <a:pPr lvl="1"/>
            <a:r>
              <a:rPr lang="en-US" dirty="0"/>
              <a:t>Datatype</a:t>
            </a:r>
          </a:p>
          <a:p>
            <a:pPr lvl="2"/>
            <a:r>
              <a:rPr lang="en-US" dirty="0"/>
              <a:t>Value Type</a:t>
            </a:r>
          </a:p>
          <a:p>
            <a:pPr lvl="2"/>
            <a:r>
              <a:rPr lang="en-US" dirty="0"/>
              <a:t>Reference Type</a:t>
            </a:r>
          </a:p>
          <a:p>
            <a:pPr lvl="1"/>
            <a:r>
              <a:rPr lang="en-US" dirty="0"/>
              <a:t>Method</a:t>
            </a:r>
          </a:p>
          <a:p>
            <a:pPr lvl="2"/>
            <a:r>
              <a:rPr lang="en-US" dirty="0"/>
              <a:t>By Val</a:t>
            </a:r>
          </a:p>
          <a:p>
            <a:pPr lvl="2"/>
            <a:r>
              <a:rPr lang="en-US" dirty="0"/>
              <a:t>By Ref</a:t>
            </a:r>
          </a:p>
          <a:p>
            <a:pPr lvl="2"/>
            <a:r>
              <a:rPr lang="en-US" dirty="0"/>
              <a:t>Out</a:t>
            </a:r>
          </a:p>
          <a:p>
            <a:pPr lvl="2"/>
            <a:r>
              <a:rPr lang="en-US" dirty="0"/>
              <a:t>Param </a:t>
            </a:r>
          </a:p>
          <a:p>
            <a:pPr lvl="2"/>
            <a:r>
              <a:rPr lang="en-US" dirty="0"/>
              <a:t>Named &amp; Optional</a:t>
            </a:r>
          </a:p>
          <a:p>
            <a:pPr lvl="1"/>
            <a:endParaRPr lang="en-US" dirty="0"/>
          </a:p>
          <a:p>
            <a:pPr marL="914400" lvl="2" indent="0">
              <a:buNone/>
            </a:pPr>
            <a:endParaRPr lang="en-IN" dirty="0"/>
          </a:p>
        </p:txBody>
      </p:sp>
    </p:spTree>
    <p:extLst>
      <p:ext uri="{BB962C8B-B14F-4D97-AF65-F5344CB8AC3E}">
        <p14:creationId xmlns:p14="http://schemas.microsoft.com/office/powerpoint/2010/main" val="247039202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544" y="188640"/>
            <a:ext cx="8229600" cy="1143000"/>
          </a:xfrm>
        </p:spPr>
        <p:txBody>
          <a:bodyPr/>
          <a:lstStyle/>
          <a:p>
            <a:r>
              <a:rPr lang="en-US" i="1" dirty="0"/>
              <a:t>CSRF -</a:t>
            </a:r>
            <a:r>
              <a:rPr lang="en-US" b="1" dirty="0"/>
              <a:t>Anatomy of an attack …</a:t>
            </a:r>
          </a:p>
        </p:txBody>
      </p:sp>
      <p:sp>
        <p:nvSpPr>
          <p:cNvPr id="3" name="Content Placeholder 2"/>
          <p:cNvSpPr>
            <a:spLocks noGrp="1"/>
          </p:cNvSpPr>
          <p:nvPr>
            <p:ph idx="1"/>
          </p:nvPr>
        </p:nvSpPr>
        <p:spPr>
          <a:xfrm>
            <a:off x="1919536" y="1340768"/>
            <a:ext cx="8229600" cy="4389120"/>
          </a:xfrm>
        </p:spPr>
        <p:txBody>
          <a:bodyPr/>
          <a:lstStyle/>
          <a:p>
            <a:r>
              <a:rPr lang="en-US" dirty="0"/>
              <a:t>consider a user who wants to perform some online banking transactions. </a:t>
            </a:r>
          </a:p>
          <a:p>
            <a:pPr lvl="1"/>
            <a:r>
              <a:rPr lang="en-US" dirty="0"/>
              <a:t>This user first visits WoodgroveBank.com and logs in, at which point the response header will contain her authentication cookie:</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584" y="3501008"/>
            <a:ext cx="7236804" cy="12961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ectangle 3"/>
          <p:cNvSpPr/>
          <p:nvPr/>
        </p:nvSpPr>
        <p:spPr>
          <a:xfrm>
            <a:off x="1991544" y="5157193"/>
            <a:ext cx="8280920" cy="1200329"/>
          </a:xfrm>
          <a:prstGeom prst="rect">
            <a:avLst/>
          </a:prstGeom>
        </p:spPr>
        <p:txBody>
          <a:bodyPr wrap="square">
            <a:spAutoFit/>
          </a:bodyPr>
          <a:lstStyle/>
          <a:p>
            <a:r>
              <a:rPr lang="en-US" dirty="0"/>
              <a:t>Note : </a:t>
            </a:r>
            <a:r>
              <a:rPr lang="en-US" dirty="0">
                <a:solidFill>
                  <a:schemeClr val="tx2">
                    <a:lumMod val="60000"/>
                    <a:lumOff val="40000"/>
                  </a:schemeClr>
                </a:solidFill>
              </a:rPr>
              <a:t>Because the authentication cookie is a session cookie, it will be automatically cleared by the browser when the browser process exits. However, until that time, the browser will automatically include the cookie with each request to WoodgroveBank.com. </a:t>
            </a:r>
          </a:p>
        </p:txBody>
      </p:sp>
    </p:spTree>
    <p:extLst>
      <p:ext uri="{BB962C8B-B14F-4D97-AF65-F5344CB8AC3E}">
        <p14:creationId xmlns:p14="http://schemas.microsoft.com/office/powerpoint/2010/main" val="225683355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CSRF -</a:t>
            </a:r>
            <a:r>
              <a:rPr lang="en-US" b="1" dirty="0"/>
              <a:t>Anatomy of an attack …</a:t>
            </a:r>
            <a:endParaRPr lang="en-US" dirty="0"/>
          </a:p>
        </p:txBody>
      </p:sp>
      <p:sp>
        <p:nvSpPr>
          <p:cNvPr id="3" name="Content Placeholder 2"/>
          <p:cNvSpPr>
            <a:spLocks noGrp="1"/>
          </p:cNvSpPr>
          <p:nvPr>
            <p:ph idx="1"/>
          </p:nvPr>
        </p:nvSpPr>
        <p:spPr/>
        <p:txBody>
          <a:bodyPr/>
          <a:lstStyle/>
          <a:p>
            <a:r>
              <a:rPr lang="en-US" dirty="0"/>
              <a:t>The user now wants to transfer $1000 to another account, so fills out a form on the banking site, and the browser makes this request to the server:</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672" y="3356992"/>
            <a:ext cx="5184576" cy="16064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ectangle 3"/>
          <p:cNvSpPr/>
          <p:nvPr/>
        </p:nvSpPr>
        <p:spPr>
          <a:xfrm>
            <a:off x="1703512" y="5229201"/>
            <a:ext cx="8604448" cy="1200329"/>
          </a:xfrm>
          <a:prstGeom prst="rect">
            <a:avLst/>
          </a:prstGeom>
        </p:spPr>
        <p:txBody>
          <a:bodyPr wrap="square">
            <a:spAutoFit/>
          </a:bodyPr>
          <a:lstStyle/>
          <a:p>
            <a:r>
              <a:rPr lang="en-US" dirty="0"/>
              <a:t>the banking site has chosen to require an HTTP POST in order to initiate this operation. The server reads the authentication token from the request, looks up the current user’s account number, verifies that sufficient funds exist, and then initiates the transaction into the destination account.</a:t>
            </a:r>
          </a:p>
        </p:txBody>
      </p:sp>
    </p:spTree>
    <p:extLst>
      <p:ext uri="{BB962C8B-B14F-4D97-AF65-F5344CB8AC3E}">
        <p14:creationId xmlns:p14="http://schemas.microsoft.com/office/powerpoint/2010/main" val="206154030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544" y="260648"/>
            <a:ext cx="8229600" cy="1143000"/>
          </a:xfrm>
        </p:spPr>
        <p:txBody>
          <a:bodyPr/>
          <a:lstStyle/>
          <a:p>
            <a:r>
              <a:rPr lang="en-US" i="1" dirty="0"/>
              <a:t>CSRF -</a:t>
            </a:r>
            <a:r>
              <a:rPr lang="en-US" b="1" dirty="0"/>
              <a:t>Anatomy of an attack …</a:t>
            </a:r>
            <a:endParaRPr lang="en-US" dirty="0"/>
          </a:p>
        </p:txBody>
      </p:sp>
      <p:sp>
        <p:nvSpPr>
          <p:cNvPr id="3" name="Content Placeholder 2"/>
          <p:cNvSpPr>
            <a:spLocks noGrp="1"/>
          </p:cNvSpPr>
          <p:nvPr>
            <p:ph idx="1"/>
          </p:nvPr>
        </p:nvSpPr>
        <p:spPr>
          <a:xfrm>
            <a:off x="1991544" y="1484784"/>
            <a:ext cx="8229600" cy="4389120"/>
          </a:xfrm>
        </p:spPr>
        <p:txBody>
          <a:bodyPr/>
          <a:lstStyle/>
          <a:p>
            <a:r>
              <a:rPr lang="en-US" dirty="0"/>
              <a:t>User online banking complete, the user navigates away from the banking site and visits other locations on the web. One of those sites – fabrikam.com – includes the following markup on a page embedded within an &lt;</a:t>
            </a:r>
            <a:r>
              <a:rPr lang="en-US" dirty="0" err="1"/>
              <a:t>iframe</a:t>
            </a:r>
            <a:r>
              <a:rPr lang="en-US" dirty="0"/>
              <a:t>&gt;:</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3593" y="3697040"/>
            <a:ext cx="7387903" cy="1604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57608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CSRF -</a:t>
            </a:r>
            <a:r>
              <a:rPr lang="en-US" b="1" dirty="0"/>
              <a:t>Anatomy of an attack …</a:t>
            </a:r>
            <a:endParaRPr lang="en-US" dirty="0"/>
          </a:p>
        </p:txBody>
      </p:sp>
      <p:sp>
        <p:nvSpPr>
          <p:cNvPr id="3" name="Content Placeholder 2"/>
          <p:cNvSpPr>
            <a:spLocks noGrp="1"/>
          </p:cNvSpPr>
          <p:nvPr>
            <p:ph idx="1"/>
          </p:nvPr>
        </p:nvSpPr>
        <p:spPr/>
        <p:txBody>
          <a:bodyPr>
            <a:normAutofit fontScale="92500" lnSpcReduction="20000"/>
          </a:bodyPr>
          <a:lstStyle/>
          <a:p>
            <a:r>
              <a:rPr lang="en-US" dirty="0"/>
              <a:t>Which then causes the browser to make this request:</a:t>
            </a:r>
          </a:p>
          <a:p>
            <a:endParaRPr lang="en-US" dirty="0"/>
          </a:p>
          <a:p>
            <a:endParaRPr lang="en-US" dirty="0"/>
          </a:p>
          <a:p>
            <a:endParaRPr lang="en-US" dirty="0"/>
          </a:p>
          <a:p>
            <a:endParaRPr lang="en-US" dirty="0"/>
          </a:p>
          <a:p>
            <a:endParaRPr lang="en-US" dirty="0"/>
          </a:p>
          <a:p>
            <a:r>
              <a:rPr lang="en-US" dirty="0"/>
              <a:t>The attacker is exploiting the fact that the user might still have a valid authentication token for the target web site, and attacker is using a small snippet of </a:t>
            </a:r>
            <a:r>
              <a:rPr lang="en-US" dirty="0" err="1"/>
              <a:t>Javascript</a:t>
            </a:r>
            <a:r>
              <a:rPr lang="en-US" dirty="0"/>
              <a:t> to cause the browser to make an HTTP POST to the target site automatically. If the authentication token is still valid, the banking site will initiate a transfer of $250 into the account of the attacker’s choosing.</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7608" y="2359196"/>
            <a:ext cx="5688632" cy="16458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6331930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Antiforgery Tokens Implementation </a:t>
            </a:r>
          </a:p>
        </p:txBody>
      </p:sp>
      <p:pic>
        <p:nvPicPr>
          <p:cNvPr id="1026" name="Picture 2"/>
          <p:cNvPicPr>
            <a:picLocks noChangeAspect="1" noChangeArrowheads="1"/>
          </p:cNvPicPr>
          <p:nvPr/>
        </p:nvPicPr>
        <p:blipFill>
          <a:blip r:embed="rId2">
            <a:duotone>
              <a:schemeClr val="accent1">
                <a:shade val="45000"/>
                <a:satMod val="135000"/>
              </a:schemeClr>
              <a:prstClr val="white"/>
            </a:duotone>
          </a:blip>
          <a:srcRect l="14844" t="39583" r="43750" b="34375"/>
          <a:stretch>
            <a:fillRect/>
          </a:stretch>
        </p:blipFill>
        <p:spPr bwMode="auto">
          <a:xfrm>
            <a:off x="6453190" y="4365104"/>
            <a:ext cx="4038600" cy="1905000"/>
          </a:xfrm>
          <a:prstGeom prst="rect">
            <a:avLst/>
          </a:prstGeom>
          <a:noFill/>
          <a:ln w="9525">
            <a:noFill/>
            <a:miter lim="800000"/>
            <a:headEnd/>
            <a:tailEnd/>
          </a:ln>
          <a:effectLst/>
        </p:spPr>
      </p:pic>
      <p:pic>
        <p:nvPicPr>
          <p:cNvPr id="1027" name="Picture 3"/>
          <p:cNvPicPr>
            <a:picLocks noGrp="1" noChangeAspect="1" noChangeArrowheads="1"/>
          </p:cNvPicPr>
          <p:nvPr>
            <p:ph idx="1"/>
          </p:nvPr>
        </p:nvPicPr>
        <p:blipFill>
          <a:blip r:embed="rId3">
            <a:duotone>
              <a:schemeClr val="accent1">
                <a:shade val="45000"/>
                <a:satMod val="135000"/>
              </a:schemeClr>
              <a:prstClr val="white"/>
            </a:duotone>
          </a:blip>
          <a:srcRect l="17170" t="38387" r="34847" b="22553"/>
          <a:stretch>
            <a:fillRect/>
          </a:stretch>
        </p:blipFill>
        <p:spPr bwMode="auto">
          <a:xfrm>
            <a:off x="1752600" y="1905000"/>
            <a:ext cx="4572000" cy="2791326"/>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HTML Helper</a:t>
            </a:r>
          </a:p>
        </p:txBody>
      </p:sp>
      <p:sp>
        <p:nvSpPr>
          <p:cNvPr id="3" name="Content Placeholder 2"/>
          <p:cNvSpPr>
            <a:spLocks noGrp="1"/>
          </p:cNvSpPr>
          <p:nvPr>
            <p:ph idx="1"/>
          </p:nvPr>
        </p:nvSpPr>
        <p:spPr/>
        <p:txBody>
          <a:bodyPr/>
          <a:lstStyle/>
          <a:p>
            <a:r>
              <a:rPr lang="en-IN" b="1" dirty="0"/>
              <a:t>Normal </a:t>
            </a:r>
          </a:p>
          <a:p>
            <a:r>
              <a:rPr lang="en-US" b="1" dirty="0"/>
              <a:t>Typed</a:t>
            </a:r>
            <a:endParaRPr lang="en-IN" dirty="0"/>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Custom HTML Helpers</a:t>
            </a:r>
          </a:p>
        </p:txBody>
      </p:sp>
      <p:sp>
        <p:nvSpPr>
          <p:cNvPr id="3" name="Content Placeholder 2"/>
          <p:cNvSpPr>
            <a:spLocks noGrp="1"/>
          </p:cNvSpPr>
          <p:nvPr>
            <p:ph idx="1"/>
          </p:nvPr>
        </p:nvSpPr>
        <p:spPr/>
        <p:txBody>
          <a:bodyPr/>
          <a:lstStyle/>
          <a:p>
            <a:r>
              <a:rPr lang="en-US" dirty="0"/>
              <a:t>Three Technique </a:t>
            </a:r>
          </a:p>
          <a:p>
            <a:pPr lvl="1"/>
            <a:r>
              <a:rPr lang="en-US" dirty="0"/>
              <a:t>Creating a static method</a:t>
            </a:r>
          </a:p>
          <a:p>
            <a:pPr lvl="1"/>
            <a:r>
              <a:rPr lang="en-US" dirty="0"/>
              <a:t>Writing an extension method</a:t>
            </a:r>
          </a:p>
          <a:p>
            <a:pPr lvl="1"/>
            <a:r>
              <a:rPr lang="en-US" dirty="0"/>
              <a:t>Using the @helper(razor only)</a:t>
            </a:r>
          </a:p>
          <a:p>
            <a:pPr lvl="1"/>
            <a:endParaRPr lang="en-US" dirty="0"/>
          </a:p>
        </p:txBody>
      </p:sp>
    </p:spTree>
    <p:extLst>
      <p:ext uri="{BB962C8B-B14F-4D97-AF65-F5344CB8AC3E}">
        <p14:creationId xmlns:p14="http://schemas.microsoft.com/office/powerpoint/2010/main" val="102261818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25BCB-5670-445E-AFCE-9D96BC5A2567}"/>
              </a:ext>
            </a:extLst>
          </p:cNvPr>
          <p:cNvSpPr>
            <a:spLocks noGrp="1"/>
          </p:cNvSpPr>
          <p:nvPr>
            <p:ph type="ctrTitle"/>
          </p:nvPr>
        </p:nvSpPr>
        <p:spPr/>
        <p:txBody>
          <a:bodyPr/>
          <a:lstStyle/>
          <a:p>
            <a:r>
              <a:rPr lang="en-US" dirty="0"/>
              <a:t>ASP.NET Mvc Core</a:t>
            </a:r>
            <a:endParaRPr lang="en-IN" dirty="0"/>
          </a:p>
        </p:txBody>
      </p:sp>
      <p:sp>
        <p:nvSpPr>
          <p:cNvPr id="3" name="Subtitle 2">
            <a:extLst>
              <a:ext uri="{FF2B5EF4-FFF2-40B4-BE49-F238E27FC236}">
                <a16:creationId xmlns:a16="http://schemas.microsoft.com/office/drawing/2014/main" id="{70E520D4-3895-4EDC-96EC-57AA0FC3E554}"/>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290303440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B4A32-525B-4630-A10E-D61650F44D89}"/>
              </a:ext>
            </a:extLst>
          </p:cNvPr>
          <p:cNvSpPr>
            <a:spLocks noGrp="1"/>
          </p:cNvSpPr>
          <p:nvPr>
            <p:ph type="ctrTitle"/>
          </p:nvPr>
        </p:nvSpPr>
        <p:spPr/>
        <p:txBody>
          <a:bodyPr>
            <a:normAutofit/>
          </a:bodyPr>
          <a:lstStyle/>
          <a:p>
            <a:r>
              <a:rPr lang="en-US" sz="4800" dirty="0"/>
              <a:t>ASP.NET Core v/s ASP.NET</a:t>
            </a:r>
            <a:endParaRPr lang="en-IN" sz="4800" dirty="0"/>
          </a:p>
        </p:txBody>
      </p:sp>
      <p:sp>
        <p:nvSpPr>
          <p:cNvPr id="3" name="Subtitle 2">
            <a:extLst>
              <a:ext uri="{FF2B5EF4-FFF2-40B4-BE49-F238E27FC236}">
                <a16:creationId xmlns:a16="http://schemas.microsoft.com/office/drawing/2014/main" id="{6BDFA0BD-1E15-4273-9C35-7DDC5BC76BBF}"/>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34023345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168F5-EBF9-489A-8F10-D5AD755366C6}"/>
              </a:ext>
            </a:extLst>
          </p:cNvPr>
          <p:cNvSpPr>
            <a:spLocks noGrp="1"/>
          </p:cNvSpPr>
          <p:nvPr>
            <p:ph type="title"/>
          </p:nvPr>
        </p:nvSpPr>
        <p:spPr>
          <a:xfrm>
            <a:off x="1143001" y="310174"/>
            <a:ext cx="9905998" cy="1050715"/>
          </a:xfrm>
        </p:spPr>
        <p:txBody>
          <a:bodyPr/>
          <a:lstStyle/>
          <a:p>
            <a:r>
              <a:rPr lang="en-US" dirty="0"/>
              <a:t>.NET Framework </a:t>
            </a:r>
            <a:endParaRPr lang="en-IN" dirty="0"/>
          </a:p>
        </p:txBody>
      </p:sp>
      <p:pic>
        <p:nvPicPr>
          <p:cNvPr id="6" name="Content Placeholder 5">
            <a:extLst>
              <a:ext uri="{FF2B5EF4-FFF2-40B4-BE49-F238E27FC236}">
                <a16:creationId xmlns:a16="http://schemas.microsoft.com/office/drawing/2014/main" id="{62B25B2C-C8BA-4F78-9062-FA867C030502}"/>
              </a:ext>
            </a:extLst>
          </p:cNvPr>
          <p:cNvPicPr>
            <a:picLocks noGrp="1" noChangeAspect="1"/>
          </p:cNvPicPr>
          <p:nvPr>
            <p:ph idx="1"/>
          </p:nvPr>
        </p:nvPicPr>
        <p:blipFill rotWithShape="1">
          <a:blip r:embed="rId2">
            <a:duotone>
              <a:schemeClr val="accent2">
                <a:shade val="45000"/>
                <a:satMod val="135000"/>
              </a:schemeClr>
              <a:prstClr val="white"/>
            </a:duotone>
            <a:extLst>
              <a:ext uri="{28A0092B-C50C-407E-A947-70E740481C1C}">
                <a14:useLocalDpi xmlns:a14="http://schemas.microsoft.com/office/drawing/2010/main" val="0"/>
              </a:ext>
            </a:extLst>
          </a:blip>
          <a:srcRect l="2399" t="13039" r="1427" b="4855"/>
          <a:stretch/>
        </p:blipFill>
        <p:spPr>
          <a:xfrm>
            <a:off x="1561397" y="1518544"/>
            <a:ext cx="8791292" cy="494732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630587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1C9AF-8C08-725C-264F-08FB0D788DC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139324D-182E-8070-DD0D-D474804BE0E9}"/>
              </a:ext>
            </a:extLst>
          </p:cNvPr>
          <p:cNvSpPr>
            <a:spLocks noGrp="1"/>
          </p:cNvSpPr>
          <p:nvPr>
            <p:ph idx="1"/>
          </p:nvPr>
        </p:nvSpPr>
        <p:spPr/>
        <p:txBody>
          <a:bodyPr/>
          <a:lstStyle/>
          <a:p>
            <a:r>
              <a:rPr lang="en-US" dirty="0"/>
              <a:t>Debugging </a:t>
            </a:r>
          </a:p>
          <a:p>
            <a:pPr lvl="1"/>
            <a:r>
              <a:rPr lang="en-US" dirty="0"/>
              <a:t>Step into </a:t>
            </a:r>
          </a:p>
          <a:p>
            <a:pPr lvl="1"/>
            <a:r>
              <a:rPr lang="en-US" dirty="0"/>
              <a:t>Step over </a:t>
            </a:r>
          </a:p>
          <a:p>
            <a:pPr lvl="1"/>
            <a:r>
              <a:rPr lang="en-US" dirty="0"/>
              <a:t>Step out</a:t>
            </a:r>
          </a:p>
          <a:p>
            <a:r>
              <a:rPr lang="en-US" dirty="0"/>
              <a:t>OOP</a:t>
            </a:r>
          </a:p>
          <a:p>
            <a:pPr lvl="1"/>
            <a:endParaRPr lang="en-US" dirty="0"/>
          </a:p>
          <a:p>
            <a:pPr lvl="2"/>
            <a:endParaRPr lang="en-US" dirty="0"/>
          </a:p>
          <a:p>
            <a:pPr lvl="1"/>
            <a:endParaRPr lang="en-US" dirty="0"/>
          </a:p>
          <a:p>
            <a:pPr lvl="1"/>
            <a:endParaRPr lang="en-IN" dirty="0"/>
          </a:p>
        </p:txBody>
      </p:sp>
    </p:spTree>
    <p:extLst>
      <p:ext uri="{BB962C8B-B14F-4D97-AF65-F5344CB8AC3E}">
        <p14:creationId xmlns:p14="http://schemas.microsoft.com/office/powerpoint/2010/main" val="352932469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386F3-75D6-A624-26AC-2E9907AB9030}"/>
              </a:ext>
            </a:extLst>
          </p:cNvPr>
          <p:cNvSpPr>
            <a:spLocks noGrp="1"/>
          </p:cNvSpPr>
          <p:nvPr>
            <p:ph type="title"/>
          </p:nvPr>
        </p:nvSpPr>
        <p:spPr/>
        <p:txBody>
          <a:bodyPr>
            <a:normAutofit/>
          </a:bodyPr>
          <a:lstStyle/>
          <a:p>
            <a:endParaRPr lang="en-IN"/>
          </a:p>
        </p:txBody>
      </p:sp>
      <p:sp>
        <p:nvSpPr>
          <p:cNvPr id="3" name="Content Placeholder 2">
            <a:extLst>
              <a:ext uri="{FF2B5EF4-FFF2-40B4-BE49-F238E27FC236}">
                <a16:creationId xmlns:a16="http://schemas.microsoft.com/office/drawing/2014/main" id="{5D148EBC-A7E5-76AC-1973-20C9F44EE8BC}"/>
              </a:ext>
            </a:extLst>
          </p:cNvPr>
          <p:cNvSpPr>
            <a:spLocks noGrp="1"/>
          </p:cNvSpPr>
          <p:nvPr>
            <p:ph idx="1"/>
          </p:nvPr>
        </p:nvSpPr>
        <p:spPr/>
        <p:txBody>
          <a:bodyPr/>
          <a:lstStyle/>
          <a:p>
            <a:endParaRPr lang="en-IN" dirty="0"/>
          </a:p>
        </p:txBody>
      </p:sp>
      <p:pic>
        <p:nvPicPr>
          <p:cNvPr id="1026" name="Picture 2" descr="C# | .NET Framework (Basic Architecture and Component Stack) - GeeksforGeeks">
            <a:extLst>
              <a:ext uri="{FF2B5EF4-FFF2-40B4-BE49-F238E27FC236}">
                <a16:creationId xmlns:a16="http://schemas.microsoft.com/office/drawing/2014/main" id="{FCD31AE5-5629-E906-F7C3-8E1E4E8520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3938" y="0"/>
            <a:ext cx="76025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987641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6184E18-A947-4FE6-8214-221D1B616084}"/>
              </a:ext>
            </a:extLst>
          </p:cNvPr>
          <p:cNvSpPr>
            <a:spLocks noGrp="1"/>
          </p:cNvSpPr>
          <p:nvPr>
            <p:ph type="title"/>
          </p:nvPr>
        </p:nvSpPr>
        <p:spPr/>
        <p:txBody>
          <a:bodyPr/>
          <a:lstStyle/>
          <a:p>
            <a:r>
              <a:rPr lang="en-US" dirty="0"/>
              <a:t>Version History</a:t>
            </a:r>
            <a:endParaRPr lang="en-IN" dirty="0"/>
          </a:p>
        </p:txBody>
      </p:sp>
      <p:graphicFrame>
        <p:nvGraphicFramePr>
          <p:cNvPr id="5" name="Table 4">
            <a:extLst>
              <a:ext uri="{FF2B5EF4-FFF2-40B4-BE49-F238E27FC236}">
                <a16:creationId xmlns:a16="http://schemas.microsoft.com/office/drawing/2014/main" id="{F723F7F2-2329-42EE-A443-D6B89E7F5608}"/>
              </a:ext>
            </a:extLst>
          </p:cNvPr>
          <p:cNvGraphicFramePr>
            <a:graphicFrameLocks noGrp="1"/>
          </p:cNvGraphicFramePr>
          <p:nvPr/>
        </p:nvGraphicFramePr>
        <p:xfrm>
          <a:off x="694586" y="1756846"/>
          <a:ext cx="1750902" cy="3705226"/>
        </p:xfrm>
        <a:graphic>
          <a:graphicData uri="http://schemas.openxmlformats.org/drawingml/2006/table">
            <a:tbl>
              <a:tblPr>
                <a:tableStyleId>{284E427A-3D55-4303-BF80-6455036E1DE7}</a:tableStyleId>
              </a:tblPr>
              <a:tblGrid>
                <a:gridCol w="910930">
                  <a:extLst>
                    <a:ext uri="{9D8B030D-6E8A-4147-A177-3AD203B41FA5}">
                      <a16:colId xmlns:a16="http://schemas.microsoft.com/office/drawing/2014/main" val="465751481"/>
                    </a:ext>
                  </a:extLst>
                </a:gridCol>
                <a:gridCol w="839972">
                  <a:extLst>
                    <a:ext uri="{9D8B030D-6E8A-4147-A177-3AD203B41FA5}">
                      <a16:colId xmlns:a16="http://schemas.microsoft.com/office/drawing/2014/main" val="3479453942"/>
                    </a:ext>
                  </a:extLst>
                </a:gridCol>
              </a:tblGrid>
              <a:tr h="563429">
                <a:tc>
                  <a:txBody>
                    <a:bodyPr/>
                    <a:lstStyle/>
                    <a:p>
                      <a:r>
                        <a:rPr lang="en-IN" sz="1600" dirty="0">
                          <a:effectLst/>
                        </a:rPr>
                        <a:t>ASP.NET Version </a:t>
                      </a:r>
                    </a:p>
                  </a:txBody>
                  <a:tcPr marL="12327" marR="12327" marT="6163" marB="6163" anchor="ctr" anchorCtr="1"/>
                </a:tc>
                <a:tc>
                  <a:txBody>
                    <a:bodyPr/>
                    <a:lstStyle/>
                    <a:p>
                      <a:r>
                        <a:rPr lang="en-US" sz="1600" dirty="0"/>
                        <a:t>VS</a:t>
                      </a:r>
                      <a:endParaRPr lang="en-IN" sz="1600" dirty="0">
                        <a:effectLst/>
                      </a:endParaRPr>
                    </a:p>
                  </a:txBody>
                  <a:tcPr marL="12327" marR="12327" marT="6163" marB="6163" anchor="ctr" anchorCtr="1"/>
                </a:tc>
                <a:extLst>
                  <a:ext uri="{0D108BD9-81ED-4DB2-BD59-A6C34878D82A}">
                    <a16:rowId xmlns:a16="http://schemas.microsoft.com/office/drawing/2014/main" val="3901772274"/>
                  </a:ext>
                </a:extLst>
              </a:tr>
              <a:tr h="513942">
                <a:tc>
                  <a:txBody>
                    <a:bodyPr/>
                    <a:lstStyle/>
                    <a:p>
                      <a:r>
                        <a:rPr lang="en-US" sz="1600" dirty="0">
                          <a:effectLst/>
                        </a:rPr>
                        <a:t>1.0 </a:t>
                      </a:r>
                    </a:p>
                  </a:txBody>
                  <a:tcPr marL="12327" marR="12327" marT="6163" marB="6163" anchor="ctr" anchorCtr="1"/>
                </a:tc>
                <a:tc>
                  <a:txBody>
                    <a:bodyPr/>
                    <a:lstStyle/>
                    <a:p>
                      <a:r>
                        <a:rPr lang="en-US" sz="1600" dirty="0"/>
                        <a:t>2002</a:t>
                      </a:r>
                    </a:p>
                  </a:txBody>
                  <a:tcPr marL="12327" marR="12327" marT="6163" marB="6163" anchor="ctr" anchorCtr="1"/>
                </a:tc>
                <a:extLst>
                  <a:ext uri="{0D108BD9-81ED-4DB2-BD59-A6C34878D82A}">
                    <a16:rowId xmlns:a16="http://schemas.microsoft.com/office/drawing/2014/main" val="648205108"/>
                  </a:ext>
                </a:extLst>
              </a:tr>
              <a:tr h="305587">
                <a:tc>
                  <a:txBody>
                    <a:bodyPr/>
                    <a:lstStyle/>
                    <a:p>
                      <a:r>
                        <a:rPr lang="en-US" sz="1600" dirty="0">
                          <a:effectLst/>
                        </a:rPr>
                        <a:t>1.1 </a:t>
                      </a:r>
                    </a:p>
                  </a:txBody>
                  <a:tcPr marL="12327" marR="12327" marT="6163" marB="6163" anchor="ctr" anchorCtr="1"/>
                </a:tc>
                <a:tc>
                  <a:txBody>
                    <a:bodyPr/>
                    <a:lstStyle/>
                    <a:p>
                      <a:r>
                        <a:rPr lang="en-US" sz="1600" dirty="0"/>
                        <a:t>2003</a:t>
                      </a:r>
                    </a:p>
                  </a:txBody>
                  <a:tcPr marL="12327" marR="12327" marT="6163" marB="6163" anchor="ctr" anchorCtr="1"/>
                </a:tc>
                <a:extLst>
                  <a:ext uri="{0D108BD9-81ED-4DB2-BD59-A6C34878D82A}">
                    <a16:rowId xmlns:a16="http://schemas.microsoft.com/office/drawing/2014/main" val="4232088007"/>
                  </a:ext>
                </a:extLst>
              </a:tr>
              <a:tr h="686247">
                <a:tc>
                  <a:txBody>
                    <a:bodyPr/>
                    <a:lstStyle/>
                    <a:p>
                      <a:r>
                        <a:rPr lang="en-US" sz="1600" dirty="0">
                          <a:effectLst/>
                        </a:rPr>
                        <a:t>2.0 </a:t>
                      </a:r>
                    </a:p>
                  </a:txBody>
                  <a:tcPr marL="12327" marR="12327" marT="6163" marB="6163" anchor="ctr" anchorCtr="1"/>
                </a:tc>
                <a:tc>
                  <a:txBody>
                    <a:bodyPr/>
                    <a:lstStyle/>
                    <a:p>
                      <a:r>
                        <a:rPr lang="en-US" sz="1600" dirty="0"/>
                        <a:t>2005</a:t>
                      </a:r>
                    </a:p>
                  </a:txBody>
                  <a:tcPr marL="12327" marR="12327" marT="6163" marB="6163" anchor="ctr" anchorCtr="1"/>
                </a:tc>
                <a:extLst>
                  <a:ext uri="{0D108BD9-81ED-4DB2-BD59-A6C34878D82A}">
                    <a16:rowId xmlns:a16="http://schemas.microsoft.com/office/drawing/2014/main" val="1077906449"/>
                  </a:ext>
                </a:extLst>
              </a:tr>
              <a:tr h="388929">
                <a:tc>
                  <a:txBody>
                    <a:bodyPr/>
                    <a:lstStyle/>
                    <a:p>
                      <a:r>
                        <a:rPr lang="en-US" sz="1600" dirty="0">
                          <a:effectLst/>
                        </a:rPr>
                        <a:t>3.5 </a:t>
                      </a:r>
                    </a:p>
                  </a:txBody>
                  <a:tcPr marL="12327" marR="12327" marT="6163" marB="6163"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2008</a:t>
                      </a:r>
                      <a:endParaRPr lang="en-US" sz="1600" b="1" dirty="0"/>
                    </a:p>
                  </a:txBody>
                  <a:tcPr marL="12327" marR="12327" marT="6163" marB="6163" anchor="ctr" anchorCtr="1"/>
                </a:tc>
                <a:extLst>
                  <a:ext uri="{0D108BD9-81ED-4DB2-BD59-A6C34878D82A}">
                    <a16:rowId xmlns:a16="http://schemas.microsoft.com/office/drawing/2014/main" val="2908631069"/>
                  </a:ext>
                </a:extLst>
              </a:tr>
              <a:tr h="305587">
                <a:tc>
                  <a:txBody>
                    <a:bodyPr/>
                    <a:lstStyle/>
                    <a:p>
                      <a:r>
                        <a:rPr lang="en-US" sz="1600" dirty="0">
                          <a:effectLst/>
                        </a:rPr>
                        <a:t>4.0 </a:t>
                      </a:r>
                    </a:p>
                  </a:txBody>
                  <a:tcPr marL="12327" marR="12327" marT="6163" marB="6163"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2010</a:t>
                      </a:r>
                    </a:p>
                  </a:txBody>
                  <a:tcPr marL="12327" marR="12327" marT="6163" marB="6163" anchor="ctr" anchorCtr="1"/>
                </a:tc>
                <a:extLst>
                  <a:ext uri="{0D108BD9-81ED-4DB2-BD59-A6C34878D82A}">
                    <a16:rowId xmlns:a16="http://schemas.microsoft.com/office/drawing/2014/main" val="3387832429"/>
                  </a:ext>
                </a:extLst>
              </a:tr>
              <a:tr h="305587">
                <a:tc>
                  <a:txBody>
                    <a:bodyPr/>
                    <a:lstStyle/>
                    <a:p>
                      <a:r>
                        <a:rPr lang="en-US" sz="1600" dirty="0">
                          <a:effectLst/>
                        </a:rPr>
                        <a:t>4.5 </a:t>
                      </a:r>
                    </a:p>
                  </a:txBody>
                  <a:tcPr marL="12327" marR="12327" marT="6163" marB="6163"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2012</a:t>
                      </a:r>
                    </a:p>
                  </a:txBody>
                  <a:tcPr marL="12327" marR="12327" marT="6163" marB="6163" anchor="ctr" anchorCtr="1"/>
                </a:tc>
                <a:extLst>
                  <a:ext uri="{0D108BD9-81ED-4DB2-BD59-A6C34878D82A}">
                    <a16:rowId xmlns:a16="http://schemas.microsoft.com/office/drawing/2014/main" val="1713779027"/>
                  </a:ext>
                </a:extLst>
              </a:tr>
              <a:tr h="347258">
                <a:tc>
                  <a:txBody>
                    <a:bodyPr/>
                    <a:lstStyle/>
                    <a:p>
                      <a:r>
                        <a:rPr lang="en-US" sz="1600" dirty="0">
                          <a:effectLst/>
                        </a:rPr>
                        <a:t>4.5.1 </a:t>
                      </a:r>
                    </a:p>
                  </a:txBody>
                  <a:tcPr marL="12327" marR="12327" marT="6163" marB="6163"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2013</a:t>
                      </a:r>
                    </a:p>
                  </a:txBody>
                  <a:tcPr marL="12327" marR="12327" marT="6163" marB="6163" anchor="ctr" anchorCtr="1"/>
                </a:tc>
                <a:extLst>
                  <a:ext uri="{0D108BD9-81ED-4DB2-BD59-A6C34878D82A}">
                    <a16:rowId xmlns:a16="http://schemas.microsoft.com/office/drawing/2014/main" val="1210010532"/>
                  </a:ext>
                </a:extLst>
              </a:tr>
              <a:tr h="288660">
                <a:tc>
                  <a:txBody>
                    <a:bodyPr/>
                    <a:lstStyle/>
                    <a:p>
                      <a:r>
                        <a:rPr lang="en-US" sz="1600" dirty="0">
                          <a:effectLst/>
                        </a:rPr>
                        <a:t>4.6 </a:t>
                      </a:r>
                    </a:p>
                  </a:txBody>
                  <a:tcPr marL="12327" marR="12327" marT="6163" marB="6163"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2015</a:t>
                      </a:r>
                      <a:endParaRPr lang="en-US" sz="1600" b="1" dirty="0"/>
                    </a:p>
                  </a:txBody>
                  <a:tcPr marL="12327" marR="12327" marT="6163" marB="6163" anchor="ctr" anchorCtr="1"/>
                </a:tc>
                <a:extLst>
                  <a:ext uri="{0D108BD9-81ED-4DB2-BD59-A6C34878D82A}">
                    <a16:rowId xmlns:a16="http://schemas.microsoft.com/office/drawing/2014/main" val="3971226586"/>
                  </a:ext>
                </a:extLst>
              </a:tr>
            </a:tbl>
          </a:graphicData>
        </a:graphic>
      </p:graphicFrame>
      <p:pic>
        <p:nvPicPr>
          <p:cNvPr id="3" name="Picture 2">
            <a:extLst>
              <a:ext uri="{FF2B5EF4-FFF2-40B4-BE49-F238E27FC236}">
                <a16:creationId xmlns:a16="http://schemas.microsoft.com/office/drawing/2014/main" id="{8F51AB03-48D5-4D32-82F7-B7225D688BFF}"/>
              </a:ext>
            </a:extLst>
          </p:cNvPr>
          <p:cNvPicPr>
            <a:picLocks noChangeAspect="1"/>
          </p:cNvPicPr>
          <p:nvPr/>
        </p:nvPicPr>
        <p:blipFill>
          <a:blip r:embed="rId2">
            <a:duotone>
              <a:schemeClr val="accent2">
                <a:shade val="45000"/>
                <a:satMod val="135000"/>
              </a:schemeClr>
              <a:prstClr val="white"/>
            </a:duotone>
          </a:blip>
          <a:stretch>
            <a:fillRect/>
          </a:stretch>
        </p:blipFill>
        <p:spPr>
          <a:xfrm>
            <a:off x="2845538" y="1756846"/>
            <a:ext cx="8648700" cy="3705225"/>
          </a:xfrm>
          <a:prstGeom prst="rect">
            <a:avLst/>
          </a:prstGeom>
        </p:spPr>
      </p:pic>
    </p:spTree>
    <p:extLst>
      <p:ext uri="{BB962C8B-B14F-4D97-AF65-F5344CB8AC3E}">
        <p14:creationId xmlns:p14="http://schemas.microsoft.com/office/powerpoint/2010/main" val="115340501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06B90-238A-43C9-B03C-1ECC6942A78A}"/>
              </a:ext>
            </a:extLst>
          </p:cNvPr>
          <p:cNvSpPr>
            <a:spLocks noGrp="1"/>
          </p:cNvSpPr>
          <p:nvPr>
            <p:ph type="title"/>
          </p:nvPr>
        </p:nvSpPr>
        <p:spPr>
          <a:xfrm>
            <a:off x="821872" y="0"/>
            <a:ext cx="10515600" cy="986971"/>
          </a:xfrm>
        </p:spPr>
        <p:txBody>
          <a:bodyPr/>
          <a:lstStyle/>
          <a:p>
            <a:r>
              <a:rPr lang="en-IN" dirty="0"/>
              <a:t>Decision table </a:t>
            </a:r>
          </a:p>
        </p:txBody>
      </p:sp>
      <p:graphicFrame>
        <p:nvGraphicFramePr>
          <p:cNvPr id="4" name="Content Placeholder 3">
            <a:extLst>
              <a:ext uri="{FF2B5EF4-FFF2-40B4-BE49-F238E27FC236}">
                <a16:creationId xmlns:a16="http://schemas.microsoft.com/office/drawing/2014/main" id="{2B468E62-56D1-4D20-8969-E111D9B280D8}"/>
              </a:ext>
            </a:extLst>
          </p:cNvPr>
          <p:cNvGraphicFramePr>
            <a:graphicFrameLocks noGrp="1"/>
          </p:cNvGraphicFramePr>
          <p:nvPr>
            <p:ph idx="1"/>
          </p:nvPr>
        </p:nvGraphicFramePr>
        <p:xfrm>
          <a:off x="116115" y="823915"/>
          <a:ext cx="11713027" cy="5972805"/>
        </p:xfrm>
        <a:graphic>
          <a:graphicData uri="http://schemas.openxmlformats.org/drawingml/2006/table">
            <a:tbl>
              <a:tblPr/>
              <a:tblGrid>
                <a:gridCol w="3367314">
                  <a:extLst>
                    <a:ext uri="{9D8B030D-6E8A-4147-A177-3AD203B41FA5}">
                      <a16:colId xmlns:a16="http://schemas.microsoft.com/office/drawing/2014/main" val="96999518"/>
                    </a:ext>
                  </a:extLst>
                </a:gridCol>
                <a:gridCol w="4644571">
                  <a:extLst>
                    <a:ext uri="{9D8B030D-6E8A-4147-A177-3AD203B41FA5}">
                      <a16:colId xmlns:a16="http://schemas.microsoft.com/office/drawing/2014/main" val="1172669692"/>
                    </a:ext>
                  </a:extLst>
                </a:gridCol>
                <a:gridCol w="3701142">
                  <a:extLst>
                    <a:ext uri="{9D8B030D-6E8A-4147-A177-3AD203B41FA5}">
                      <a16:colId xmlns:a16="http://schemas.microsoft.com/office/drawing/2014/main" val="1721529495"/>
                    </a:ext>
                  </a:extLst>
                </a:gridCol>
              </a:tblGrid>
              <a:tr h="415651">
                <a:tc>
                  <a:txBody>
                    <a:bodyPr/>
                    <a:lstStyle/>
                    <a:p>
                      <a:pPr algn="l" fontAlgn="b"/>
                      <a:r>
                        <a:rPr lang="en-IN" sz="2000" b="1" dirty="0">
                          <a:solidFill>
                            <a:schemeClr val="tx1"/>
                          </a:solidFill>
                          <a:effectLst/>
                        </a:rPr>
                        <a:t>Factor</a:t>
                      </a:r>
                      <a:endParaRPr lang="en-IN" sz="2000" dirty="0">
                        <a:solidFill>
                          <a:schemeClr val="tx1"/>
                        </a:solidFill>
                        <a:effectLst/>
                      </a:endParaRPr>
                    </a:p>
                  </a:txBody>
                  <a:tcPr marL="133068" marR="133068" marT="99801" marB="99801"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algn="l" fontAlgn="b"/>
                      <a:r>
                        <a:rPr lang="en-IN" sz="2000" dirty="0">
                          <a:solidFill>
                            <a:schemeClr val="tx1"/>
                          </a:solidFill>
                          <a:effectLst/>
                        </a:rPr>
                        <a:t>ASP.NET Core</a:t>
                      </a:r>
                    </a:p>
                  </a:txBody>
                  <a:tcPr marL="133068" marR="133068" marT="99801" marB="99801"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algn="l" fontAlgn="b"/>
                      <a:r>
                        <a:rPr lang="en-IN" sz="2000" dirty="0">
                          <a:solidFill>
                            <a:schemeClr val="tx1"/>
                          </a:solidFill>
                          <a:effectLst/>
                        </a:rPr>
                        <a:t>ASP.NET 4.x</a:t>
                      </a:r>
                    </a:p>
                  </a:txBody>
                  <a:tcPr marL="133068" marR="133068" marT="99801" marB="99801"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900777368"/>
                  </a:ext>
                </a:extLst>
              </a:tr>
              <a:tr h="415651">
                <a:tc>
                  <a:txBody>
                    <a:bodyPr/>
                    <a:lstStyle/>
                    <a:p>
                      <a:pPr fontAlgn="t"/>
                      <a:r>
                        <a:rPr lang="en-US" sz="2000" dirty="0">
                          <a:solidFill>
                            <a:schemeClr val="tx1"/>
                          </a:solidFill>
                          <a:effectLst/>
                        </a:rPr>
                        <a:t>Operating System</a:t>
                      </a: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fontAlgn="t"/>
                      <a:r>
                        <a:rPr lang="en-US" sz="2000" dirty="0">
                          <a:solidFill>
                            <a:schemeClr val="tx1"/>
                          </a:solidFill>
                          <a:effectLst/>
                        </a:rPr>
                        <a:t>Windows, macOS, or Linux</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fontAlgn="t"/>
                      <a:r>
                        <a:rPr lang="en-US" sz="2000" dirty="0">
                          <a:solidFill>
                            <a:schemeClr val="tx1"/>
                          </a:solidFill>
                          <a:effectLst/>
                        </a:rPr>
                        <a:t>Only Windows</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433211469"/>
                  </a:ext>
                </a:extLst>
              </a:tr>
              <a:tr h="666821">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2000" dirty="0">
                          <a:solidFill>
                            <a:schemeClr val="tx1"/>
                          </a:solidFill>
                          <a:effectLst/>
                        </a:rPr>
                        <a:t>Multiple versions per machine</a:t>
                      </a: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fontAlgn="t"/>
                      <a:r>
                        <a:rPr lang="en-US" sz="2000" dirty="0">
                          <a:solidFill>
                            <a:schemeClr val="tx1"/>
                          </a:solidFill>
                          <a:effectLst/>
                        </a:rPr>
                        <a:t>Yes</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fontAlgn="t"/>
                      <a:r>
                        <a:rPr lang="en-US" sz="2000" dirty="0">
                          <a:solidFill>
                            <a:schemeClr val="tx1"/>
                          </a:solidFill>
                          <a:effectLst/>
                        </a:rPr>
                        <a:t>No Only one</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2848628172"/>
                  </a:ext>
                </a:extLst>
              </a:tr>
              <a:tr h="917991">
                <a:tc>
                  <a:txBody>
                    <a:bodyPr/>
                    <a:lstStyle/>
                    <a:p>
                      <a:pPr fontAlgn="t"/>
                      <a:r>
                        <a:rPr lang="en-US" sz="2000" dirty="0">
                          <a:solidFill>
                            <a:schemeClr val="tx1"/>
                          </a:solidFill>
                          <a:effectLst/>
                        </a:rPr>
                        <a:t>IDE Choice</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fontAlgn="t"/>
                      <a:r>
                        <a:rPr lang="en-US" sz="2000" dirty="0">
                          <a:solidFill>
                            <a:schemeClr val="tx1"/>
                          </a:solidFill>
                          <a:effectLst/>
                        </a:rPr>
                        <a:t>Visual Studio, </a:t>
                      </a:r>
                      <a:r>
                        <a:rPr lang="en-US" sz="2000" u="none" strike="noStrike" dirty="0">
                          <a:solidFill>
                            <a:schemeClr val="tx1"/>
                          </a:solidFill>
                          <a:effectLst/>
                        </a:rPr>
                        <a:t>Visual Studio for Mac</a:t>
                      </a:r>
                      <a:r>
                        <a:rPr lang="en-US" sz="2000" dirty="0">
                          <a:solidFill>
                            <a:schemeClr val="tx1"/>
                          </a:solidFill>
                          <a:effectLst/>
                        </a:rPr>
                        <a:t>, or </a:t>
                      </a:r>
                      <a:r>
                        <a:rPr lang="en-US" sz="2000" u="none" strike="noStrike" dirty="0">
                          <a:solidFill>
                            <a:schemeClr val="tx1"/>
                          </a:solidFill>
                          <a:effectLst/>
                        </a:rPr>
                        <a:t>Visual Studio Code</a:t>
                      </a:r>
                      <a:r>
                        <a:rPr lang="en-US" sz="2000" dirty="0">
                          <a:solidFill>
                            <a:schemeClr val="tx1"/>
                          </a:solidFill>
                          <a:effectLst/>
                        </a:rPr>
                        <a:t> using C# or F#</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2000" dirty="0">
                          <a:solidFill>
                            <a:schemeClr val="tx1"/>
                          </a:solidFill>
                          <a:effectLst/>
                        </a:rPr>
                        <a:t>Develop with Visual Studio using C#, VB, or F#</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3747034169"/>
                  </a:ext>
                </a:extLst>
              </a:tr>
              <a:tr h="666821">
                <a:tc>
                  <a:txBody>
                    <a:bodyPr/>
                    <a:lstStyle/>
                    <a:p>
                      <a:pPr fontAlgn="t"/>
                      <a:r>
                        <a:rPr lang="en-US" sz="2000" dirty="0">
                          <a:solidFill>
                            <a:schemeClr val="tx1"/>
                          </a:solidFill>
                          <a:effectLst/>
                        </a:rPr>
                        <a:t>Web Server </a:t>
                      </a: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fontAlgn="t"/>
                      <a:r>
                        <a:rPr lang="en-IN" sz="2000" dirty="0">
                          <a:solidFill>
                            <a:schemeClr val="tx1"/>
                          </a:solidFill>
                          <a:effectLst/>
                        </a:rPr>
                        <a:t>Kestrel, HTTP.sys,</a:t>
                      </a:r>
                      <a:r>
                        <a:rPr lang="en-US" sz="2000" dirty="0">
                          <a:solidFill>
                            <a:schemeClr val="tx1"/>
                          </a:solidFill>
                          <a:effectLst/>
                        </a:rPr>
                        <a:t> reverse proxy server, such as IIS, Nginx, or Apache</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fontAlgn="t"/>
                      <a:r>
                        <a:rPr lang="en-US" sz="2000" dirty="0">
                          <a:solidFill>
                            <a:schemeClr val="tx1"/>
                          </a:solidFill>
                          <a:effectLst/>
                        </a:rPr>
                        <a:t>IIS</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539345091"/>
                  </a:ext>
                </a:extLst>
              </a:tr>
              <a:tr h="917991">
                <a:tc>
                  <a:txBody>
                    <a:bodyPr/>
                    <a:lstStyle/>
                    <a:p>
                      <a:pPr fontAlgn="t"/>
                      <a:r>
                        <a:rPr lang="en-US" sz="2000" dirty="0">
                          <a:solidFill>
                            <a:schemeClr val="tx1"/>
                          </a:solidFill>
                          <a:effectLst/>
                        </a:rPr>
                        <a:t> Stable framework,</a:t>
                      </a:r>
                    </a:p>
                    <a:p>
                      <a:pPr fontAlgn="t"/>
                      <a:r>
                        <a:rPr lang="en-US" sz="2000" dirty="0">
                          <a:solidFill>
                            <a:schemeClr val="tx1"/>
                          </a:solidFill>
                          <a:effectLst/>
                        </a:rPr>
                        <a:t>Tested and proven for a decade</a:t>
                      </a: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fontAlgn="t"/>
                      <a:r>
                        <a:rPr lang="en-US" sz="2000" dirty="0">
                          <a:solidFill>
                            <a:schemeClr val="tx1"/>
                          </a:solidFill>
                          <a:effectLst/>
                        </a:rPr>
                        <a:t>Yes more or less</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fontAlgn="t"/>
                      <a:r>
                        <a:rPr lang="en-US" sz="2000" dirty="0">
                          <a:solidFill>
                            <a:schemeClr val="tx1"/>
                          </a:solidFill>
                          <a:effectLst/>
                        </a:rPr>
                        <a:t>Yes</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3357501783"/>
                  </a:ext>
                </a:extLst>
              </a:tr>
              <a:tr h="415651">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2000" dirty="0">
                          <a:solidFill>
                            <a:schemeClr val="tx1"/>
                          </a:solidFill>
                          <a:effectLst/>
                        </a:rPr>
                        <a:t>Performance</a:t>
                      </a: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2000" dirty="0">
                          <a:solidFill>
                            <a:schemeClr val="tx1"/>
                          </a:solidFill>
                          <a:effectLst/>
                        </a:rPr>
                        <a:t>Higher performance than ASP.NET 4.x</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2000" dirty="0">
                          <a:solidFill>
                            <a:schemeClr val="tx1"/>
                          </a:solidFill>
                          <a:effectLst/>
                        </a:rPr>
                        <a:t>Good performance</a:t>
                      </a: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2953134732"/>
                  </a:ext>
                </a:extLst>
              </a:tr>
              <a:tr h="666821">
                <a:tc>
                  <a:txBody>
                    <a:bodyPr/>
                    <a:lstStyle/>
                    <a:p>
                      <a:pPr fontAlgn="t"/>
                      <a:r>
                        <a:rPr lang="en-IN" sz="2000" b="1" i="0" u="none" strike="noStrike" kern="1200" dirty="0">
                          <a:solidFill>
                            <a:schemeClr val="tx1"/>
                          </a:solidFill>
                          <a:effectLst/>
                          <a:latin typeface="+mn-lt"/>
                          <a:ea typeface="+mn-ea"/>
                          <a:cs typeface="+mn-cs"/>
                        </a:rPr>
                        <a:t>Support for Dependency Injection</a:t>
                      </a:r>
                      <a:endParaRPr lang="en-US"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tc>
                  <a:txBody>
                    <a:bodyPr/>
                    <a:lstStyle/>
                    <a:p>
                      <a:pPr fontAlgn="t"/>
                      <a:r>
                        <a:rPr lang="en-US" sz="2000" dirty="0">
                          <a:solidFill>
                            <a:schemeClr val="tx1"/>
                          </a:solidFill>
                          <a:effectLst/>
                        </a:rPr>
                        <a:t>In built</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tc>
                  <a:txBody>
                    <a:bodyPr/>
                    <a:lstStyle/>
                    <a:p>
                      <a:pPr fontAlgn="t"/>
                      <a:r>
                        <a:rPr lang="en-US" sz="2000" dirty="0">
                          <a:solidFill>
                            <a:schemeClr val="tx1"/>
                          </a:solidFill>
                          <a:effectLst/>
                        </a:rPr>
                        <a:t>Third Party</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3385948119"/>
                  </a:ext>
                </a:extLst>
              </a:tr>
            </a:tbl>
          </a:graphicData>
        </a:graphic>
      </p:graphicFrame>
    </p:spTree>
    <p:extLst>
      <p:ext uri="{BB962C8B-B14F-4D97-AF65-F5344CB8AC3E}">
        <p14:creationId xmlns:p14="http://schemas.microsoft.com/office/powerpoint/2010/main" val="38500248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34456-9DC6-4F6B-89C9-92D2E6A85DF6}"/>
              </a:ext>
            </a:extLst>
          </p:cNvPr>
          <p:cNvSpPr>
            <a:spLocks noGrp="1"/>
          </p:cNvSpPr>
          <p:nvPr>
            <p:ph type="ctrTitle"/>
          </p:nvPr>
        </p:nvSpPr>
        <p:spPr/>
        <p:txBody>
          <a:bodyPr/>
          <a:lstStyle/>
          <a:p>
            <a:r>
              <a:rPr lang="en-IN" dirty="0"/>
              <a:t>Using .NET Standard Libraries</a:t>
            </a:r>
          </a:p>
        </p:txBody>
      </p:sp>
      <p:sp>
        <p:nvSpPr>
          <p:cNvPr id="3" name="Subtitle 2">
            <a:extLst>
              <a:ext uri="{FF2B5EF4-FFF2-40B4-BE49-F238E27FC236}">
                <a16:creationId xmlns:a16="http://schemas.microsoft.com/office/drawing/2014/main" id="{1C2FCD3B-2C09-42B6-BAFD-B2407B2936B2}"/>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19059951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C8084-6BA0-44B7-A84C-F91A5F2AB83E}"/>
              </a:ext>
            </a:extLst>
          </p:cNvPr>
          <p:cNvSpPr>
            <a:spLocks noGrp="1"/>
          </p:cNvSpPr>
          <p:nvPr>
            <p:ph type="title"/>
          </p:nvPr>
        </p:nvSpPr>
        <p:spPr/>
        <p:txBody>
          <a:bodyPr>
            <a:normAutofit/>
          </a:bodyPr>
          <a:lstStyle/>
          <a:p>
            <a:r>
              <a:rPr lang="en-US" dirty="0"/>
              <a:t>.NET Standard </a:t>
            </a:r>
            <a:r>
              <a:rPr lang="en-IN" dirty="0"/>
              <a:t>Libraries</a:t>
            </a:r>
          </a:p>
        </p:txBody>
      </p:sp>
      <p:sp>
        <p:nvSpPr>
          <p:cNvPr id="3" name="Content Placeholder 2">
            <a:extLst>
              <a:ext uri="{FF2B5EF4-FFF2-40B4-BE49-F238E27FC236}">
                <a16:creationId xmlns:a16="http://schemas.microsoft.com/office/drawing/2014/main" id="{27094096-603A-4F1F-BB95-7BF33A6216A8}"/>
              </a:ext>
            </a:extLst>
          </p:cNvPr>
          <p:cNvSpPr>
            <a:spLocks noGrp="1"/>
          </p:cNvSpPr>
          <p:nvPr>
            <p:ph idx="1"/>
          </p:nvPr>
        </p:nvSpPr>
        <p:spPr/>
        <p:txBody>
          <a:bodyPr/>
          <a:lstStyle/>
          <a:p>
            <a:r>
              <a:rPr lang="en-US" dirty="0"/>
              <a:t>is the best way to add cross-platform support to a .NET library. </a:t>
            </a:r>
          </a:p>
          <a:p>
            <a:r>
              <a:rPr lang="en-US" dirty="0"/>
              <a:t>is a specification of .NET APIs that are available on all .NET implementations. </a:t>
            </a:r>
          </a:p>
          <a:p>
            <a:r>
              <a:rPr lang="en-US" dirty="0"/>
              <a:t>lets you produce libraries that are constrained to use APIs that are in a given version of .NET Standard, which means it's usable by all platforms that implement that version of the .NET Standard.</a:t>
            </a:r>
            <a:endParaRPr lang="en-IN" dirty="0"/>
          </a:p>
        </p:txBody>
      </p:sp>
    </p:spTree>
    <p:extLst>
      <p:ext uri="{BB962C8B-B14F-4D97-AF65-F5344CB8AC3E}">
        <p14:creationId xmlns:p14="http://schemas.microsoft.com/office/powerpoint/2010/main" val="299779416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3F3C1-0975-4A36-B41C-13DB019EC22D}"/>
              </a:ext>
            </a:extLst>
          </p:cNvPr>
          <p:cNvSpPr>
            <a:spLocks noGrp="1"/>
          </p:cNvSpPr>
          <p:nvPr>
            <p:ph type="title"/>
          </p:nvPr>
        </p:nvSpPr>
        <p:spPr/>
        <p:txBody>
          <a:bodyPr>
            <a:normAutofit/>
          </a:bodyPr>
          <a:lstStyle/>
          <a:p>
            <a:r>
              <a:rPr lang="en-US" dirty="0"/>
              <a:t>.NET Standard </a:t>
            </a:r>
            <a:r>
              <a:rPr lang="en-IN" dirty="0"/>
              <a:t>Libraries Stack</a:t>
            </a:r>
          </a:p>
        </p:txBody>
      </p:sp>
      <p:pic>
        <p:nvPicPr>
          <p:cNvPr id="10" name="Picture 9">
            <a:extLst>
              <a:ext uri="{FF2B5EF4-FFF2-40B4-BE49-F238E27FC236}">
                <a16:creationId xmlns:a16="http://schemas.microsoft.com/office/drawing/2014/main" id="{6C783EA5-1D85-4579-BA27-33935FFB48DD}"/>
              </a:ext>
            </a:extLst>
          </p:cNvPr>
          <p:cNvPicPr>
            <a:picLocks noChangeAspect="1"/>
          </p:cNvPicPr>
          <p:nvPr/>
        </p:nvPicPr>
        <p:blipFill>
          <a:blip r:embed="rId2"/>
          <a:stretch>
            <a:fillRect/>
          </a:stretch>
        </p:blipFill>
        <p:spPr>
          <a:xfrm>
            <a:off x="954087" y="1690688"/>
            <a:ext cx="9491547" cy="3987573"/>
          </a:xfrm>
          <a:prstGeom prst="rect">
            <a:avLst/>
          </a:prstGeom>
        </p:spPr>
      </p:pic>
    </p:spTree>
    <p:extLst>
      <p:ext uri="{BB962C8B-B14F-4D97-AF65-F5344CB8AC3E}">
        <p14:creationId xmlns:p14="http://schemas.microsoft.com/office/powerpoint/2010/main" val="98597605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2263F-59EB-4714-9BB5-7B489C7EB1DD}"/>
              </a:ext>
            </a:extLst>
          </p:cNvPr>
          <p:cNvSpPr>
            <a:spLocks noGrp="1"/>
          </p:cNvSpPr>
          <p:nvPr>
            <p:ph type="title"/>
          </p:nvPr>
        </p:nvSpPr>
        <p:spPr/>
        <p:txBody>
          <a:bodyPr>
            <a:normAutofit/>
          </a:bodyPr>
          <a:lstStyle/>
          <a:p>
            <a:r>
              <a:rPr lang="en-IN" dirty="0"/>
              <a:t>ASP.NET Core Middleware</a:t>
            </a:r>
          </a:p>
        </p:txBody>
      </p:sp>
      <p:sp>
        <p:nvSpPr>
          <p:cNvPr id="3" name="Content Placeholder 2">
            <a:extLst>
              <a:ext uri="{FF2B5EF4-FFF2-40B4-BE49-F238E27FC236}">
                <a16:creationId xmlns:a16="http://schemas.microsoft.com/office/drawing/2014/main" id="{DB24FF34-4F65-42E6-8147-401E7C43E51E}"/>
              </a:ext>
            </a:extLst>
          </p:cNvPr>
          <p:cNvSpPr>
            <a:spLocks noGrp="1"/>
          </p:cNvSpPr>
          <p:nvPr>
            <p:ph idx="1"/>
          </p:nvPr>
        </p:nvSpPr>
        <p:spPr/>
        <p:txBody>
          <a:bodyPr/>
          <a:lstStyle/>
          <a:p>
            <a:r>
              <a:rPr lang="en-US" dirty="0"/>
              <a:t>Middleware is Method/Class that's assembled into an app pipeline to handle requests and responses. Each component:</a:t>
            </a:r>
          </a:p>
          <a:p>
            <a:pPr lvl="1"/>
            <a:r>
              <a:rPr lang="en-US" dirty="0"/>
              <a:t>Chooses whether to pass the request to the next component in the pipeline.</a:t>
            </a:r>
          </a:p>
          <a:p>
            <a:pPr lvl="1"/>
            <a:r>
              <a:rPr lang="en-US" dirty="0"/>
              <a:t>Can perform work before and after the next component in the pipeline is invoked.</a:t>
            </a:r>
          </a:p>
          <a:p>
            <a:r>
              <a:rPr lang="en-US" b="1" dirty="0">
                <a:solidFill>
                  <a:schemeClr val="accent5">
                    <a:lumMod val="60000"/>
                    <a:lumOff val="40000"/>
                  </a:schemeClr>
                </a:solidFill>
              </a:rPr>
              <a:t>Request delegates </a:t>
            </a:r>
            <a:r>
              <a:rPr lang="en-US" dirty="0"/>
              <a:t>are used to build the request pipeline. </a:t>
            </a:r>
          </a:p>
          <a:p>
            <a:r>
              <a:rPr lang="en-US" dirty="0"/>
              <a:t>The request delegates handle each HTTP request.</a:t>
            </a:r>
            <a:endParaRPr lang="en-IN" dirty="0"/>
          </a:p>
        </p:txBody>
      </p:sp>
    </p:spTree>
    <p:extLst>
      <p:ext uri="{BB962C8B-B14F-4D97-AF65-F5344CB8AC3E}">
        <p14:creationId xmlns:p14="http://schemas.microsoft.com/office/powerpoint/2010/main" val="385883625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03360-C3E0-436A-A305-F52F05499B44}"/>
              </a:ext>
            </a:extLst>
          </p:cNvPr>
          <p:cNvSpPr>
            <a:spLocks noGrp="1"/>
          </p:cNvSpPr>
          <p:nvPr>
            <p:ph type="title"/>
          </p:nvPr>
        </p:nvSpPr>
        <p:spPr>
          <a:xfrm>
            <a:off x="1117601" y="72570"/>
            <a:ext cx="10813143" cy="827314"/>
          </a:xfrm>
        </p:spPr>
        <p:txBody>
          <a:bodyPr>
            <a:normAutofit/>
          </a:bodyPr>
          <a:lstStyle/>
          <a:p>
            <a:r>
              <a:rPr lang="en-IN" dirty="0"/>
              <a:t>ASP.NET Core Middleware</a:t>
            </a:r>
          </a:p>
        </p:txBody>
      </p:sp>
      <p:sp>
        <p:nvSpPr>
          <p:cNvPr id="3" name="Content Placeholder 2">
            <a:extLst>
              <a:ext uri="{FF2B5EF4-FFF2-40B4-BE49-F238E27FC236}">
                <a16:creationId xmlns:a16="http://schemas.microsoft.com/office/drawing/2014/main" id="{F57A069F-6470-4CBF-B3D0-5EC21064E789}"/>
              </a:ext>
            </a:extLst>
          </p:cNvPr>
          <p:cNvSpPr>
            <a:spLocks noGrp="1"/>
          </p:cNvSpPr>
          <p:nvPr>
            <p:ph idx="1"/>
          </p:nvPr>
        </p:nvSpPr>
        <p:spPr>
          <a:xfrm>
            <a:off x="943430" y="950684"/>
            <a:ext cx="5282006" cy="5558980"/>
          </a:xfrm>
        </p:spPr>
        <p:txBody>
          <a:bodyPr>
            <a:normAutofit/>
          </a:bodyPr>
          <a:lstStyle/>
          <a:p>
            <a:r>
              <a:rPr lang="en-US" sz="2000" dirty="0"/>
              <a:t>Request delegates are configured using extension methods</a:t>
            </a:r>
          </a:p>
          <a:p>
            <a:pPr lvl="1"/>
            <a:r>
              <a:rPr lang="en-US" sz="1800" dirty="0">
                <a:solidFill>
                  <a:schemeClr val="accent5">
                    <a:lumMod val="60000"/>
                    <a:lumOff val="40000"/>
                  </a:schemeClr>
                </a:solidFill>
              </a:rPr>
              <a:t>    Use() </a:t>
            </a:r>
            <a:r>
              <a:rPr lang="en-US" sz="1800" dirty="0"/>
              <a:t>- execute delegate and go to next pipeline step</a:t>
            </a:r>
          </a:p>
          <a:p>
            <a:pPr lvl="1"/>
            <a:r>
              <a:rPr lang="en-US" sz="1800" dirty="0"/>
              <a:t>    </a:t>
            </a:r>
            <a:r>
              <a:rPr lang="en-US" sz="1800" dirty="0">
                <a:solidFill>
                  <a:schemeClr val="accent5">
                    <a:lumMod val="60000"/>
                    <a:lumOff val="40000"/>
                  </a:schemeClr>
                </a:solidFill>
              </a:rPr>
              <a:t>Map() </a:t>
            </a:r>
            <a:r>
              <a:rPr lang="en-US" sz="1800" dirty="0"/>
              <a:t>- conditionally execute delegate and return result</a:t>
            </a:r>
          </a:p>
          <a:p>
            <a:pPr lvl="1"/>
            <a:r>
              <a:rPr lang="en-US" sz="1800" dirty="0"/>
              <a:t>    </a:t>
            </a:r>
            <a:r>
              <a:rPr lang="en-US" sz="1800" dirty="0">
                <a:solidFill>
                  <a:schemeClr val="accent5">
                    <a:lumMod val="60000"/>
                    <a:lumOff val="40000"/>
                  </a:schemeClr>
                </a:solidFill>
              </a:rPr>
              <a:t>Run() </a:t>
            </a:r>
            <a:r>
              <a:rPr lang="en-US" sz="1800" dirty="0"/>
              <a:t>- execute delegate and return result</a:t>
            </a:r>
          </a:p>
          <a:p>
            <a:r>
              <a:rPr lang="en-US" sz="2000" dirty="0"/>
              <a:t>An individual request delegate can be specified in-line as an anonymous method (called in-line middleware), or it can be defined in a reusable class. </a:t>
            </a:r>
          </a:p>
          <a:p>
            <a:r>
              <a:rPr lang="en-US" sz="2000" dirty="0"/>
              <a:t>These reusable classes and in-line anonymous methods are middleware, also called middleware components. </a:t>
            </a:r>
          </a:p>
          <a:p>
            <a:r>
              <a:rPr lang="en-US" sz="2000" dirty="0"/>
              <a:t>Each middleware component in the request pipeline is responsible for invoking the next component in the pipeline or short-circuiting the pipeline.</a:t>
            </a:r>
            <a:endParaRPr lang="en-IN" sz="2000" dirty="0"/>
          </a:p>
        </p:txBody>
      </p:sp>
      <p:pic>
        <p:nvPicPr>
          <p:cNvPr id="7" name="Picture 6">
            <a:extLst>
              <a:ext uri="{FF2B5EF4-FFF2-40B4-BE49-F238E27FC236}">
                <a16:creationId xmlns:a16="http://schemas.microsoft.com/office/drawing/2014/main" id="{4A2733E6-B6C5-47BE-A078-2A6D81CBA9DA}"/>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6785433" y="3948329"/>
            <a:ext cx="5145311" cy="2162169"/>
          </a:xfrm>
          <a:prstGeom prst="rect">
            <a:avLst/>
          </a:prstGeom>
          <a:ln>
            <a:noFill/>
          </a:ln>
          <a:effectLst>
            <a:softEdge rad="112500"/>
          </a:effectLst>
        </p:spPr>
      </p:pic>
      <p:pic>
        <p:nvPicPr>
          <p:cNvPr id="8" name="Picture 7">
            <a:extLst>
              <a:ext uri="{FF2B5EF4-FFF2-40B4-BE49-F238E27FC236}">
                <a16:creationId xmlns:a16="http://schemas.microsoft.com/office/drawing/2014/main" id="{878E0B17-EA35-4924-930A-74103C67413B}"/>
              </a:ext>
            </a:extLst>
          </p:cNvPr>
          <p:cNvPicPr>
            <a:picLocks noChangeAspect="1"/>
          </p:cNvPicPr>
          <p:nvPr/>
        </p:nvPicPr>
        <p:blipFill>
          <a:blip r:embed="rId4">
            <a:clrChange>
              <a:clrFrom>
                <a:srgbClr val="F2F2F2"/>
              </a:clrFrom>
              <a:clrTo>
                <a:srgbClr val="F2F2F2">
                  <a:alpha val="0"/>
                </a:srgbClr>
              </a:clrTo>
            </a:clrChange>
            <a:extLst>
              <a:ext uri="{28A0092B-C50C-407E-A947-70E740481C1C}">
                <a14:useLocalDpi xmlns:a14="http://schemas.microsoft.com/office/drawing/2010/main" val="0"/>
              </a:ext>
            </a:extLst>
          </a:blip>
          <a:stretch>
            <a:fillRect/>
          </a:stretch>
        </p:blipFill>
        <p:spPr>
          <a:xfrm>
            <a:off x="6872513" y="1419213"/>
            <a:ext cx="4760684" cy="20097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7813770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7D2FF-4DD4-4A40-8660-3BBB95E0A92E}"/>
              </a:ext>
            </a:extLst>
          </p:cNvPr>
          <p:cNvSpPr>
            <a:spLocks noGrp="1"/>
          </p:cNvSpPr>
          <p:nvPr>
            <p:ph type="title"/>
          </p:nvPr>
        </p:nvSpPr>
        <p:spPr>
          <a:xfrm>
            <a:off x="1141413" y="618518"/>
            <a:ext cx="9905998" cy="818396"/>
          </a:xfrm>
        </p:spPr>
        <p:txBody>
          <a:bodyPr>
            <a:normAutofit/>
          </a:bodyPr>
          <a:lstStyle/>
          <a:p>
            <a:r>
              <a:rPr lang="en-IN" dirty="0"/>
              <a:t>Request delegates </a:t>
            </a:r>
          </a:p>
        </p:txBody>
      </p:sp>
      <p:sp>
        <p:nvSpPr>
          <p:cNvPr id="3" name="Content Placeholder 2">
            <a:extLst>
              <a:ext uri="{FF2B5EF4-FFF2-40B4-BE49-F238E27FC236}">
                <a16:creationId xmlns:a16="http://schemas.microsoft.com/office/drawing/2014/main" id="{D75E9529-46CE-490C-B58B-81E856500A03}"/>
              </a:ext>
            </a:extLst>
          </p:cNvPr>
          <p:cNvSpPr>
            <a:spLocks noGrp="1"/>
          </p:cNvSpPr>
          <p:nvPr>
            <p:ph idx="1"/>
          </p:nvPr>
        </p:nvSpPr>
        <p:spPr>
          <a:xfrm>
            <a:off x="1077913" y="1658143"/>
            <a:ext cx="9905999" cy="3541714"/>
          </a:xfrm>
        </p:spPr>
        <p:txBody>
          <a:bodyPr/>
          <a:lstStyle/>
          <a:p>
            <a:r>
              <a:rPr lang="en-US" dirty="0"/>
              <a:t>Chain multiple request delegates together with Use. </a:t>
            </a:r>
          </a:p>
          <a:p>
            <a:r>
              <a:rPr lang="en-US" dirty="0"/>
              <a:t>The next parameter represents the next delegate in the pipeline. </a:t>
            </a:r>
          </a:p>
          <a:p>
            <a:r>
              <a:rPr lang="en-US" dirty="0"/>
              <a:t>You can short-circuit the pipeline by not calling the next parameter.</a:t>
            </a:r>
          </a:p>
          <a:p>
            <a:r>
              <a:rPr lang="en-US" dirty="0"/>
              <a:t> The first Run delegate terminates the pipeline.</a:t>
            </a:r>
          </a:p>
          <a:p>
            <a:endParaRPr lang="en-IN" dirty="0"/>
          </a:p>
        </p:txBody>
      </p:sp>
      <p:pic>
        <p:nvPicPr>
          <p:cNvPr id="8" name="Picture 7">
            <a:extLst>
              <a:ext uri="{FF2B5EF4-FFF2-40B4-BE49-F238E27FC236}">
                <a16:creationId xmlns:a16="http://schemas.microsoft.com/office/drawing/2014/main" id="{DD80F76D-C366-4232-9632-6BD059D2B725}"/>
              </a:ext>
            </a:extLst>
          </p:cNvPr>
          <p:cNvPicPr>
            <a:picLocks noChangeAspect="1"/>
          </p:cNvPicPr>
          <p:nvPr/>
        </p:nvPicPr>
        <p:blipFill>
          <a:blip r:embed="rId2"/>
          <a:stretch>
            <a:fillRect/>
          </a:stretch>
        </p:blipFill>
        <p:spPr>
          <a:xfrm>
            <a:off x="5771513" y="4057460"/>
            <a:ext cx="5476875" cy="25146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2236439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28434-2963-4947-B026-0A5A2F7F71BA}"/>
              </a:ext>
            </a:extLst>
          </p:cNvPr>
          <p:cNvSpPr>
            <a:spLocks noGrp="1"/>
          </p:cNvSpPr>
          <p:nvPr>
            <p:ph type="title"/>
          </p:nvPr>
        </p:nvSpPr>
        <p:spPr>
          <a:xfrm>
            <a:off x="684212" y="5350933"/>
            <a:ext cx="8534400" cy="1507067"/>
          </a:xfrm>
        </p:spPr>
        <p:txBody>
          <a:bodyPr/>
          <a:lstStyle/>
          <a:p>
            <a:r>
              <a:rPr lang="en-US" dirty="0"/>
              <a:t>Order</a:t>
            </a:r>
            <a:endParaRPr lang="en-IN" dirty="0"/>
          </a:p>
        </p:txBody>
      </p:sp>
      <p:sp>
        <p:nvSpPr>
          <p:cNvPr id="3" name="Content Placeholder 2">
            <a:extLst>
              <a:ext uri="{FF2B5EF4-FFF2-40B4-BE49-F238E27FC236}">
                <a16:creationId xmlns:a16="http://schemas.microsoft.com/office/drawing/2014/main" id="{A4D07558-96AC-4087-BE73-44EBB6CD3A16}"/>
              </a:ext>
            </a:extLst>
          </p:cNvPr>
          <p:cNvSpPr>
            <a:spLocks noGrp="1"/>
          </p:cNvSpPr>
          <p:nvPr>
            <p:ph idx="1"/>
          </p:nvPr>
        </p:nvSpPr>
        <p:spPr>
          <a:xfrm>
            <a:off x="574902" y="53218"/>
            <a:ext cx="10932886" cy="5297715"/>
          </a:xfrm>
        </p:spPr>
        <p:txBody>
          <a:bodyPr>
            <a:normAutofit lnSpcReduction="10000"/>
          </a:bodyPr>
          <a:lstStyle/>
          <a:p>
            <a:r>
              <a:rPr lang="en-US" dirty="0"/>
              <a:t>The order that middleware components are added in the Startup.Configure() method defines the order in which the middleware components are invoked on requests and the reverse order for the response. </a:t>
            </a:r>
          </a:p>
          <a:p>
            <a:r>
              <a:rPr lang="en-US" dirty="0"/>
              <a:t>The order is critical for security, performance, and functionality.</a:t>
            </a:r>
          </a:p>
          <a:p>
            <a:r>
              <a:rPr lang="en-IN" dirty="0"/>
              <a:t>Inbuilt common app middleware components </a:t>
            </a:r>
          </a:p>
          <a:p>
            <a:pPr lvl="1"/>
            <a:r>
              <a:rPr lang="en-IN" dirty="0"/>
              <a:t>Exception/error handling</a:t>
            </a:r>
          </a:p>
          <a:p>
            <a:pPr lvl="1"/>
            <a:r>
              <a:rPr lang="en-IN" dirty="0"/>
              <a:t>HTTP Strict Transport Security Protocol</a:t>
            </a:r>
          </a:p>
          <a:p>
            <a:pPr lvl="1"/>
            <a:r>
              <a:rPr lang="en-IN" dirty="0"/>
              <a:t>HTTPS redirection</a:t>
            </a:r>
          </a:p>
          <a:p>
            <a:pPr lvl="1"/>
            <a:r>
              <a:rPr lang="en-IN" dirty="0"/>
              <a:t>Static file server</a:t>
            </a:r>
          </a:p>
          <a:p>
            <a:pPr lvl="1"/>
            <a:r>
              <a:rPr lang="en-IN" dirty="0"/>
              <a:t>Cookie policy enforcement</a:t>
            </a:r>
          </a:p>
          <a:p>
            <a:pPr lvl="1"/>
            <a:r>
              <a:rPr lang="en-IN" dirty="0"/>
              <a:t>Authentication</a:t>
            </a:r>
          </a:p>
          <a:p>
            <a:pPr lvl="1"/>
            <a:r>
              <a:rPr lang="en-IN" dirty="0"/>
              <a:t>Session</a:t>
            </a:r>
          </a:p>
          <a:p>
            <a:pPr lvl="1"/>
            <a:r>
              <a:rPr lang="en-IN" dirty="0"/>
              <a:t>MVC</a:t>
            </a:r>
          </a:p>
        </p:txBody>
      </p:sp>
    </p:spTree>
    <p:extLst>
      <p:ext uri="{BB962C8B-B14F-4D97-AF65-F5344CB8AC3E}">
        <p14:creationId xmlns:p14="http://schemas.microsoft.com/office/powerpoint/2010/main" val="13029454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90E529-0890-F816-2368-A06D3D4C4BC0}"/>
              </a:ext>
            </a:extLst>
          </p:cNvPr>
          <p:cNvSpPr>
            <a:spLocks noGrp="1"/>
          </p:cNvSpPr>
          <p:nvPr>
            <p:ph type="title"/>
          </p:nvPr>
        </p:nvSpPr>
        <p:spPr/>
        <p:txBody>
          <a:bodyPr/>
          <a:lstStyle/>
          <a:p>
            <a:endParaRPr lang="en-IN" dirty="0"/>
          </a:p>
        </p:txBody>
      </p:sp>
      <p:sp>
        <p:nvSpPr>
          <p:cNvPr id="5" name="Content Placeholder 4">
            <a:extLst>
              <a:ext uri="{FF2B5EF4-FFF2-40B4-BE49-F238E27FC236}">
                <a16:creationId xmlns:a16="http://schemas.microsoft.com/office/drawing/2014/main" id="{25E088A1-BFD8-9F64-698E-E425EFA5CF1E}"/>
              </a:ext>
            </a:extLst>
          </p:cNvPr>
          <p:cNvSpPr>
            <a:spLocks noGrp="1"/>
          </p:cNvSpPr>
          <p:nvPr>
            <p:ph idx="1"/>
          </p:nvPr>
        </p:nvSpPr>
        <p:spPr/>
        <p:txBody>
          <a:bodyPr/>
          <a:lstStyle/>
          <a:p>
            <a:r>
              <a:rPr lang="en-US" dirty="0"/>
              <a:t>App Logic=&gt; “Hello World”</a:t>
            </a:r>
          </a:p>
          <a:p>
            <a:r>
              <a:rPr lang="en-US" dirty="0"/>
              <a:t>App Infra Logic</a:t>
            </a:r>
          </a:p>
          <a:p>
            <a:pPr lvl="1"/>
            <a:r>
              <a:rPr lang="en-US" dirty="0" err="1"/>
              <a:t>Stdio.h</a:t>
            </a:r>
            <a:r>
              <a:rPr lang="en-US" dirty="0"/>
              <a:t>=&gt;</a:t>
            </a:r>
          </a:p>
          <a:p>
            <a:pPr lvl="1"/>
            <a:endParaRPr lang="en-IN" dirty="0"/>
          </a:p>
          <a:p>
            <a:r>
              <a:rPr lang="en-IN" dirty="0"/>
              <a:t>AL</a:t>
            </a:r>
          </a:p>
          <a:p>
            <a:r>
              <a:rPr lang="en-IN" dirty="0"/>
              <a:t>AIL</a:t>
            </a:r>
          </a:p>
        </p:txBody>
      </p:sp>
    </p:spTree>
    <p:extLst>
      <p:ext uri="{BB962C8B-B14F-4D97-AF65-F5344CB8AC3E}">
        <p14:creationId xmlns:p14="http://schemas.microsoft.com/office/powerpoint/2010/main" val="16208125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312B-DC0A-44DC-C0AD-E0D4B82E62B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84E42F8-30DB-A55F-811F-35F190F33737}"/>
              </a:ext>
            </a:extLst>
          </p:cNvPr>
          <p:cNvSpPr>
            <a:spLocks noGrp="1"/>
          </p:cNvSpPr>
          <p:nvPr>
            <p:ph idx="1"/>
          </p:nvPr>
        </p:nvSpPr>
        <p:spPr/>
        <p:txBody>
          <a:bodyPr/>
          <a:lstStyle/>
          <a:p>
            <a:r>
              <a:rPr lang="en-US" dirty="0"/>
              <a:t>Datatype</a:t>
            </a:r>
          </a:p>
          <a:p>
            <a:pPr lvl="1"/>
            <a:r>
              <a:rPr lang="en-US" dirty="0"/>
              <a:t>Value Type</a:t>
            </a:r>
          </a:p>
          <a:p>
            <a:pPr lvl="2"/>
            <a:r>
              <a:rPr lang="en-US" dirty="0"/>
              <a:t>Memory is allocated on Stack</a:t>
            </a:r>
          </a:p>
          <a:p>
            <a:pPr lvl="2"/>
            <a:r>
              <a:rPr lang="en-US" dirty="0"/>
              <a:t>When assigned with other Value type it Copies the value</a:t>
            </a:r>
          </a:p>
          <a:p>
            <a:pPr lvl="1"/>
            <a:r>
              <a:rPr lang="en-US" dirty="0"/>
              <a:t>Reference Type</a:t>
            </a:r>
          </a:p>
          <a:p>
            <a:pPr lvl="2"/>
            <a:r>
              <a:rPr lang="en-US" dirty="0"/>
              <a:t>Memory is allocated on HEAP</a:t>
            </a:r>
          </a:p>
          <a:p>
            <a:pPr lvl="2"/>
            <a:r>
              <a:rPr lang="en-US" dirty="0"/>
              <a:t>Assigning reference type variable will copy reference</a:t>
            </a:r>
            <a:endParaRPr lang="en-IN" dirty="0"/>
          </a:p>
        </p:txBody>
      </p:sp>
    </p:spTree>
    <p:extLst>
      <p:ext uri="{BB962C8B-B14F-4D97-AF65-F5344CB8AC3E}">
        <p14:creationId xmlns:p14="http://schemas.microsoft.com/office/powerpoint/2010/main" val="19190662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A54B9-D846-40E3-BFAF-0B530D422296}"/>
              </a:ext>
            </a:extLst>
          </p:cNvPr>
          <p:cNvSpPr>
            <a:spLocks noGrp="1"/>
          </p:cNvSpPr>
          <p:nvPr>
            <p:ph type="title"/>
          </p:nvPr>
        </p:nvSpPr>
        <p:spPr>
          <a:xfrm>
            <a:off x="1039813" y="313718"/>
            <a:ext cx="9905998" cy="876453"/>
          </a:xfrm>
        </p:spPr>
        <p:txBody>
          <a:bodyPr>
            <a:normAutofit/>
          </a:bodyPr>
          <a:lstStyle/>
          <a:p>
            <a:r>
              <a:rPr lang="en-US" dirty="0"/>
              <a:t>Asp.net core mvc - Request Pipeline</a:t>
            </a:r>
            <a:endParaRPr lang="en-IN" dirty="0"/>
          </a:p>
        </p:txBody>
      </p:sp>
      <p:pic>
        <p:nvPicPr>
          <p:cNvPr id="5" name="Content Placeholder 4">
            <a:extLst>
              <a:ext uri="{FF2B5EF4-FFF2-40B4-BE49-F238E27FC236}">
                <a16:creationId xmlns:a16="http://schemas.microsoft.com/office/drawing/2014/main" id="{9286F1DB-3C2B-4206-B4BF-686830C284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2318" y="1493003"/>
            <a:ext cx="11027364" cy="4508725"/>
          </a:xfrm>
          <a:prstGeom prst="rect">
            <a:avLst/>
          </a:prstGeom>
          <a:ln>
            <a:noFill/>
          </a:ln>
          <a:effectLst>
            <a:softEdge rad="112500"/>
          </a:effectLst>
        </p:spPr>
      </p:pic>
    </p:spTree>
    <p:extLst>
      <p:ext uri="{BB962C8B-B14F-4D97-AF65-F5344CB8AC3E}">
        <p14:creationId xmlns:p14="http://schemas.microsoft.com/office/powerpoint/2010/main" val="347237170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2A8AF-134A-492A-9645-367428D23D68}"/>
              </a:ext>
            </a:extLst>
          </p:cNvPr>
          <p:cNvSpPr>
            <a:spLocks noGrp="1"/>
          </p:cNvSpPr>
          <p:nvPr>
            <p:ph type="title"/>
          </p:nvPr>
        </p:nvSpPr>
        <p:spPr>
          <a:xfrm>
            <a:off x="272143" y="136524"/>
            <a:ext cx="11647714" cy="1516911"/>
          </a:xfrm>
        </p:spPr>
        <p:txBody>
          <a:bodyPr>
            <a:normAutofit/>
          </a:bodyPr>
          <a:lstStyle/>
          <a:p>
            <a:r>
              <a:rPr lang="en-US" b="1" dirty="0"/>
              <a:t>Middleware v/s HTTP modules and handlers</a:t>
            </a:r>
            <a:endParaRPr lang="en-IN" dirty="0"/>
          </a:p>
        </p:txBody>
      </p:sp>
      <p:sp>
        <p:nvSpPr>
          <p:cNvPr id="3" name="Content Placeholder 2">
            <a:extLst>
              <a:ext uri="{FF2B5EF4-FFF2-40B4-BE49-F238E27FC236}">
                <a16:creationId xmlns:a16="http://schemas.microsoft.com/office/drawing/2014/main" id="{A0AF006C-ED29-44DB-BAD9-187515E8B2F1}"/>
              </a:ext>
            </a:extLst>
          </p:cNvPr>
          <p:cNvSpPr>
            <a:spLocks noGrp="1"/>
          </p:cNvSpPr>
          <p:nvPr>
            <p:ph idx="1"/>
          </p:nvPr>
        </p:nvSpPr>
        <p:spPr>
          <a:xfrm>
            <a:off x="1141412" y="2249487"/>
            <a:ext cx="10281331" cy="3541714"/>
          </a:xfrm>
        </p:spPr>
        <p:txBody>
          <a:bodyPr>
            <a:normAutofit/>
          </a:bodyPr>
          <a:lstStyle/>
          <a:p>
            <a:pPr lvl="1"/>
            <a:r>
              <a:rPr lang="en-US" sz="2400" dirty="0"/>
              <a:t>Modules, handlers, </a:t>
            </a:r>
            <a:r>
              <a:rPr lang="en-US" sz="2400" i="1" dirty="0" err="1"/>
              <a:t>Global.asax.cs</a:t>
            </a:r>
            <a:r>
              <a:rPr lang="en-US" sz="2400" dirty="0"/>
              <a:t>, </a:t>
            </a:r>
            <a:r>
              <a:rPr lang="en-US" sz="2400" i="1" dirty="0" err="1"/>
              <a:t>Web.config</a:t>
            </a:r>
            <a:r>
              <a:rPr lang="en-US" sz="2400" dirty="0"/>
              <a:t> (except for IIS configuration) and the application life cycle are gone</a:t>
            </a:r>
          </a:p>
          <a:p>
            <a:pPr lvl="1"/>
            <a:r>
              <a:rPr lang="en-US" sz="2400" dirty="0"/>
              <a:t>The roles of both modules and handlers have been taken over by middleware</a:t>
            </a:r>
          </a:p>
          <a:p>
            <a:pPr lvl="1"/>
            <a:r>
              <a:rPr lang="en-US" sz="2400" dirty="0"/>
              <a:t>Middleware are configured </a:t>
            </a:r>
            <a:r>
              <a:rPr lang="en-US" sz="2400" dirty="0">
                <a:solidFill>
                  <a:srgbClr val="FF0000"/>
                </a:solidFill>
              </a:rPr>
              <a:t>using code </a:t>
            </a:r>
            <a:r>
              <a:rPr lang="en-US" sz="2400" dirty="0"/>
              <a:t>rather than in </a:t>
            </a:r>
            <a:r>
              <a:rPr lang="en-US" sz="2400" i="1" dirty="0" err="1"/>
              <a:t>Web.config</a:t>
            </a:r>
            <a:endParaRPr lang="en-US" sz="2400" dirty="0"/>
          </a:p>
          <a:p>
            <a:pPr lvl="1"/>
            <a:r>
              <a:rPr lang="en-US" sz="2400" dirty="0"/>
              <a:t>Pipeline branching lets you send requests to specific middleware, based on not only the URL but also on request headers, query strings, etc.</a:t>
            </a:r>
          </a:p>
          <a:p>
            <a:endParaRPr lang="en-IN" sz="2800" dirty="0"/>
          </a:p>
        </p:txBody>
      </p:sp>
    </p:spTree>
    <p:extLst>
      <p:ext uri="{BB962C8B-B14F-4D97-AF65-F5344CB8AC3E}">
        <p14:creationId xmlns:p14="http://schemas.microsoft.com/office/powerpoint/2010/main" val="232022257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59B3A7-DEC2-4E39-A433-8F6695DB2DF7}"/>
              </a:ext>
            </a:extLst>
          </p:cNvPr>
          <p:cNvSpPr>
            <a:spLocks noGrp="1"/>
          </p:cNvSpPr>
          <p:nvPr>
            <p:ph type="ctrTitle"/>
          </p:nvPr>
        </p:nvSpPr>
        <p:spPr/>
        <p:txBody>
          <a:bodyPr>
            <a:normAutofit/>
          </a:bodyPr>
          <a:lstStyle/>
          <a:p>
            <a:r>
              <a:rPr lang="en-US" sz="6000" dirty="0"/>
              <a:t>Dependency injection in ASP.NET Core</a:t>
            </a:r>
            <a:endParaRPr lang="en-IN" sz="6000" dirty="0"/>
          </a:p>
        </p:txBody>
      </p:sp>
      <p:sp>
        <p:nvSpPr>
          <p:cNvPr id="5" name="Text Placeholder 4">
            <a:extLst>
              <a:ext uri="{FF2B5EF4-FFF2-40B4-BE49-F238E27FC236}">
                <a16:creationId xmlns:a16="http://schemas.microsoft.com/office/drawing/2014/main" id="{F0D87689-D57E-4A29-8E67-AB0FD825716E}"/>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79784863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2134FC-428E-4345-84F6-FA07CA1DC568}"/>
              </a:ext>
            </a:extLst>
          </p:cNvPr>
          <p:cNvSpPr>
            <a:spLocks noGrp="1"/>
          </p:cNvSpPr>
          <p:nvPr>
            <p:ph type="title"/>
          </p:nvPr>
        </p:nvSpPr>
        <p:spPr/>
        <p:txBody>
          <a:bodyPr>
            <a:normAutofit/>
          </a:bodyPr>
          <a:lstStyle/>
          <a:p>
            <a:r>
              <a:rPr lang="en-IN" dirty="0"/>
              <a:t>Overview of dependency injection</a:t>
            </a:r>
          </a:p>
        </p:txBody>
      </p:sp>
      <p:sp>
        <p:nvSpPr>
          <p:cNvPr id="5" name="Content Placeholder 4">
            <a:extLst>
              <a:ext uri="{FF2B5EF4-FFF2-40B4-BE49-F238E27FC236}">
                <a16:creationId xmlns:a16="http://schemas.microsoft.com/office/drawing/2014/main" id="{D59A4542-3927-49A8-AFCF-4D6A274681ED}"/>
              </a:ext>
            </a:extLst>
          </p:cNvPr>
          <p:cNvSpPr>
            <a:spLocks noGrp="1"/>
          </p:cNvSpPr>
          <p:nvPr>
            <p:ph idx="1"/>
          </p:nvPr>
        </p:nvSpPr>
        <p:spPr/>
        <p:txBody>
          <a:bodyPr>
            <a:normAutofit/>
          </a:bodyPr>
          <a:lstStyle/>
          <a:p>
            <a:r>
              <a:rPr lang="en-US" dirty="0"/>
              <a:t>A dependency is any object that another object requires.</a:t>
            </a:r>
          </a:p>
          <a:p>
            <a:r>
              <a:rPr lang="en-US" dirty="0"/>
              <a:t>Dependency injection addresses these problems through:</a:t>
            </a:r>
          </a:p>
          <a:p>
            <a:pPr lvl="1"/>
            <a:r>
              <a:rPr lang="en-US" dirty="0"/>
              <a:t>The use of an interface to abstract the dependency implementation.</a:t>
            </a:r>
          </a:p>
          <a:p>
            <a:pPr lvl="1"/>
            <a:r>
              <a:rPr lang="en-US" dirty="0"/>
              <a:t>Registration of the dependency in a service container. ASP.NET Core provides a built-in service container, </a:t>
            </a:r>
            <a:r>
              <a:rPr lang="en-US" dirty="0" err="1"/>
              <a:t>IServiceProvider</a:t>
            </a:r>
            <a:r>
              <a:rPr lang="en-US" dirty="0"/>
              <a:t>. </a:t>
            </a:r>
          </a:p>
          <a:p>
            <a:pPr lvl="1"/>
            <a:r>
              <a:rPr lang="en-US" dirty="0"/>
              <a:t>Services are registered in the app's </a:t>
            </a:r>
            <a:r>
              <a:rPr lang="en-US" dirty="0" err="1"/>
              <a:t>Startup.ConfigureServices</a:t>
            </a:r>
            <a:r>
              <a:rPr lang="en-US" dirty="0"/>
              <a:t> method.</a:t>
            </a:r>
          </a:p>
          <a:p>
            <a:pPr lvl="1"/>
            <a:r>
              <a:rPr lang="en-US" dirty="0"/>
              <a:t>Injection of the service into the constructor of the class where it's used. </a:t>
            </a:r>
          </a:p>
          <a:p>
            <a:pPr lvl="1"/>
            <a:r>
              <a:rPr lang="en-US" dirty="0"/>
              <a:t>The framework takes on the responsibility of creating an instance of the dependency and disposing of it when it's no longer needed.</a:t>
            </a:r>
          </a:p>
          <a:p>
            <a:endParaRPr lang="en-IN" dirty="0"/>
          </a:p>
        </p:txBody>
      </p:sp>
    </p:spTree>
    <p:extLst>
      <p:ext uri="{BB962C8B-B14F-4D97-AF65-F5344CB8AC3E}">
        <p14:creationId xmlns:p14="http://schemas.microsoft.com/office/powerpoint/2010/main" val="340859190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6519C-FB88-4C11-B1BA-8F95CD565C69}"/>
              </a:ext>
            </a:extLst>
          </p:cNvPr>
          <p:cNvSpPr>
            <a:spLocks noGrp="1"/>
          </p:cNvSpPr>
          <p:nvPr>
            <p:ph type="title"/>
          </p:nvPr>
        </p:nvSpPr>
        <p:spPr/>
        <p:txBody>
          <a:bodyPr>
            <a:normAutofit/>
          </a:bodyPr>
          <a:lstStyle/>
          <a:p>
            <a:r>
              <a:rPr lang="en-IN" dirty="0"/>
              <a:t>Service lifetimes</a:t>
            </a:r>
          </a:p>
        </p:txBody>
      </p:sp>
      <p:sp>
        <p:nvSpPr>
          <p:cNvPr id="3" name="Content Placeholder 2">
            <a:extLst>
              <a:ext uri="{FF2B5EF4-FFF2-40B4-BE49-F238E27FC236}">
                <a16:creationId xmlns:a16="http://schemas.microsoft.com/office/drawing/2014/main" id="{D4A5B319-DFB5-41D2-A1FB-4E9037D3403D}"/>
              </a:ext>
            </a:extLst>
          </p:cNvPr>
          <p:cNvSpPr>
            <a:spLocks noGrp="1"/>
          </p:cNvSpPr>
          <p:nvPr>
            <p:ph idx="1"/>
          </p:nvPr>
        </p:nvSpPr>
        <p:spPr>
          <a:xfrm>
            <a:off x="1141412" y="1698170"/>
            <a:ext cx="10121674" cy="4905830"/>
          </a:xfrm>
        </p:spPr>
        <p:txBody>
          <a:bodyPr>
            <a:normAutofit fontScale="92500" lnSpcReduction="10000"/>
          </a:bodyPr>
          <a:lstStyle/>
          <a:p>
            <a:r>
              <a:rPr lang="en-US" sz="3200" b="1" dirty="0"/>
              <a:t>Transient</a:t>
            </a:r>
          </a:p>
          <a:p>
            <a:pPr lvl="1"/>
            <a:r>
              <a:rPr lang="en-US" sz="2800" dirty="0"/>
              <a:t> lifetime services are created each time they are requested. This lifetime works best for lightweight, stateless services. </a:t>
            </a:r>
          </a:p>
          <a:p>
            <a:r>
              <a:rPr lang="en-US" sz="3200" b="1" dirty="0"/>
              <a:t>Scoped</a:t>
            </a:r>
            <a:r>
              <a:rPr lang="en-US" sz="3200" dirty="0"/>
              <a:t> </a:t>
            </a:r>
          </a:p>
          <a:p>
            <a:pPr lvl="1"/>
            <a:r>
              <a:rPr lang="en-US" sz="2800" dirty="0"/>
              <a:t>lifetime services are created once per request within the scope. It is equivalent to Singleton in the current scope. </a:t>
            </a:r>
          </a:p>
          <a:p>
            <a:pPr lvl="2"/>
            <a:r>
              <a:rPr lang="en-US" sz="2600" dirty="0" err="1"/>
              <a:t>eg.</a:t>
            </a:r>
            <a:r>
              <a:rPr lang="en-US" sz="2600" dirty="0"/>
              <a:t> in MVC it creates 1 instance per each http request but uses the same instance in the other calls within the same web request.</a:t>
            </a:r>
          </a:p>
          <a:p>
            <a:r>
              <a:rPr lang="en-US" sz="3200" b="1" dirty="0"/>
              <a:t>Singleton</a:t>
            </a:r>
            <a:r>
              <a:rPr lang="en-US" sz="3200" dirty="0"/>
              <a:t> </a:t>
            </a:r>
          </a:p>
          <a:p>
            <a:pPr lvl="1"/>
            <a:r>
              <a:rPr lang="en-US" sz="2800" dirty="0"/>
              <a:t>which creates a single instance throughout the application. It creates the instance for the first time and reuses the same object in the all calls.</a:t>
            </a:r>
            <a:endParaRPr lang="en-IN" sz="2800" dirty="0"/>
          </a:p>
        </p:txBody>
      </p:sp>
    </p:spTree>
    <p:extLst>
      <p:ext uri="{BB962C8B-B14F-4D97-AF65-F5344CB8AC3E}">
        <p14:creationId xmlns:p14="http://schemas.microsoft.com/office/powerpoint/2010/main" val="370568464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6E397-875E-421D-87EC-C2E7383A2026}"/>
              </a:ext>
            </a:extLst>
          </p:cNvPr>
          <p:cNvSpPr>
            <a:spLocks noGrp="1"/>
          </p:cNvSpPr>
          <p:nvPr>
            <p:ph type="title"/>
          </p:nvPr>
        </p:nvSpPr>
        <p:spPr/>
        <p:txBody>
          <a:bodyPr>
            <a:normAutofit/>
          </a:bodyPr>
          <a:lstStyle/>
          <a:p>
            <a:r>
              <a:rPr lang="en-US" dirty="0"/>
              <a:t>Service Injection</a:t>
            </a:r>
            <a:endParaRPr lang="en-IN" dirty="0"/>
          </a:p>
        </p:txBody>
      </p:sp>
      <p:sp>
        <p:nvSpPr>
          <p:cNvPr id="3" name="Content Placeholder 2">
            <a:extLst>
              <a:ext uri="{FF2B5EF4-FFF2-40B4-BE49-F238E27FC236}">
                <a16:creationId xmlns:a16="http://schemas.microsoft.com/office/drawing/2014/main" id="{F3F806DB-BFF5-4435-812A-1A7CB6B57E72}"/>
              </a:ext>
            </a:extLst>
          </p:cNvPr>
          <p:cNvSpPr>
            <a:spLocks noGrp="1"/>
          </p:cNvSpPr>
          <p:nvPr>
            <p:ph idx="1"/>
          </p:nvPr>
        </p:nvSpPr>
        <p:spPr/>
        <p:txBody>
          <a:bodyPr/>
          <a:lstStyle/>
          <a:p>
            <a:r>
              <a:rPr lang="en-US" dirty="0"/>
              <a:t>Controller Level</a:t>
            </a:r>
          </a:p>
          <a:p>
            <a:r>
              <a:rPr lang="en-US" dirty="0"/>
              <a:t>Action Method Level</a:t>
            </a:r>
          </a:p>
          <a:p>
            <a:r>
              <a:rPr lang="en-US" dirty="0"/>
              <a:t>View Level</a:t>
            </a:r>
            <a:endParaRPr lang="en-IN" dirty="0"/>
          </a:p>
        </p:txBody>
      </p:sp>
    </p:spTree>
    <p:extLst>
      <p:ext uri="{BB962C8B-B14F-4D97-AF65-F5344CB8AC3E}">
        <p14:creationId xmlns:p14="http://schemas.microsoft.com/office/powerpoint/2010/main" val="170992081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A71CE-9604-9709-8FF8-29ABC0AD78F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A2971CD-76AB-7A2E-59B0-DC9B19CEB53C}"/>
              </a:ext>
            </a:extLst>
          </p:cNvPr>
          <p:cNvSpPr>
            <a:spLocks noGrp="1"/>
          </p:cNvSpPr>
          <p:nvPr>
            <p:ph idx="1"/>
          </p:nvPr>
        </p:nvSpPr>
        <p:spPr/>
        <p:txBody>
          <a:bodyPr/>
          <a:lstStyle/>
          <a:p>
            <a:r>
              <a:rPr lang="en-US" dirty="0"/>
              <a:t>AJAX</a:t>
            </a:r>
          </a:p>
          <a:p>
            <a:pPr lvl="1"/>
            <a:r>
              <a:rPr lang="en-US" dirty="0"/>
              <a:t>RIA</a:t>
            </a:r>
          </a:p>
          <a:p>
            <a:pPr lvl="2"/>
            <a:r>
              <a:rPr lang="en-US" dirty="0"/>
              <a:t>SPA</a:t>
            </a:r>
          </a:p>
          <a:p>
            <a:pPr lvl="1"/>
            <a:endParaRPr lang="en-IN" dirty="0"/>
          </a:p>
        </p:txBody>
      </p:sp>
    </p:spTree>
    <p:extLst>
      <p:ext uri="{BB962C8B-B14F-4D97-AF65-F5344CB8AC3E}">
        <p14:creationId xmlns:p14="http://schemas.microsoft.com/office/powerpoint/2010/main" val="223800239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45B89-2954-64BE-7AD8-CAF23E8C144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A601064-280D-7C7F-8DD8-B96CCB64E9AD}"/>
              </a:ext>
            </a:extLst>
          </p:cNvPr>
          <p:cNvSpPr>
            <a:spLocks noGrp="1"/>
          </p:cNvSpPr>
          <p:nvPr>
            <p:ph idx="1"/>
          </p:nvPr>
        </p:nvSpPr>
        <p:spPr/>
        <p:txBody>
          <a:bodyPr/>
          <a:lstStyle/>
          <a:p>
            <a:r>
              <a:rPr lang="en-US" dirty="0"/>
              <a:t>Model =&gt; Entity Class =&gt; Employee {</a:t>
            </a:r>
            <a:r>
              <a:rPr lang="en-US" dirty="0" err="1"/>
              <a:t>empid:int</a:t>
            </a:r>
            <a:r>
              <a:rPr lang="en-US" dirty="0"/>
              <a:t>, </a:t>
            </a:r>
            <a:r>
              <a:rPr lang="en-US" dirty="0" err="1"/>
              <a:t>EmpName:string</a:t>
            </a:r>
            <a:r>
              <a:rPr lang="en-US" dirty="0"/>
              <a:t>}</a:t>
            </a:r>
          </a:p>
          <a:p>
            <a:r>
              <a:rPr lang="en-US" dirty="0"/>
              <a:t>View =&gt;  Display or Accept (</a:t>
            </a:r>
            <a:r>
              <a:rPr lang="en-US" dirty="0" err="1"/>
              <a:t>txtEmpName</a:t>
            </a:r>
            <a:r>
              <a:rPr lang="en-US" dirty="0"/>
              <a:t> , Create Button)</a:t>
            </a:r>
          </a:p>
          <a:p>
            <a:r>
              <a:rPr lang="en-US" dirty="0" err="1"/>
              <a:t>ViewModel</a:t>
            </a:r>
            <a:r>
              <a:rPr lang="en-US" dirty="0"/>
              <a:t> =&gt; Data &amp; Functionality </a:t>
            </a:r>
          </a:p>
          <a:p>
            <a:endParaRPr lang="en-IN" dirty="0"/>
          </a:p>
        </p:txBody>
      </p:sp>
    </p:spTree>
    <p:extLst>
      <p:ext uri="{BB962C8B-B14F-4D97-AF65-F5344CB8AC3E}">
        <p14:creationId xmlns:p14="http://schemas.microsoft.com/office/powerpoint/2010/main" val="256200493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6542332" y="3194614"/>
            <a:ext cx="4633455" cy="790563"/>
          </a:xfrm>
          <a:prstGeom prst="rect">
            <a:avLst/>
          </a:prstGeom>
          <a:solidFill>
            <a:srgbClr val="61AEFF"/>
          </a:solidFill>
          <a:ln w="10795" cap="flat" cmpd="sng" algn="ctr">
            <a:noFill/>
            <a:prstDash val="solid"/>
          </a:ln>
          <a:effectLst/>
        </p:spPr>
        <p:txBody>
          <a:bodyPr rtlCol="0" anchor="ctr"/>
          <a:lstStyle/>
          <a:p>
            <a:pPr defTabSz="672024" fontAlgn="base">
              <a:spcBef>
                <a:spcPct val="0"/>
              </a:spcBef>
              <a:spcAft>
                <a:spcPct val="0"/>
              </a:spcAft>
              <a:defRPr/>
            </a:pPr>
            <a:r>
              <a:rPr lang="en-US" sz="2744" kern="0" dirty="0">
                <a:solidFill>
                  <a:srgbClr val="FFFFFF"/>
                </a:solidFill>
                <a:latin typeface="Segoe UI"/>
                <a:cs typeface="Segoe UI Light" pitchFamily="34" charset="0"/>
              </a:rPr>
              <a:t> </a:t>
            </a:r>
          </a:p>
        </p:txBody>
      </p:sp>
      <p:sp>
        <p:nvSpPr>
          <p:cNvPr id="17" name="Rectangle 16"/>
          <p:cNvSpPr/>
          <p:nvPr/>
        </p:nvSpPr>
        <p:spPr>
          <a:xfrm>
            <a:off x="6542332" y="4864831"/>
            <a:ext cx="4630361" cy="1126724"/>
          </a:xfrm>
          <a:prstGeom prst="rect">
            <a:avLst/>
          </a:prstGeom>
          <a:solidFill>
            <a:srgbClr val="5D6979"/>
          </a:solidFill>
          <a:ln w="10795" cap="flat" cmpd="sng" algn="ctr">
            <a:noFill/>
            <a:prstDash val="solid"/>
          </a:ln>
          <a:effectLst/>
        </p:spPr>
        <p:txBody>
          <a:bodyPr rtlCol="0" anchor="ctr"/>
          <a:lstStyle/>
          <a:p>
            <a:pPr defTabSz="672024" fontAlgn="base">
              <a:spcBef>
                <a:spcPct val="0"/>
              </a:spcBef>
              <a:spcAft>
                <a:spcPct val="0"/>
              </a:spcAft>
              <a:defRPr/>
            </a:pPr>
            <a:r>
              <a:rPr lang="en-US" sz="2744" kern="0" dirty="0">
                <a:solidFill>
                  <a:srgbClr val="FFFFFF"/>
                </a:solidFill>
                <a:latin typeface="Segoe UI"/>
                <a:cs typeface="Segoe UI Light" pitchFamily="34" charset="0"/>
              </a:rPr>
              <a:t> </a:t>
            </a:r>
          </a:p>
        </p:txBody>
      </p:sp>
      <p:sp>
        <p:nvSpPr>
          <p:cNvPr id="18" name="Rectangle 17"/>
          <p:cNvSpPr/>
          <p:nvPr/>
        </p:nvSpPr>
        <p:spPr>
          <a:xfrm>
            <a:off x="7954884" y="4845408"/>
            <a:ext cx="1710198" cy="398175"/>
          </a:xfrm>
          <a:prstGeom prst="rect">
            <a:avLst/>
          </a:prstGeom>
        </p:spPr>
        <p:txBody>
          <a:bodyPr wrap="square">
            <a:spAutoFit/>
          </a:bodyPr>
          <a:lstStyle/>
          <a:p>
            <a:pPr defTabSz="672024" fontAlgn="base">
              <a:spcBef>
                <a:spcPct val="0"/>
              </a:spcBef>
              <a:spcAft>
                <a:spcPct val="0"/>
              </a:spcAft>
              <a:defRPr/>
            </a:pPr>
            <a:r>
              <a:rPr lang="en-US" sz="1999" kern="0" dirty="0">
                <a:solidFill>
                  <a:srgbClr val="FFFFFF"/>
                </a:solidFill>
                <a:latin typeface="Segoe UI"/>
                <a:ea typeface="ＭＳ Ｐゴシック" charset="0"/>
                <a:cs typeface="Segoe UI Light" pitchFamily="34" charset="0"/>
              </a:rPr>
              <a:t>Infrastructure</a:t>
            </a:r>
          </a:p>
        </p:txBody>
      </p:sp>
      <p:sp>
        <p:nvSpPr>
          <p:cNvPr id="19" name="Rectangle 18"/>
          <p:cNvSpPr/>
          <p:nvPr/>
        </p:nvSpPr>
        <p:spPr>
          <a:xfrm>
            <a:off x="6542332" y="4036501"/>
            <a:ext cx="4630361" cy="781636"/>
          </a:xfrm>
          <a:prstGeom prst="rect">
            <a:avLst/>
          </a:prstGeom>
          <a:solidFill>
            <a:srgbClr val="54BCB6"/>
          </a:solidFill>
          <a:ln w="10795" cap="flat" cmpd="sng" algn="ctr">
            <a:noFill/>
            <a:prstDash val="solid"/>
          </a:ln>
          <a:effectLst/>
        </p:spPr>
        <p:txBody>
          <a:bodyPr rtlCol="0" anchor="t"/>
          <a:lstStyle/>
          <a:p>
            <a:pPr defTabSz="672024" fontAlgn="base">
              <a:spcBef>
                <a:spcPct val="0"/>
              </a:spcBef>
              <a:spcAft>
                <a:spcPct val="0"/>
              </a:spcAft>
              <a:defRPr/>
            </a:pPr>
            <a:endParaRPr lang="en-US" sz="3135" kern="0" dirty="0">
              <a:solidFill>
                <a:srgbClr val="FFFFFF"/>
              </a:solidFill>
              <a:latin typeface="Segoe UI"/>
              <a:cs typeface="Segoe UI Light" pitchFamily="34" charset="0"/>
            </a:endParaRPr>
          </a:p>
        </p:txBody>
      </p:sp>
      <p:sp>
        <p:nvSpPr>
          <p:cNvPr id="45" name="Rectangle 44"/>
          <p:cNvSpPr/>
          <p:nvPr/>
        </p:nvSpPr>
        <p:spPr>
          <a:xfrm>
            <a:off x="6542332" y="2743036"/>
            <a:ext cx="1415647" cy="400250"/>
          </a:xfrm>
          <a:prstGeom prst="rect">
            <a:avLst/>
          </a:prstGeom>
          <a:solidFill>
            <a:srgbClr val="EF8E80"/>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46" name="Rectangle 45"/>
          <p:cNvSpPr/>
          <p:nvPr/>
        </p:nvSpPr>
        <p:spPr>
          <a:xfrm>
            <a:off x="8150586" y="2743036"/>
            <a:ext cx="1415647" cy="400250"/>
          </a:xfrm>
          <a:prstGeom prst="rect">
            <a:avLst/>
          </a:prstGeom>
          <a:solidFill>
            <a:srgbClr val="E64B36"/>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47" name="Rectangle 46"/>
          <p:cNvSpPr/>
          <p:nvPr/>
        </p:nvSpPr>
        <p:spPr>
          <a:xfrm>
            <a:off x="9758840" y="2743036"/>
            <a:ext cx="1415647" cy="400250"/>
          </a:xfrm>
          <a:prstGeom prst="rect">
            <a:avLst/>
          </a:prstGeom>
          <a:solidFill>
            <a:srgbClr val="B52A17"/>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48" name="Rectangle 47"/>
          <p:cNvSpPr/>
          <p:nvPr/>
        </p:nvSpPr>
        <p:spPr>
          <a:xfrm>
            <a:off x="6542332" y="2286256"/>
            <a:ext cx="1415647" cy="400250"/>
          </a:xfrm>
          <a:prstGeom prst="rect">
            <a:avLst/>
          </a:prstGeom>
          <a:solidFill>
            <a:srgbClr val="EF8E80"/>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49" name="Rectangle 48"/>
          <p:cNvSpPr/>
          <p:nvPr/>
        </p:nvSpPr>
        <p:spPr>
          <a:xfrm>
            <a:off x="8150586" y="2286256"/>
            <a:ext cx="1415647" cy="400250"/>
          </a:xfrm>
          <a:prstGeom prst="rect">
            <a:avLst/>
          </a:prstGeom>
          <a:solidFill>
            <a:srgbClr val="E64B36"/>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50" name="Rectangle 49"/>
          <p:cNvSpPr/>
          <p:nvPr/>
        </p:nvSpPr>
        <p:spPr>
          <a:xfrm>
            <a:off x="9758840" y="2286256"/>
            <a:ext cx="1415647" cy="400250"/>
          </a:xfrm>
          <a:prstGeom prst="rect">
            <a:avLst/>
          </a:prstGeom>
          <a:solidFill>
            <a:srgbClr val="B52A17"/>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51" name="Rectangle 50"/>
          <p:cNvSpPr/>
          <p:nvPr/>
        </p:nvSpPr>
        <p:spPr>
          <a:xfrm>
            <a:off x="6542332" y="2778404"/>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Bins/Libs</a:t>
            </a:r>
          </a:p>
        </p:txBody>
      </p:sp>
      <p:sp>
        <p:nvSpPr>
          <p:cNvPr id="52" name="Rectangle 51"/>
          <p:cNvSpPr/>
          <p:nvPr/>
        </p:nvSpPr>
        <p:spPr>
          <a:xfrm>
            <a:off x="6542332" y="2316238"/>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App/Svc 1</a:t>
            </a:r>
          </a:p>
        </p:txBody>
      </p:sp>
      <p:sp>
        <p:nvSpPr>
          <p:cNvPr id="53" name="Rectangle 52"/>
          <p:cNvSpPr/>
          <p:nvPr/>
        </p:nvSpPr>
        <p:spPr>
          <a:xfrm>
            <a:off x="8146916" y="2762321"/>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Bins/Libs</a:t>
            </a:r>
          </a:p>
        </p:txBody>
      </p:sp>
      <p:sp>
        <p:nvSpPr>
          <p:cNvPr id="54" name="Rectangle 53"/>
          <p:cNvSpPr/>
          <p:nvPr/>
        </p:nvSpPr>
        <p:spPr>
          <a:xfrm>
            <a:off x="8146916" y="2300156"/>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App/Svc 2</a:t>
            </a:r>
          </a:p>
        </p:txBody>
      </p:sp>
      <p:sp>
        <p:nvSpPr>
          <p:cNvPr id="55" name="Rectangle 54"/>
          <p:cNvSpPr/>
          <p:nvPr/>
        </p:nvSpPr>
        <p:spPr>
          <a:xfrm>
            <a:off x="9758840" y="2751773"/>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Bins/Libs</a:t>
            </a:r>
          </a:p>
        </p:txBody>
      </p:sp>
      <p:sp>
        <p:nvSpPr>
          <p:cNvPr id="56" name="Rectangle 55"/>
          <p:cNvSpPr/>
          <p:nvPr/>
        </p:nvSpPr>
        <p:spPr>
          <a:xfrm>
            <a:off x="9758840" y="2289607"/>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App/Svc 3</a:t>
            </a:r>
          </a:p>
        </p:txBody>
      </p:sp>
      <p:sp>
        <p:nvSpPr>
          <p:cNvPr id="57" name="Rectangle 56"/>
          <p:cNvSpPr/>
          <p:nvPr/>
        </p:nvSpPr>
        <p:spPr>
          <a:xfrm>
            <a:off x="6544676" y="3382541"/>
            <a:ext cx="4632154" cy="406102"/>
          </a:xfrm>
          <a:prstGeom prst="rect">
            <a:avLst/>
          </a:prstGeom>
        </p:spPr>
        <p:txBody>
          <a:bodyPr wrap="square">
            <a:spAutoFit/>
          </a:bodyPr>
          <a:lstStyle/>
          <a:p>
            <a:pPr algn="ctr" defTabSz="672024" fontAlgn="base">
              <a:spcBef>
                <a:spcPct val="0"/>
              </a:spcBef>
              <a:spcAft>
                <a:spcPct val="0"/>
              </a:spcAft>
              <a:defRPr/>
            </a:pPr>
            <a:r>
              <a:rPr lang="en-US" sz="1999" kern="0" dirty="0">
                <a:solidFill>
                  <a:srgbClr val="FFFFFF"/>
                </a:solidFill>
                <a:latin typeface="Segoe UI"/>
                <a:ea typeface="ＭＳ Ｐゴシック" charset="0"/>
                <a:cs typeface="Segoe UI Light" pitchFamily="34" charset="0"/>
              </a:rPr>
              <a:t>Container Engine</a:t>
            </a:r>
          </a:p>
        </p:txBody>
      </p:sp>
      <p:sp>
        <p:nvSpPr>
          <p:cNvPr id="58" name="Rectangle 57"/>
          <p:cNvSpPr/>
          <p:nvPr/>
        </p:nvSpPr>
        <p:spPr>
          <a:xfrm>
            <a:off x="6544676" y="4216098"/>
            <a:ext cx="4632154" cy="406102"/>
          </a:xfrm>
          <a:prstGeom prst="rect">
            <a:avLst/>
          </a:prstGeom>
        </p:spPr>
        <p:txBody>
          <a:bodyPr wrap="square">
            <a:spAutoFit/>
          </a:bodyPr>
          <a:lstStyle/>
          <a:p>
            <a:pPr algn="ctr" defTabSz="672024" fontAlgn="base">
              <a:spcBef>
                <a:spcPct val="0"/>
              </a:spcBef>
              <a:spcAft>
                <a:spcPct val="0"/>
              </a:spcAft>
              <a:defRPr/>
            </a:pPr>
            <a:r>
              <a:rPr lang="en-US" sz="1999" kern="0" dirty="0">
                <a:solidFill>
                  <a:srgbClr val="FFFFFF"/>
                </a:solidFill>
                <a:latin typeface="Segoe UI"/>
                <a:ea typeface="ＭＳ Ｐゴシック" charset="0"/>
                <a:cs typeface="Segoe UI Light" pitchFamily="34" charset="0"/>
              </a:rPr>
              <a:t>Operating System</a:t>
            </a:r>
          </a:p>
        </p:txBody>
      </p:sp>
      <p:sp>
        <p:nvSpPr>
          <p:cNvPr id="2" name="Rectangle 1"/>
          <p:cNvSpPr/>
          <p:nvPr/>
        </p:nvSpPr>
        <p:spPr>
          <a:xfrm>
            <a:off x="1689679" y="75323"/>
            <a:ext cx="3359288" cy="573130"/>
          </a:xfrm>
          <a:prstGeom prst="rect">
            <a:avLst/>
          </a:prstGeom>
        </p:spPr>
        <p:txBody>
          <a:bodyPr wrap="none">
            <a:spAutoFit/>
          </a:bodyPr>
          <a:lstStyle/>
          <a:p>
            <a:pPr defTabSz="914038">
              <a:defRPr/>
            </a:pPr>
            <a:r>
              <a:rPr lang="en-US" sz="3136" b="1" kern="0" dirty="0">
                <a:solidFill>
                  <a:sysClr val="windowText" lastClr="000000"/>
                </a:solidFill>
                <a:latin typeface="Segoe UI" panose="020B0502040204020203" pitchFamily="34" charset="0"/>
                <a:cs typeface="Segoe UI" panose="020B0502040204020203" pitchFamily="34" charset="0"/>
              </a:rPr>
              <a:t>Virtual Machines</a:t>
            </a:r>
          </a:p>
        </p:txBody>
      </p:sp>
      <p:sp>
        <p:nvSpPr>
          <p:cNvPr id="59" name="Rectangle 58"/>
          <p:cNvSpPr/>
          <p:nvPr/>
        </p:nvSpPr>
        <p:spPr>
          <a:xfrm>
            <a:off x="7216239" y="72807"/>
            <a:ext cx="3662506" cy="573130"/>
          </a:xfrm>
          <a:prstGeom prst="rect">
            <a:avLst/>
          </a:prstGeom>
        </p:spPr>
        <p:txBody>
          <a:bodyPr wrap="none">
            <a:spAutoFit/>
          </a:bodyPr>
          <a:lstStyle/>
          <a:p>
            <a:pPr defTabSz="914038">
              <a:defRPr/>
            </a:pPr>
            <a:r>
              <a:rPr lang="en-US" sz="3136" b="1" kern="0" dirty="0">
                <a:solidFill>
                  <a:sysClr val="windowText" lastClr="000000"/>
                </a:solidFill>
                <a:latin typeface="Segoe UI" panose="020B0502040204020203" pitchFamily="34" charset="0"/>
                <a:cs typeface="Segoe UI" panose="020B0502040204020203" pitchFamily="34" charset="0"/>
              </a:rPr>
              <a:t>Docker Containers</a:t>
            </a:r>
          </a:p>
        </p:txBody>
      </p:sp>
      <p:grpSp>
        <p:nvGrpSpPr>
          <p:cNvPr id="14" name="Group 13">
            <a:extLst>
              <a:ext uri="{FF2B5EF4-FFF2-40B4-BE49-F238E27FC236}">
                <a16:creationId xmlns:a16="http://schemas.microsoft.com/office/drawing/2014/main" id="{674CC525-11E3-415F-B750-E2E78BAD000C}"/>
              </a:ext>
            </a:extLst>
          </p:cNvPr>
          <p:cNvGrpSpPr/>
          <p:nvPr/>
        </p:nvGrpSpPr>
        <p:grpSpPr>
          <a:xfrm>
            <a:off x="1006076" y="980931"/>
            <a:ext cx="4633456" cy="5010625"/>
            <a:chOff x="1004488" y="980930"/>
            <a:chExt cx="4633456" cy="5010625"/>
          </a:xfrm>
        </p:grpSpPr>
        <p:sp>
          <p:nvSpPr>
            <p:cNvPr id="7" name="Rectangle 6"/>
            <p:cNvSpPr/>
            <p:nvPr/>
          </p:nvSpPr>
          <p:spPr>
            <a:xfrm>
              <a:off x="1007582" y="4036501"/>
              <a:ext cx="4630361" cy="781636"/>
            </a:xfrm>
            <a:prstGeom prst="rect">
              <a:avLst/>
            </a:prstGeom>
            <a:solidFill>
              <a:srgbClr val="54BCB6"/>
            </a:solidFill>
            <a:ln w="10795" cap="flat" cmpd="sng" algn="ctr">
              <a:noFill/>
              <a:prstDash val="solid"/>
            </a:ln>
            <a:effectLst/>
          </p:spPr>
          <p:txBody>
            <a:bodyPr rtlCol="0" anchor="t"/>
            <a:lstStyle/>
            <a:p>
              <a:pPr defTabSz="672024" fontAlgn="base">
                <a:spcBef>
                  <a:spcPct val="0"/>
                </a:spcBef>
                <a:spcAft>
                  <a:spcPct val="0"/>
                </a:spcAft>
                <a:defRPr/>
              </a:pPr>
              <a:endParaRPr lang="en-US" sz="3135" kern="0" dirty="0">
                <a:solidFill>
                  <a:srgbClr val="FFFFFF"/>
                </a:solidFill>
                <a:latin typeface="Segoe UI"/>
                <a:cs typeface="Segoe UI Light" pitchFamily="34" charset="0"/>
              </a:endParaRPr>
            </a:p>
          </p:txBody>
        </p:sp>
        <p:sp>
          <p:nvSpPr>
            <p:cNvPr id="8" name="Rectangle 7"/>
            <p:cNvSpPr/>
            <p:nvPr/>
          </p:nvSpPr>
          <p:spPr>
            <a:xfrm>
              <a:off x="1007582" y="4864831"/>
              <a:ext cx="4630361" cy="1126724"/>
            </a:xfrm>
            <a:prstGeom prst="rect">
              <a:avLst/>
            </a:prstGeom>
            <a:solidFill>
              <a:srgbClr val="5D6979"/>
            </a:solidFill>
            <a:ln w="10795" cap="flat" cmpd="sng" algn="ctr">
              <a:noFill/>
              <a:prstDash val="solid"/>
            </a:ln>
            <a:effectLst/>
          </p:spPr>
          <p:txBody>
            <a:bodyPr rtlCol="0" anchor="ctr"/>
            <a:lstStyle/>
            <a:p>
              <a:pPr defTabSz="672024" fontAlgn="base">
                <a:spcBef>
                  <a:spcPct val="0"/>
                </a:spcBef>
                <a:spcAft>
                  <a:spcPct val="0"/>
                </a:spcAft>
                <a:defRPr/>
              </a:pPr>
              <a:r>
                <a:rPr lang="en-US" sz="2744" kern="0" dirty="0">
                  <a:solidFill>
                    <a:srgbClr val="FFFFFF"/>
                  </a:solidFill>
                  <a:latin typeface="Segoe UI"/>
                  <a:cs typeface="Segoe UI Light" pitchFamily="34" charset="0"/>
                </a:rPr>
                <a:t> </a:t>
              </a:r>
            </a:p>
          </p:txBody>
        </p:sp>
        <p:sp>
          <p:nvSpPr>
            <p:cNvPr id="9" name="Rectangle 8"/>
            <p:cNvSpPr/>
            <p:nvPr/>
          </p:nvSpPr>
          <p:spPr>
            <a:xfrm>
              <a:off x="1004489" y="3194614"/>
              <a:ext cx="4633455" cy="790563"/>
            </a:xfrm>
            <a:prstGeom prst="rect">
              <a:avLst/>
            </a:prstGeom>
            <a:solidFill>
              <a:srgbClr val="F0E9E2"/>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10" name="Rectangle 9"/>
            <p:cNvSpPr/>
            <p:nvPr/>
          </p:nvSpPr>
          <p:spPr>
            <a:xfrm>
              <a:off x="2465466" y="4845407"/>
              <a:ext cx="1710198" cy="398175"/>
            </a:xfrm>
            <a:prstGeom prst="rect">
              <a:avLst/>
            </a:prstGeom>
          </p:spPr>
          <p:txBody>
            <a:bodyPr wrap="square">
              <a:spAutoFit/>
            </a:bodyPr>
            <a:lstStyle/>
            <a:p>
              <a:pPr defTabSz="672024" fontAlgn="base">
                <a:spcBef>
                  <a:spcPct val="0"/>
                </a:spcBef>
                <a:spcAft>
                  <a:spcPct val="0"/>
                </a:spcAft>
                <a:defRPr/>
              </a:pPr>
              <a:r>
                <a:rPr lang="en-US" sz="1999" kern="0" dirty="0">
                  <a:solidFill>
                    <a:srgbClr val="FFFFFF"/>
                  </a:solidFill>
                  <a:latin typeface="Segoe UI"/>
                  <a:ea typeface="ＭＳ Ｐゴシック" charset="0"/>
                  <a:cs typeface="Segoe UI Light" pitchFamily="34" charset="0"/>
                </a:rPr>
                <a:t>Infrastructure</a:t>
              </a:r>
            </a:p>
          </p:txBody>
        </p:sp>
        <p:sp>
          <p:nvSpPr>
            <p:cNvPr id="15" name="Rectangle 14"/>
            <p:cNvSpPr/>
            <p:nvPr/>
          </p:nvSpPr>
          <p:spPr>
            <a:xfrm>
              <a:off x="1004489" y="1894492"/>
              <a:ext cx="1415647" cy="1248797"/>
            </a:xfrm>
            <a:prstGeom prst="rect">
              <a:avLst/>
            </a:prstGeom>
            <a:solidFill>
              <a:srgbClr val="EF8E80"/>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20" name="Rectangle 19"/>
            <p:cNvSpPr/>
            <p:nvPr/>
          </p:nvSpPr>
          <p:spPr>
            <a:xfrm>
              <a:off x="2612743" y="1894492"/>
              <a:ext cx="1415647" cy="1248797"/>
            </a:xfrm>
            <a:prstGeom prst="rect">
              <a:avLst/>
            </a:prstGeom>
            <a:solidFill>
              <a:srgbClr val="E64B36"/>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21" name="Rectangle 20"/>
            <p:cNvSpPr/>
            <p:nvPr/>
          </p:nvSpPr>
          <p:spPr>
            <a:xfrm>
              <a:off x="4220997" y="1894492"/>
              <a:ext cx="1415647" cy="1248797"/>
            </a:xfrm>
            <a:prstGeom prst="rect">
              <a:avLst/>
            </a:prstGeom>
            <a:solidFill>
              <a:srgbClr val="B52A17"/>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22" name="Rectangle 21"/>
            <p:cNvSpPr/>
            <p:nvPr/>
          </p:nvSpPr>
          <p:spPr>
            <a:xfrm>
              <a:off x="1004489" y="1437711"/>
              <a:ext cx="1415647" cy="400250"/>
            </a:xfrm>
            <a:prstGeom prst="rect">
              <a:avLst/>
            </a:prstGeom>
            <a:solidFill>
              <a:srgbClr val="EF8E80"/>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23" name="Rectangle 22"/>
            <p:cNvSpPr/>
            <p:nvPr/>
          </p:nvSpPr>
          <p:spPr>
            <a:xfrm>
              <a:off x="2612743" y="1437711"/>
              <a:ext cx="1415647" cy="400250"/>
            </a:xfrm>
            <a:prstGeom prst="rect">
              <a:avLst/>
            </a:prstGeom>
            <a:solidFill>
              <a:srgbClr val="E64B36"/>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24" name="Rectangle 23"/>
            <p:cNvSpPr/>
            <p:nvPr/>
          </p:nvSpPr>
          <p:spPr>
            <a:xfrm>
              <a:off x="4220997" y="1437711"/>
              <a:ext cx="1415647" cy="400250"/>
            </a:xfrm>
            <a:prstGeom prst="rect">
              <a:avLst/>
            </a:prstGeom>
            <a:solidFill>
              <a:srgbClr val="B52A17"/>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25" name="Rectangle 24"/>
            <p:cNvSpPr/>
            <p:nvPr/>
          </p:nvSpPr>
          <p:spPr>
            <a:xfrm>
              <a:off x="1004489" y="980930"/>
              <a:ext cx="1415647" cy="400250"/>
            </a:xfrm>
            <a:prstGeom prst="rect">
              <a:avLst/>
            </a:prstGeom>
            <a:solidFill>
              <a:srgbClr val="EF8E80"/>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26" name="Rectangle 25"/>
            <p:cNvSpPr/>
            <p:nvPr/>
          </p:nvSpPr>
          <p:spPr>
            <a:xfrm>
              <a:off x="2612743" y="980930"/>
              <a:ext cx="1415647" cy="400250"/>
            </a:xfrm>
            <a:prstGeom prst="rect">
              <a:avLst/>
            </a:prstGeom>
            <a:solidFill>
              <a:srgbClr val="E64B36"/>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27" name="Rectangle 26"/>
            <p:cNvSpPr/>
            <p:nvPr/>
          </p:nvSpPr>
          <p:spPr>
            <a:xfrm>
              <a:off x="4220997" y="980930"/>
              <a:ext cx="1415647" cy="400250"/>
            </a:xfrm>
            <a:prstGeom prst="rect">
              <a:avLst/>
            </a:prstGeom>
            <a:solidFill>
              <a:srgbClr val="B52A17"/>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34" name="Rectangle 33"/>
            <p:cNvSpPr/>
            <p:nvPr/>
          </p:nvSpPr>
          <p:spPr>
            <a:xfrm>
              <a:off x="1004489" y="4231848"/>
              <a:ext cx="4632154" cy="406102"/>
            </a:xfrm>
            <a:prstGeom prst="rect">
              <a:avLst/>
            </a:prstGeom>
          </p:spPr>
          <p:txBody>
            <a:bodyPr wrap="square">
              <a:spAutoFit/>
            </a:bodyPr>
            <a:lstStyle/>
            <a:p>
              <a:pPr algn="ctr" defTabSz="672024" fontAlgn="base">
                <a:spcBef>
                  <a:spcPct val="0"/>
                </a:spcBef>
                <a:spcAft>
                  <a:spcPct val="0"/>
                </a:spcAft>
                <a:defRPr/>
              </a:pPr>
              <a:r>
                <a:rPr lang="en-US" sz="1999" kern="0" dirty="0">
                  <a:solidFill>
                    <a:srgbClr val="FFFFFF"/>
                  </a:solidFill>
                  <a:latin typeface="Segoe UI"/>
                  <a:ea typeface="ＭＳ Ｐゴシック" charset="0"/>
                  <a:cs typeface="Segoe UI Light" pitchFamily="34" charset="0"/>
                </a:rPr>
                <a:t>Host Operating System</a:t>
              </a:r>
            </a:p>
          </p:txBody>
        </p:sp>
        <p:sp>
          <p:nvSpPr>
            <p:cNvPr id="35" name="Rectangle 34"/>
            <p:cNvSpPr/>
            <p:nvPr/>
          </p:nvSpPr>
          <p:spPr>
            <a:xfrm>
              <a:off x="1004488" y="3383141"/>
              <a:ext cx="4632154" cy="406102"/>
            </a:xfrm>
            <a:prstGeom prst="rect">
              <a:avLst/>
            </a:prstGeom>
          </p:spPr>
          <p:txBody>
            <a:bodyPr wrap="square">
              <a:spAutoFit/>
            </a:bodyPr>
            <a:lstStyle/>
            <a:p>
              <a:pPr algn="ctr" defTabSz="672024" fontAlgn="base">
                <a:spcBef>
                  <a:spcPct val="0"/>
                </a:spcBef>
                <a:spcAft>
                  <a:spcPct val="0"/>
                </a:spcAft>
                <a:defRPr/>
              </a:pPr>
              <a:r>
                <a:rPr lang="en-US" sz="1999" kern="0" dirty="0">
                  <a:solidFill>
                    <a:sysClr val="windowText" lastClr="000000"/>
                  </a:solidFill>
                  <a:latin typeface="Segoe UI"/>
                  <a:ea typeface="ＭＳ Ｐゴシック" charset="0"/>
                  <a:cs typeface="Segoe UI Light" pitchFamily="34" charset="0"/>
                </a:rPr>
                <a:t>Hypervisor</a:t>
              </a:r>
            </a:p>
          </p:txBody>
        </p:sp>
        <p:sp>
          <p:nvSpPr>
            <p:cNvPr id="36" name="Rectangle 35"/>
            <p:cNvSpPr/>
            <p:nvPr/>
          </p:nvSpPr>
          <p:spPr>
            <a:xfrm>
              <a:off x="1004489" y="2307301"/>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Guest OS</a:t>
              </a:r>
            </a:p>
          </p:txBody>
        </p:sp>
        <p:sp>
          <p:nvSpPr>
            <p:cNvPr id="37" name="Rectangle 36"/>
            <p:cNvSpPr/>
            <p:nvPr/>
          </p:nvSpPr>
          <p:spPr>
            <a:xfrm>
              <a:off x="1004489" y="1473077"/>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Bins/Libs</a:t>
              </a:r>
            </a:p>
          </p:txBody>
        </p:sp>
        <p:sp>
          <p:nvSpPr>
            <p:cNvPr id="38" name="Rectangle 37"/>
            <p:cNvSpPr/>
            <p:nvPr/>
          </p:nvSpPr>
          <p:spPr>
            <a:xfrm>
              <a:off x="1004489" y="1010911"/>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App 1</a:t>
              </a:r>
            </a:p>
          </p:txBody>
        </p:sp>
        <p:sp>
          <p:nvSpPr>
            <p:cNvPr id="39" name="Rectangle 38"/>
            <p:cNvSpPr/>
            <p:nvPr/>
          </p:nvSpPr>
          <p:spPr>
            <a:xfrm>
              <a:off x="2609073" y="2301861"/>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Guest OS</a:t>
              </a:r>
            </a:p>
          </p:txBody>
        </p:sp>
        <p:sp>
          <p:nvSpPr>
            <p:cNvPr id="40" name="Rectangle 39"/>
            <p:cNvSpPr/>
            <p:nvPr/>
          </p:nvSpPr>
          <p:spPr>
            <a:xfrm>
              <a:off x="2609073" y="1456995"/>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Bins/Libs</a:t>
              </a:r>
            </a:p>
          </p:txBody>
        </p:sp>
        <p:sp>
          <p:nvSpPr>
            <p:cNvPr id="41" name="Rectangle 40"/>
            <p:cNvSpPr/>
            <p:nvPr/>
          </p:nvSpPr>
          <p:spPr>
            <a:xfrm>
              <a:off x="2609073" y="994829"/>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App 2</a:t>
              </a:r>
            </a:p>
          </p:txBody>
        </p:sp>
        <p:sp>
          <p:nvSpPr>
            <p:cNvPr id="42" name="Rectangle 41"/>
            <p:cNvSpPr/>
            <p:nvPr/>
          </p:nvSpPr>
          <p:spPr>
            <a:xfrm>
              <a:off x="4213658" y="2296633"/>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Guest OS</a:t>
              </a:r>
            </a:p>
          </p:txBody>
        </p:sp>
        <p:sp>
          <p:nvSpPr>
            <p:cNvPr id="43" name="Rectangle 42"/>
            <p:cNvSpPr/>
            <p:nvPr/>
          </p:nvSpPr>
          <p:spPr>
            <a:xfrm>
              <a:off x="4220997" y="1446446"/>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Bins/Libs</a:t>
              </a:r>
            </a:p>
          </p:txBody>
        </p:sp>
        <p:sp>
          <p:nvSpPr>
            <p:cNvPr id="44" name="Rectangle 43"/>
            <p:cNvSpPr/>
            <p:nvPr/>
          </p:nvSpPr>
          <p:spPr>
            <a:xfrm>
              <a:off x="4220997" y="984279"/>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App 3</a:t>
              </a:r>
            </a:p>
          </p:txBody>
        </p:sp>
        <p:pic>
          <p:nvPicPr>
            <p:cNvPr id="3" name="Picture 2"/>
            <p:cNvPicPr>
              <a:picLocks noChangeAspect="1"/>
            </p:cNvPicPr>
            <p:nvPr/>
          </p:nvPicPr>
          <p:blipFill>
            <a:blip r:embed="rId3" cstate="email">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3063933" y="5272625"/>
              <a:ext cx="526627" cy="526627"/>
            </a:xfrm>
            <a:prstGeom prst="rect">
              <a:avLst/>
            </a:prstGeom>
          </p:spPr>
        </p:pic>
        <p:pic>
          <p:nvPicPr>
            <p:cNvPr id="4" name="Picture 3"/>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896458" y="5151060"/>
              <a:ext cx="755469" cy="675267"/>
            </a:xfrm>
            <a:prstGeom prst="rect">
              <a:avLst/>
            </a:prstGeom>
          </p:spPr>
        </p:pic>
        <p:pic>
          <p:nvPicPr>
            <p:cNvPr id="2048" name="Picture 2047"/>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2025499" y="5176907"/>
              <a:ext cx="664965" cy="664965"/>
            </a:xfrm>
            <a:prstGeom prst="rect">
              <a:avLst/>
            </a:prstGeom>
          </p:spPr>
        </p:pic>
      </p:grpSp>
      <p:pic>
        <p:nvPicPr>
          <p:cNvPr id="62" name="Picture 61"/>
          <p:cNvPicPr>
            <a:picLocks noChangeAspect="1"/>
          </p:cNvPicPr>
          <p:nvPr/>
        </p:nvPicPr>
        <p:blipFill>
          <a:blip r:embed="rId3" cstate="email">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8631326" y="5279595"/>
            <a:ext cx="526627" cy="526627"/>
          </a:xfrm>
          <a:prstGeom prst="rect">
            <a:avLst/>
          </a:prstGeom>
        </p:spPr>
      </p:pic>
      <p:pic>
        <p:nvPicPr>
          <p:cNvPr id="63" name="Picture 62"/>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9463851" y="5158029"/>
            <a:ext cx="755469" cy="675267"/>
          </a:xfrm>
          <a:prstGeom prst="rect">
            <a:avLst/>
          </a:prstGeom>
        </p:spPr>
      </p:pic>
      <p:pic>
        <p:nvPicPr>
          <p:cNvPr id="64" name="Picture 63"/>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7592892" y="5183876"/>
            <a:ext cx="664965" cy="664965"/>
          </a:xfrm>
          <a:prstGeom prst="rect">
            <a:avLst/>
          </a:prstGeom>
        </p:spPr>
      </p:pic>
      <p:sp>
        <p:nvSpPr>
          <p:cNvPr id="60" name="Rectangle 59"/>
          <p:cNvSpPr/>
          <p:nvPr/>
        </p:nvSpPr>
        <p:spPr>
          <a:xfrm>
            <a:off x="5048967" y="101277"/>
            <a:ext cx="2213969" cy="521222"/>
          </a:xfrm>
          <a:prstGeom prst="rect">
            <a:avLst/>
          </a:prstGeom>
        </p:spPr>
        <p:txBody>
          <a:bodyPr wrap="none">
            <a:spAutoFit/>
          </a:bodyPr>
          <a:lstStyle/>
          <a:p>
            <a:pPr defTabSz="914038">
              <a:defRPr/>
            </a:pPr>
            <a:r>
              <a:rPr lang="en-US" sz="2799" kern="0" dirty="0">
                <a:solidFill>
                  <a:sysClr val="windowText" lastClr="000000"/>
                </a:solidFill>
                <a:latin typeface="Segoe UI" panose="020B0502040204020203" pitchFamily="34" charset="0"/>
                <a:cs typeface="Segoe UI" panose="020B0502040204020203" pitchFamily="34" charset="0"/>
              </a:rPr>
              <a:t>compared to</a:t>
            </a:r>
          </a:p>
        </p:txBody>
      </p:sp>
      <p:grpSp>
        <p:nvGrpSpPr>
          <p:cNvPr id="6" name="Group 5">
            <a:extLst>
              <a:ext uri="{FF2B5EF4-FFF2-40B4-BE49-F238E27FC236}">
                <a16:creationId xmlns:a16="http://schemas.microsoft.com/office/drawing/2014/main" id="{7E1617C0-0430-42C6-A1D6-9B19D8D5E28E}"/>
              </a:ext>
            </a:extLst>
          </p:cNvPr>
          <p:cNvGrpSpPr/>
          <p:nvPr/>
        </p:nvGrpSpPr>
        <p:grpSpPr>
          <a:xfrm>
            <a:off x="6476038" y="1593224"/>
            <a:ext cx="1561710" cy="1559874"/>
            <a:chOff x="6605997" y="1624187"/>
            <a:chExt cx="1593440" cy="1591567"/>
          </a:xfrm>
        </p:grpSpPr>
        <p:grpSp>
          <p:nvGrpSpPr>
            <p:cNvPr id="79" name="Group 78">
              <a:extLst>
                <a:ext uri="{FF2B5EF4-FFF2-40B4-BE49-F238E27FC236}">
                  <a16:creationId xmlns:a16="http://schemas.microsoft.com/office/drawing/2014/main" id="{D93C0D10-970A-4164-B403-C902E9879A4B}"/>
                </a:ext>
              </a:extLst>
            </p:cNvPr>
            <p:cNvGrpSpPr/>
            <p:nvPr/>
          </p:nvGrpSpPr>
          <p:grpSpPr>
            <a:xfrm>
              <a:off x="6966975" y="1624187"/>
              <a:ext cx="829143" cy="464803"/>
              <a:chOff x="3523102" y="1791568"/>
              <a:chExt cx="6746733" cy="3782104"/>
            </a:xfrm>
            <a:solidFill>
              <a:srgbClr val="7030A0"/>
            </a:solidFill>
          </p:grpSpPr>
          <p:sp>
            <p:nvSpPr>
              <p:cNvPr id="81" name="Rectangle 80">
                <a:extLst>
                  <a:ext uri="{FF2B5EF4-FFF2-40B4-BE49-F238E27FC236}">
                    <a16:creationId xmlns:a16="http://schemas.microsoft.com/office/drawing/2014/main" id="{70A6DB91-1BA5-4719-86A8-B01D43FE5FB4}"/>
                  </a:ext>
                </a:extLst>
              </p:cNvPr>
              <p:cNvSpPr/>
              <p:nvPr/>
            </p:nvSpPr>
            <p:spPr>
              <a:xfrm>
                <a:off x="3757138" y="2148424"/>
                <a:ext cx="6278660" cy="3068399"/>
              </a:xfrm>
              <a:prstGeom prst="rect">
                <a:avLst/>
              </a:prstGeom>
              <a:solidFill>
                <a:srgbClr val="EF8E80"/>
              </a:solidFill>
              <a:ln w="10795" cap="flat" cmpd="sng" algn="ctr">
                <a:noFill/>
                <a:prstDash val="solid"/>
              </a:ln>
              <a:effectLst/>
            </p:spPr>
            <p:txBody>
              <a:bodyPr rtlCol="0" anchor="t"/>
              <a:lstStyle/>
              <a:p>
                <a:pPr defTabSz="672024" fontAlgn="base">
                  <a:spcBef>
                    <a:spcPct val="0"/>
                  </a:spcBef>
                  <a:spcAft>
                    <a:spcPct val="0"/>
                  </a:spcAft>
                  <a:defRPr/>
                </a:pPr>
                <a:endParaRPr lang="en-US" sz="1371" kern="0">
                  <a:gradFill>
                    <a:gsLst>
                      <a:gs pos="0">
                        <a:srgbClr val="FFFFFF"/>
                      </a:gs>
                      <a:gs pos="100000">
                        <a:srgbClr val="FFFFFF"/>
                      </a:gs>
                    </a:gsLst>
                    <a:lin ang="5400000" scaled="0"/>
                  </a:gradFill>
                  <a:latin typeface="Segoe UI"/>
                  <a:cs typeface="Segoe UI Light" pitchFamily="34" charset="0"/>
                </a:endParaRPr>
              </a:p>
            </p:txBody>
          </p:sp>
          <p:sp>
            <p:nvSpPr>
              <p:cNvPr id="82" name="Freeform 183">
                <a:extLst>
                  <a:ext uri="{FF2B5EF4-FFF2-40B4-BE49-F238E27FC236}">
                    <a16:creationId xmlns:a16="http://schemas.microsoft.com/office/drawing/2014/main" id="{8BCE4FDF-B5C8-4560-9913-150AB8785663}"/>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rgbClr val="EF8E80"/>
              </a:solidFill>
              <a:ln w="10795" cap="flat" cmpd="sng" algn="ctr">
                <a:noFill/>
                <a:prstDash val="solid"/>
              </a:ln>
              <a:effectLst/>
            </p:spPr>
            <p:txBody>
              <a:bodyPr rtlCol="0" anchor="t"/>
              <a:lstStyle/>
              <a:p>
                <a:pPr defTabSz="672024" fontAlgn="base">
                  <a:spcBef>
                    <a:spcPct val="0"/>
                  </a:spcBef>
                  <a:spcAft>
                    <a:spcPct val="0"/>
                  </a:spcAft>
                  <a:defRPr/>
                </a:pPr>
                <a:endParaRPr lang="en-US" sz="1371" kern="0">
                  <a:gradFill>
                    <a:gsLst>
                      <a:gs pos="0">
                        <a:srgbClr val="FFFFFF"/>
                      </a:gs>
                      <a:gs pos="100000">
                        <a:srgbClr val="FFFFFF"/>
                      </a:gs>
                    </a:gsLst>
                    <a:lin ang="5400000" scaled="0"/>
                  </a:gradFill>
                  <a:latin typeface="Segoe UI"/>
                  <a:cs typeface="Segoe UI Light" pitchFamily="34" charset="0"/>
                </a:endParaRPr>
              </a:p>
            </p:txBody>
          </p:sp>
          <p:sp>
            <p:nvSpPr>
              <p:cNvPr id="83" name="Freeform 184">
                <a:extLst>
                  <a:ext uri="{FF2B5EF4-FFF2-40B4-BE49-F238E27FC236}">
                    <a16:creationId xmlns:a16="http://schemas.microsoft.com/office/drawing/2014/main" id="{25CB53C7-ABE6-49A7-ABE2-C8B2E67BF1AF}"/>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rgbClr val="EF8E80"/>
              </a:solidFill>
              <a:ln w="10795" cap="flat" cmpd="sng" algn="ctr">
                <a:noFill/>
                <a:prstDash val="solid"/>
              </a:ln>
              <a:effectLst/>
            </p:spPr>
            <p:txBody>
              <a:bodyPr rtlCol="0" anchor="t"/>
              <a:lstStyle/>
              <a:p>
                <a:pPr defTabSz="672024" fontAlgn="base">
                  <a:spcBef>
                    <a:spcPct val="0"/>
                  </a:spcBef>
                  <a:spcAft>
                    <a:spcPct val="0"/>
                  </a:spcAft>
                  <a:defRPr/>
                </a:pPr>
                <a:endParaRPr lang="en-US" sz="1371" kern="0">
                  <a:gradFill>
                    <a:gsLst>
                      <a:gs pos="0">
                        <a:srgbClr val="FFFFFF"/>
                      </a:gs>
                      <a:gs pos="100000">
                        <a:srgbClr val="FFFFFF"/>
                      </a:gs>
                    </a:gsLst>
                    <a:lin ang="5400000" scaled="0"/>
                  </a:gradFill>
                  <a:latin typeface="Segoe UI"/>
                  <a:cs typeface="Segoe UI Light" pitchFamily="34" charset="0"/>
                </a:endParaRPr>
              </a:p>
            </p:txBody>
          </p:sp>
        </p:grpSp>
        <p:sp>
          <p:nvSpPr>
            <p:cNvPr id="89" name="Rounded Rectangle 4">
              <a:extLst>
                <a:ext uri="{FF2B5EF4-FFF2-40B4-BE49-F238E27FC236}">
                  <a16:creationId xmlns:a16="http://schemas.microsoft.com/office/drawing/2014/main" id="{1FDE2E02-2173-4C9D-ABBD-3558B7DE1A36}"/>
                </a:ext>
              </a:extLst>
            </p:cNvPr>
            <p:cNvSpPr/>
            <p:nvPr/>
          </p:nvSpPr>
          <p:spPr>
            <a:xfrm>
              <a:off x="6605997" y="2141358"/>
              <a:ext cx="1593440" cy="1074396"/>
            </a:xfrm>
            <a:prstGeom prst="roundRect">
              <a:avLst/>
            </a:prstGeom>
            <a:noFill/>
            <a:ln w="63500" cmpd="sng">
              <a:solidFill>
                <a:srgbClr val="FFFF00"/>
              </a:solidFill>
              <a:headEnd type="none"/>
              <a:tailEnd type="none"/>
            </a:ln>
            <a:effectLst/>
          </p:spPr>
          <p:style>
            <a:lnRef idx="1">
              <a:schemeClr val="accent3"/>
            </a:lnRef>
            <a:fillRef idx="2">
              <a:schemeClr val="accent3"/>
            </a:fillRef>
            <a:effectRef idx="1">
              <a:schemeClr val="accent3"/>
            </a:effectRef>
            <a:fontRef idx="minor">
              <a:schemeClr val="dk1"/>
            </a:fontRef>
          </p:style>
          <p:txBody>
            <a:bodyPr rtlCol="0" anchor="ctr"/>
            <a:lstStyle/>
            <a:p>
              <a:pPr algn="ctr" defTabSz="914180">
                <a:defRPr/>
              </a:pPr>
              <a:endParaRPr lang="en-US" sz="1764">
                <a:ln w="50800">
                  <a:solidFill>
                    <a:srgbClr val="FFFF00"/>
                  </a:solidFill>
                </a:ln>
                <a:solidFill>
                  <a:srgbClr val="FFFF00"/>
                </a:solidFill>
                <a:latin typeface="Segoe UI" pitchFamily="34" charset="0"/>
              </a:endParaRPr>
            </a:p>
          </p:txBody>
        </p:sp>
      </p:grpSp>
      <p:grpSp>
        <p:nvGrpSpPr>
          <p:cNvPr id="12" name="Group 11">
            <a:extLst>
              <a:ext uri="{FF2B5EF4-FFF2-40B4-BE49-F238E27FC236}">
                <a16:creationId xmlns:a16="http://schemas.microsoft.com/office/drawing/2014/main" id="{3C26E146-EE7C-4A74-BFB3-3B68300D2830}"/>
              </a:ext>
            </a:extLst>
          </p:cNvPr>
          <p:cNvGrpSpPr/>
          <p:nvPr/>
        </p:nvGrpSpPr>
        <p:grpSpPr>
          <a:xfrm>
            <a:off x="8091406" y="1595987"/>
            <a:ext cx="1561710" cy="1564555"/>
            <a:chOff x="8254185" y="1627005"/>
            <a:chExt cx="1593440" cy="1596343"/>
          </a:xfrm>
        </p:grpSpPr>
        <p:grpSp>
          <p:nvGrpSpPr>
            <p:cNvPr id="69" name="Group 68">
              <a:extLst>
                <a:ext uri="{FF2B5EF4-FFF2-40B4-BE49-F238E27FC236}">
                  <a16:creationId xmlns:a16="http://schemas.microsoft.com/office/drawing/2014/main" id="{34B4F4DD-0924-4EB1-AF5C-BCF8D604D109}"/>
                </a:ext>
              </a:extLst>
            </p:cNvPr>
            <p:cNvGrpSpPr/>
            <p:nvPr/>
          </p:nvGrpSpPr>
          <p:grpSpPr>
            <a:xfrm>
              <a:off x="8618455" y="1627005"/>
              <a:ext cx="829143" cy="464803"/>
              <a:chOff x="3523102" y="1791568"/>
              <a:chExt cx="6746733" cy="3782104"/>
            </a:xfrm>
            <a:solidFill>
              <a:srgbClr val="00B050"/>
            </a:solidFill>
          </p:grpSpPr>
          <p:sp>
            <p:nvSpPr>
              <p:cNvPr id="71" name="Rectangle 70">
                <a:extLst>
                  <a:ext uri="{FF2B5EF4-FFF2-40B4-BE49-F238E27FC236}">
                    <a16:creationId xmlns:a16="http://schemas.microsoft.com/office/drawing/2014/main" id="{8FB27F5C-51B0-4EB8-B5C1-DA2C5817F69E}"/>
                  </a:ext>
                </a:extLst>
              </p:cNvPr>
              <p:cNvSpPr/>
              <p:nvPr/>
            </p:nvSpPr>
            <p:spPr>
              <a:xfrm>
                <a:off x="3757139" y="2148421"/>
                <a:ext cx="6278658" cy="3068399"/>
              </a:xfrm>
              <a:prstGeom prst="rect">
                <a:avLst/>
              </a:prstGeom>
              <a:solidFill>
                <a:srgbClr val="E64B36"/>
              </a:solidFill>
              <a:ln w="10795" cap="flat" cmpd="sng" algn="ctr">
                <a:noFill/>
                <a:prstDash val="solid"/>
              </a:ln>
              <a:effectLst/>
            </p:spPr>
            <p:txBody>
              <a:bodyPr rtlCol="0" anchor="t"/>
              <a:lstStyle/>
              <a:p>
                <a:pPr defTabSz="672024" fontAlgn="base">
                  <a:spcBef>
                    <a:spcPct val="0"/>
                  </a:spcBef>
                  <a:spcAft>
                    <a:spcPct val="0"/>
                  </a:spcAft>
                  <a:defRPr/>
                </a:pPr>
                <a:endParaRPr lang="en-US" sz="1371" kern="0">
                  <a:gradFill>
                    <a:gsLst>
                      <a:gs pos="0">
                        <a:srgbClr val="FFFFFF"/>
                      </a:gs>
                      <a:gs pos="100000">
                        <a:srgbClr val="FFFFFF"/>
                      </a:gs>
                    </a:gsLst>
                    <a:lin ang="5400000" scaled="0"/>
                  </a:gradFill>
                  <a:latin typeface="Segoe UI"/>
                  <a:cs typeface="Segoe UI Light" pitchFamily="34" charset="0"/>
                </a:endParaRPr>
              </a:p>
            </p:txBody>
          </p:sp>
          <p:sp>
            <p:nvSpPr>
              <p:cNvPr id="72" name="Freeform 195">
                <a:extLst>
                  <a:ext uri="{FF2B5EF4-FFF2-40B4-BE49-F238E27FC236}">
                    <a16:creationId xmlns:a16="http://schemas.microsoft.com/office/drawing/2014/main" id="{6B493BE9-346F-4D46-A58B-074B36F9A7B8}"/>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rgbClr val="E64B36"/>
              </a:solidFill>
              <a:ln w="10795" cap="flat" cmpd="sng" algn="ctr">
                <a:noFill/>
                <a:prstDash val="solid"/>
              </a:ln>
              <a:effectLst/>
            </p:spPr>
            <p:txBody>
              <a:bodyPr rtlCol="0" anchor="t"/>
              <a:lstStyle/>
              <a:p>
                <a:pPr defTabSz="672024" fontAlgn="base">
                  <a:spcBef>
                    <a:spcPct val="0"/>
                  </a:spcBef>
                  <a:spcAft>
                    <a:spcPct val="0"/>
                  </a:spcAft>
                  <a:defRPr/>
                </a:pPr>
                <a:endParaRPr lang="en-US" sz="1371" kern="0">
                  <a:gradFill>
                    <a:gsLst>
                      <a:gs pos="0">
                        <a:srgbClr val="FFFFFF"/>
                      </a:gs>
                      <a:gs pos="100000">
                        <a:srgbClr val="FFFFFF"/>
                      </a:gs>
                    </a:gsLst>
                    <a:lin ang="5400000" scaled="0"/>
                  </a:gradFill>
                  <a:latin typeface="Segoe UI"/>
                  <a:cs typeface="Segoe UI Light" pitchFamily="34" charset="0"/>
                </a:endParaRPr>
              </a:p>
            </p:txBody>
          </p:sp>
          <p:sp>
            <p:nvSpPr>
              <p:cNvPr id="73" name="Freeform 196">
                <a:extLst>
                  <a:ext uri="{FF2B5EF4-FFF2-40B4-BE49-F238E27FC236}">
                    <a16:creationId xmlns:a16="http://schemas.microsoft.com/office/drawing/2014/main" id="{1FE076F4-FEEE-4213-85FB-D69CE8DD0522}"/>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rgbClr val="E64B36"/>
              </a:solidFill>
              <a:ln w="10795" cap="flat" cmpd="sng" algn="ctr">
                <a:noFill/>
                <a:prstDash val="solid"/>
              </a:ln>
              <a:effectLst/>
            </p:spPr>
            <p:txBody>
              <a:bodyPr rtlCol="0" anchor="t"/>
              <a:lstStyle/>
              <a:p>
                <a:pPr defTabSz="672024" fontAlgn="base">
                  <a:spcBef>
                    <a:spcPct val="0"/>
                  </a:spcBef>
                  <a:spcAft>
                    <a:spcPct val="0"/>
                  </a:spcAft>
                  <a:defRPr/>
                </a:pPr>
                <a:endParaRPr lang="en-US" sz="1371" kern="0">
                  <a:gradFill>
                    <a:gsLst>
                      <a:gs pos="0">
                        <a:srgbClr val="FFFFFF"/>
                      </a:gs>
                      <a:gs pos="100000">
                        <a:srgbClr val="FFFFFF"/>
                      </a:gs>
                    </a:gsLst>
                    <a:lin ang="5400000" scaled="0"/>
                  </a:gradFill>
                  <a:latin typeface="Segoe UI"/>
                  <a:cs typeface="Segoe UI Light" pitchFamily="34" charset="0"/>
                </a:endParaRPr>
              </a:p>
            </p:txBody>
          </p:sp>
        </p:grpSp>
        <p:sp>
          <p:nvSpPr>
            <p:cNvPr id="90" name="Rounded Rectangle 4">
              <a:extLst>
                <a:ext uri="{FF2B5EF4-FFF2-40B4-BE49-F238E27FC236}">
                  <a16:creationId xmlns:a16="http://schemas.microsoft.com/office/drawing/2014/main" id="{798520CE-6E97-445F-B746-491FEB14528B}"/>
                </a:ext>
              </a:extLst>
            </p:cNvPr>
            <p:cNvSpPr/>
            <p:nvPr/>
          </p:nvSpPr>
          <p:spPr>
            <a:xfrm>
              <a:off x="8254185" y="2150576"/>
              <a:ext cx="1593440" cy="1072772"/>
            </a:xfrm>
            <a:prstGeom prst="roundRect">
              <a:avLst/>
            </a:prstGeom>
            <a:noFill/>
            <a:ln w="63500" cmpd="sng">
              <a:solidFill>
                <a:srgbClr val="FFFF00"/>
              </a:solidFill>
              <a:headEnd type="none"/>
              <a:tailEnd type="none"/>
            </a:ln>
            <a:effectLst/>
          </p:spPr>
          <p:style>
            <a:lnRef idx="1">
              <a:schemeClr val="accent3"/>
            </a:lnRef>
            <a:fillRef idx="2">
              <a:schemeClr val="accent3"/>
            </a:fillRef>
            <a:effectRef idx="1">
              <a:schemeClr val="accent3"/>
            </a:effectRef>
            <a:fontRef idx="minor">
              <a:schemeClr val="dk1"/>
            </a:fontRef>
          </p:style>
          <p:txBody>
            <a:bodyPr rtlCol="0" anchor="ctr"/>
            <a:lstStyle/>
            <a:p>
              <a:pPr algn="ctr" defTabSz="914180">
                <a:defRPr/>
              </a:pPr>
              <a:endParaRPr lang="en-US" sz="1764">
                <a:ln w="50800">
                  <a:solidFill>
                    <a:srgbClr val="FFFF00"/>
                  </a:solidFill>
                </a:ln>
                <a:solidFill>
                  <a:srgbClr val="FFFF00"/>
                </a:solidFill>
                <a:latin typeface="Segoe UI" pitchFamily="34" charset="0"/>
              </a:endParaRPr>
            </a:p>
          </p:txBody>
        </p:sp>
      </p:grpSp>
      <p:grpSp>
        <p:nvGrpSpPr>
          <p:cNvPr id="13" name="Group 12">
            <a:extLst>
              <a:ext uri="{FF2B5EF4-FFF2-40B4-BE49-F238E27FC236}">
                <a16:creationId xmlns:a16="http://schemas.microsoft.com/office/drawing/2014/main" id="{8D475609-6892-4A20-9C30-C7DC15DC431A}"/>
              </a:ext>
            </a:extLst>
          </p:cNvPr>
          <p:cNvGrpSpPr/>
          <p:nvPr/>
        </p:nvGrpSpPr>
        <p:grpSpPr>
          <a:xfrm>
            <a:off x="9677017" y="1593367"/>
            <a:ext cx="1561710" cy="1564936"/>
            <a:chOff x="9872013" y="1624333"/>
            <a:chExt cx="1593440" cy="1596732"/>
          </a:xfrm>
        </p:grpSpPr>
        <p:grpSp>
          <p:nvGrpSpPr>
            <p:cNvPr id="74" name="Group 73">
              <a:extLst>
                <a:ext uri="{FF2B5EF4-FFF2-40B4-BE49-F238E27FC236}">
                  <a16:creationId xmlns:a16="http://schemas.microsoft.com/office/drawing/2014/main" id="{2096B4EE-50C3-45F8-B87B-9294AA4ED1C9}"/>
                </a:ext>
              </a:extLst>
            </p:cNvPr>
            <p:cNvGrpSpPr/>
            <p:nvPr/>
          </p:nvGrpSpPr>
          <p:grpSpPr>
            <a:xfrm>
              <a:off x="10263130" y="1624333"/>
              <a:ext cx="829143" cy="464803"/>
              <a:chOff x="3523102" y="1791568"/>
              <a:chExt cx="6746733" cy="3782104"/>
            </a:xfrm>
            <a:solidFill>
              <a:srgbClr val="FFC000"/>
            </a:solidFill>
          </p:grpSpPr>
          <p:sp>
            <p:nvSpPr>
              <p:cNvPr id="76" name="Rectangle 75">
                <a:extLst>
                  <a:ext uri="{FF2B5EF4-FFF2-40B4-BE49-F238E27FC236}">
                    <a16:creationId xmlns:a16="http://schemas.microsoft.com/office/drawing/2014/main" id="{B94CF594-2D33-4EE0-A187-7332737A9884}"/>
                  </a:ext>
                </a:extLst>
              </p:cNvPr>
              <p:cNvSpPr/>
              <p:nvPr/>
            </p:nvSpPr>
            <p:spPr>
              <a:xfrm>
                <a:off x="3757139" y="2148421"/>
                <a:ext cx="6278658" cy="3068399"/>
              </a:xfrm>
              <a:prstGeom prst="rect">
                <a:avLst/>
              </a:prstGeom>
              <a:solidFill>
                <a:srgbClr val="B52A17"/>
              </a:solidFill>
              <a:ln w="10795" cap="flat" cmpd="sng" algn="ctr">
                <a:noFill/>
                <a:prstDash val="solid"/>
              </a:ln>
              <a:effectLst/>
            </p:spPr>
            <p:txBody>
              <a:bodyPr rtlCol="0" anchor="t"/>
              <a:lstStyle/>
              <a:p>
                <a:pPr defTabSz="672024" fontAlgn="base">
                  <a:spcBef>
                    <a:spcPct val="0"/>
                  </a:spcBef>
                  <a:spcAft>
                    <a:spcPct val="0"/>
                  </a:spcAft>
                  <a:defRPr/>
                </a:pPr>
                <a:endParaRPr lang="en-US" sz="1371" kern="0">
                  <a:gradFill>
                    <a:gsLst>
                      <a:gs pos="0">
                        <a:srgbClr val="FFFFFF"/>
                      </a:gs>
                      <a:gs pos="100000">
                        <a:srgbClr val="FFFFFF"/>
                      </a:gs>
                    </a:gsLst>
                    <a:lin ang="5400000" scaled="0"/>
                  </a:gradFill>
                  <a:latin typeface="Segoe UI"/>
                  <a:cs typeface="Segoe UI Light" pitchFamily="34" charset="0"/>
                </a:endParaRPr>
              </a:p>
            </p:txBody>
          </p:sp>
          <p:sp>
            <p:nvSpPr>
              <p:cNvPr id="77" name="Freeform 189">
                <a:extLst>
                  <a:ext uri="{FF2B5EF4-FFF2-40B4-BE49-F238E27FC236}">
                    <a16:creationId xmlns:a16="http://schemas.microsoft.com/office/drawing/2014/main" id="{3038E3E3-F7B0-40CB-96EA-0B5F4FCA5903}"/>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rgbClr val="B52A17"/>
              </a:solidFill>
              <a:ln w="10795" cap="flat" cmpd="sng" algn="ctr">
                <a:noFill/>
                <a:prstDash val="solid"/>
              </a:ln>
              <a:effectLst/>
            </p:spPr>
            <p:txBody>
              <a:bodyPr rtlCol="0" anchor="t"/>
              <a:lstStyle/>
              <a:p>
                <a:pPr defTabSz="672024" fontAlgn="base">
                  <a:spcBef>
                    <a:spcPct val="0"/>
                  </a:spcBef>
                  <a:spcAft>
                    <a:spcPct val="0"/>
                  </a:spcAft>
                  <a:defRPr/>
                </a:pPr>
                <a:endParaRPr lang="en-US" sz="1371" kern="0">
                  <a:gradFill>
                    <a:gsLst>
                      <a:gs pos="0">
                        <a:srgbClr val="FFFFFF"/>
                      </a:gs>
                      <a:gs pos="100000">
                        <a:srgbClr val="FFFFFF"/>
                      </a:gs>
                    </a:gsLst>
                    <a:lin ang="5400000" scaled="0"/>
                  </a:gradFill>
                  <a:latin typeface="Segoe UI"/>
                  <a:cs typeface="Segoe UI Light" pitchFamily="34" charset="0"/>
                </a:endParaRPr>
              </a:p>
            </p:txBody>
          </p:sp>
          <p:sp>
            <p:nvSpPr>
              <p:cNvPr id="78" name="Freeform 190">
                <a:extLst>
                  <a:ext uri="{FF2B5EF4-FFF2-40B4-BE49-F238E27FC236}">
                    <a16:creationId xmlns:a16="http://schemas.microsoft.com/office/drawing/2014/main" id="{01C04FED-927D-4B5E-BCEF-7FD3E438C6AE}"/>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rgbClr val="B52A17"/>
              </a:solidFill>
              <a:ln w="10795" cap="flat" cmpd="sng" algn="ctr">
                <a:noFill/>
                <a:prstDash val="solid"/>
              </a:ln>
              <a:effectLst/>
            </p:spPr>
            <p:txBody>
              <a:bodyPr rtlCol="0" anchor="t"/>
              <a:lstStyle/>
              <a:p>
                <a:pPr defTabSz="672024" fontAlgn="base">
                  <a:spcBef>
                    <a:spcPct val="0"/>
                  </a:spcBef>
                  <a:spcAft>
                    <a:spcPct val="0"/>
                  </a:spcAft>
                  <a:defRPr/>
                </a:pPr>
                <a:endParaRPr lang="en-US" sz="1371" kern="0">
                  <a:gradFill>
                    <a:gsLst>
                      <a:gs pos="0">
                        <a:srgbClr val="FFFFFF"/>
                      </a:gs>
                      <a:gs pos="100000">
                        <a:srgbClr val="FFFFFF"/>
                      </a:gs>
                    </a:gsLst>
                    <a:lin ang="5400000" scaled="0"/>
                  </a:gradFill>
                  <a:latin typeface="Segoe UI"/>
                  <a:cs typeface="Segoe UI Light" pitchFamily="34" charset="0"/>
                </a:endParaRPr>
              </a:p>
            </p:txBody>
          </p:sp>
        </p:grpSp>
        <p:sp>
          <p:nvSpPr>
            <p:cNvPr id="91" name="Rounded Rectangle 4">
              <a:extLst>
                <a:ext uri="{FF2B5EF4-FFF2-40B4-BE49-F238E27FC236}">
                  <a16:creationId xmlns:a16="http://schemas.microsoft.com/office/drawing/2014/main" id="{0964EF0E-AAA9-461A-92FC-EDF238F844F4}"/>
                </a:ext>
              </a:extLst>
            </p:cNvPr>
            <p:cNvSpPr/>
            <p:nvPr/>
          </p:nvSpPr>
          <p:spPr>
            <a:xfrm>
              <a:off x="9872013" y="2150576"/>
              <a:ext cx="1593440" cy="1070489"/>
            </a:xfrm>
            <a:prstGeom prst="roundRect">
              <a:avLst/>
            </a:prstGeom>
            <a:noFill/>
            <a:ln w="63500" cmpd="sng">
              <a:solidFill>
                <a:srgbClr val="FFFF00"/>
              </a:solidFill>
              <a:headEnd type="none"/>
              <a:tailEnd type="none"/>
            </a:ln>
            <a:effectLst/>
          </p:spPr>
          <p:style>
            <a:lnRef idx="1">
              <a:schemeClr val="accent3"/>
            </a:lnRef>
            <a:fillRef idx="2">
              <a:schemeClr val="accent3"/>
            </a:fillRef>
            <a:effectRef idx="1">
              <a:schemeClr val="accent3"/>
            </a:effectRef>
            <a:fontRef idx="minor">
              <a:schemeClr val="dk1"/>
            </a:fontRef>
          </p:style>
          <p:txBody>
            <a:bodyPr rtlCol="0" anchor="ctr"/>
            <a:lstStyle/>
            <a:p>
              <a:pPr algn="ctr" defTabSz="914180">
                <a:defRPr/>
              </a:pPr>
              <a:endParaRPr lang="en-US" sz="1764">
                <a:ln w="50800">
                  <a:solidFill>
                    <a:srgbClr val="FFFF00"/>
                  </a:solidFill>
                </a:ln>
                <a:solidFill>
                  <a:srgbClr val="FFFF00"/>
                </a:solidFill>
                <a:latin typeface="Segoe UI" pitchFamily="34" charset="0"/>
              </a:endParaRPr>
            </a:p>
          </p:txBody>
        </p:sp>
      </p:grpSp>
      <p:sp>
        <p:nvSpPr>
          <p:cNvPr id="5" name="Rectangle 4">
            <a:extLst>
              <a:ext uri="{FF2B5EF4-FFF2-40B4-BE49-F238E27FC236}">
                <a16:creationId xmlns:a16="http://schemas.microsoft.com/office/drawing/2014/main" id="{602CFFD1-D0CD-4DBF-9C56-F137A6E3FC57}"/>
              </a:ext>
            </a:extLst>
          </p:cNvPr>
          <p:cNvSpPr/>
          <p:nvPr/>
        </p:nvSpPr>
        <p:spPr>
          <a:xfrm>
            <a:off x="6723368" y="907483"/>
            <a:ext cx="4342541" cy="633460"/>
          </a:xfrm>
          <a:prstGeom prst="rect">
            <a:avLst/>
          </a:prstGeom>
        </p:spPr>
        <p:txBody>
          <a:bodyPr wrap="square">
            <a:spAutoFit/>
          </a:bodyPr>
          <a:lstStyle/>
          <a:p>
            <a:pPr defTabSz="914180">
              <a:defRPr/>
            </a:pPr>
            <a:r>
              <a:rPr lang="en-US" sz="1764" dirty="0">
                <a:solidFill>
                  <a:srgbClr val="505050"/>
                </a:solidFill>
                <a:latin typeface="Segoe UI"/>
              </a:rPr>
              <a:t>+ Network isolation at container level</a:t>
            </a:r>
          </a:p>
          <a:p>
            <a:pPr defTabSz="914180">
              <a:defRPr/>
            </a:pPr>
            <a:r>
              <a:rPr lang="en-US" sz="1764" dirty="0">
                <a:solidFill>
                  <a:srgbClr val="505050"/>
                </a:solidFill>
                <a:latin typeface="Segoe UI"/>
              </a:rPr>
              <a:t>+ Resources constraints at container level</a:t>
            </a:r>
          </a:p>
        </p:txBody>
      </p:sp>
    </p:spTree>
    <p:extLst>
      <p:ext uri="{BB962C8B-B14F-4D97-AF65-F5344CB8AC3E}">
        <p14:creationId xmlns:p14="http://schemas.microsoft.com/office/powerpoint/2010/main" val="3499828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 dirty="0">
                <a:latin typeface="Segoe UI Light" panose="020B0502040204020203" pitchFamily="34" charset="0"/>
                <a:cs typeface="Segoe UI Light" panose="020B0502040204020203" pitchFamily="34" charset="0"/>
              </a:rPr>
              <a:t>Docker Engine </a:t>
            </a:r>
            <a:r>
              <a:rPr lang="es-ES" dirty="0" err="1">
                <a:latin typeface="Segoe UI Light" panose="020B0502040204020203" pitchFamily="34" charset="0"/>
                <a:cs typeface="Segoe UI Light" panose="020B0502040204020203" pitchFamily="34" charset="0"/>
              </a:rPr>
              <a:t>for</a:t>
            </a:r>
            <a:r>
              <a:rPr lang="es-ES" dirty="0">
                <a:latin typeface="Segoe UI Light" panose="020B0502040204020203" pitchFamily="34" charset="0"/>
                <a:cs typeface="Segoe UI Light" panose="020B0502040204020203" pitchFamily="34" charset="0"/>
              </a:rPr>
              <a:t> Linux and Windows</a:t>
            </a:r>
            <a:endParaRPr lang="es-ES_tradnl"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2"/>
          </p:nvPr>
        </p:nvSpPr>
        <p:spPr/>
        <p:txBody>
          <a:bodyPr/>
          <a:lstStyle/>
          <a:p>
            <a:pPr defTabSz="914038">
              <a:defRPr/>
            </a:pPr>
            <a:fld id="{0A164282-434E-41D4-9582-783D542A7B68}" type="slidenum">
              <a:rPr lang="en-US" sz="1799" kern="0">
                <a:solidFill>
                  <a:sysClr val="windowText" lastClr="000000"/>
                </a:solidFill>
                <a:latin typeface="Calibri" panose="020F0502020204030204"/>
              </a:rPr>
              <a:pPr defTabSz="914038">
                <a:defRPr/>
              </a:pPr>
              <a:t>309</a:t>
            </a:fld>
            <a:endParaRPr lang="en-US" sz="1799" kern="0">
              <a:solidFill>
                <a:sysClr val="windowText" lastClr="000000"/>
              </a:solidFill>
              <a:latin typeface="Calibri" panose="020F0502020204030204"/>
            </a:endParaRPr>
          </a:p>
        </p:txBody>
      </p:sp>
      <p:pic>
        <p:nvPicPr>
          <p:cNvPr id="11" name="Image 1"/>
          <p:cNvPicPr>
            <a:picLocks noChangeAspect="1"/>
          </p:cNvPicPr>
          <p:nvPr/>
        </p:nvPicPr>
        <p:blipFill>
          <a:blip r:embed="rId3"/>
          <a:stretch>
            <a:fillRect/>
          </a:stretch>
        </p:blipFill>
        <p:spPr>
          <a:xfrm>
            <a:off x="1282069" y="1408265"/>
            <a:ext cx="9627552" cy="4653479"/>
          </a:xfrm>
          <a:prstGeom prst="rect">
            <a:avLst/>
          </a:prstGeom>
        </p:spPr>
      </p:pic>
    </p:spTree>
    <p:extLst>
      <p:ext uri="{BB962C8B-B14F-4D97-AF65-F5344CB8AC3E}">
        <p14:creationId xmlns:p14="http://schemas.microsoft.com/office/powerpoint/2010/main" val="3190678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504FDA-6E8A-DEA1-AC23-5F959B1454BE}"/>
              </a:ext>
            </a:extLst>
          </p:cNvPr>
          <p:cNvSpPr>
            <a:spLocks noGrp="1"/>
          </p:cNvSpPr>
          <p:nvPr>
            <p:ph idx="1"/>
          </p:nvPr>
        </p:nvSpPr>
        <p:spPr>
          <a:xfrm>
            <a:off x="838200" y="230819"/>
            <a:ext cx="10515600" cy="5946144"/>
          </a:xfrm>
        </p:spPr>
        <p:txBody>
          <a:bodyPr>
            <a:normAutofit fontScale="70000" lnSpcReduction="20000"/>
          </a:bodyPr>
          <a:lstStyle/>
          <a:p>
            <a:r>
              <a:rPr lang="en-US" dirty="0"/>
              <a:t>Value Type</a:t>
            </a:r>
          </a:p>
          <a:p>
            <a:pPr lvl="1"/>
            <a:r>
              <a:rPr lang="en-US" dirty="0"/>
              <a:t>Inbuilt</a:t>
            </a:r>
          </a:p>
          <a:p>
            <a:pPr lvl="2"/>
            <a:r>
              <a:rPr lang="en-US" dirty="0"/>
              <a:t>Numeric</a:t>
            </a:r>
          </a:p>
          <a:p>
            <a:pPr lvl="3"/>
            <a:r>
              <a:rPr lang="en-US" dirty="0"/>
              <a:t>Without Decimal</a:t>
            </a:r>
          </a:p>
          <a:p>
            <a:pPr lvl="4"/>
            <a:r>
              <a:rPr lang="en-US" dirty="0"/>
              <a:t>Signed</a:t>
            </a:r>
          </a:p>
          <a:p>
            <a:pPr lvl="5"/>
            <a:r>
              <a:rPr lang="en-US" dirty="0" err="1"/>
              <a:t>Sbyte</a:t>
            </a:r>
            <a:r>
              <a:rPr lang="en-US" dirty="0"/>
              <a:t> - 128 – 127= 1 byte</a:t>
            </a:r>
          </a:p>
          <a:p>
            <a:pPr lvl="5"/>
            <a:r>
              <a:rPr lang="en-US" dirty="0"/>
              <a:t>Short – 2 byte</a:t>
            </a:r>
          </a:p>
          <a:p>
            <a:pPr lvl="5"/>
            <a:r>
              <a:rPr lang="en-US" dirty="0"/>
              <a:t>Int – 4 </a:t>
            </a:r>
          </a:p>
          <a:p>
            <a:pPr lvl="5"/>
            <a:r>
              <a:rPr lang="en-US" dirty="0"/>
              <a:t>Long -8</a:t>
            </a:r>
          </a:p>
          <a:p>
            <a:pPr lvl="4"/>
            <a:r>
              <a:rPr lang="en-US" dirty="0"/>
              <a:t>Unsigned</a:t>
            </a:r>
          </a:p>
          <a:p>
            <a:pPr lvl="5"/>
            <a:r>
              <a:rPr lang="en-US" dirty="0"/>
              <a:t>Byte-0-255</a:t>
            </a:r>
          </a:p>
          <a:p>
            <a:pPr lvl="5"/>
            <a:r>
              <a:rPr lang="en-US" dirty="0" err="1"/>
              <a:t>Ushort</a:t>
            </a:r>
            <a:endParaRPr lang="en-US" dirty="0"/>
          </a:p>
          <a:p>
            <a:pPr lvl="5"/>
            <a:r>
              <a:rPr lang="en-US" dirty="0" err="1"/>
              <a:t>uint</a:t>
            </a:r>
            <a:endParaRPr lang="en-US" dirty="0"/>
          </a:p>
          <a:p>
            <a:pPr lvl="3"/>
            <a:r>
              <a:rPr lang="en-US" dirty="0"/>
              <a:t>With Decimal</a:t>
            </a:r>
          </a:p>
          <a:p>
            <a:pPr lvl="4"/>
            <a:r>
              <a:rPr lang="en-US" dirty="0"/>
              <a:t>Float - 4</a:t>
            </a:r>
          </a:p>
          <a:p>
            <a:pPr lvl="4"/>
            <a:r>
              <a:rPr lang="en-US" dirty="0"/>
              <a:t>Double -8 </a:t>
            </a:r>
          </a:p>
          <a:p>
            <a:pPr lvl="4"/>
            <a:r>
              <a:rPr lang="en-US" dirty="0"/>
              <a:t>Decimal- 16</a:t>
            </a:r>
          </a:p>
          <a:p>
            <a:pPr lvl="2"/>
            <a:r>
              <a:rPr lang="en-US" dirty="0"/>
              <a:t>Alphanumeric</a:t>
            </a:r>
          </a:p>
          <a:p>
            <a:pPr lvl="3"/>
            <a:r>
              <a:rPr lang="en-US" dirty="0"/>
              <a:t>Char=‘A’ 2 bytes</a:t>
            </a:r>
          </a:p>
          <a:p>
            <a:pPr lvl="2"/>
            <a:r>
              <a:rPr lang="en-US" dirty="0"/>
              <a:t>Logical</a:t>
            </a:r>
          </a:p>
          <a:p>
            <a:pPr lvl="3"/>
            <a:r>
              <a:rPr lang="en-US" dirty="0"/>
              <a:t>Boolean/Bool = &gt;4 =&gt; TRUE/FALSE</a:t>
            </a:r>
          </a:p>
          <a:p>
            <a:pPr lvl="2"/>
            <a:r>
              <a:rPr lang="en-US" dirty="0" err="1"/>
              <a:t>DateTime</a:t>
            </a:r>
            <a:endParaRPr lang="en-US" dirty="0"/>
          </a:p>
          <a:p>
            <a:pPr lvl="3"/>
            <a:r>
              <a:rPr lang="en-US" dirty="0"/>
              <a:t>8 bytes – 1-Jan-0001 00:00 – 31-Dec-9999 23:59:59 </a:t>
            </a:r>
          </a:p>
          <a:p>
            <a:pPr marL="1371600" lvl="3" indent="0">
              <a:buNone/>
            </a:pPr>
            <a:endParaRPr lang="en-US" dirty="0"/>
          </a:p>
          <a:p>
            <a:pPr lvl="1"/>
            <a:r>
              <a:rPr lang="en-US" dirty="0"/>
              <a:t>UDT</a:t>
            </a:r>
          </a:p>
          <a:p>
            <a:pPr lvl="2"/>
            <a:r>
              <a:rPr lang="en-US" dirty="0"/>
              <a:t>Enum</a:t>
            </a:r>
          </a:p>
          <a:p>
            <a:pPr lvl="2"/>
            <a:r>
              <a:rPr lang="en-US" dirty="0"/>
              <a:t>Struct</a:t>
            </a:r>
            <a:endParaRPr lang="en-IN" dirty="0"/>
          </a:p>
        </p:txBody>
      </p:sp>
    </p:spTree>
    <p:extLst>
      <p:ext uri="{BB962C8B-B14F-4D97-AF65-F5344CB8AC3E}">
        <p14:creationId xmlns:p14="http://schemas.microsoft.com/office/powerpoint/2010/main" val="274387112"/>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dirty="0"/>
              <a:t>Microservices</a:t>
            </a:r>
            <a:endParaRPr lang="en-GB" dirty="0"/>
          </a:p>
        </p:txBody>
      </p:sp>
      <p:sp>
        <p:nvSpPr>
          <p:cNvPr id="3" name="Slide Number Placeholder 2"/>
          <p:cNvSpPr>
            <a:spLocks noGrp="1"/>
          </p:cNvSpPr>
          <p:nvPr>
            <p:ph type="sldNum" sz="quarter" idx="12"/>
          </p:nvPr>
        </p:nvSpPr>
        <p:spPr>
          <a:xfrm>
            <a:off x="8612188"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6AD9BCB-043B-41AE-82EE-6F9B6A4979A8}" type="slidenum">
              <a:rPr lang="en-US" smtClean="0"/>
              <a:pPr/>
              <a:t>310</a:t>
            </a:fld>
            <a:endParaRPr lang="et-EE"/>
          </a:p>
        </p:txBody>
      </p:sp>
      <p:pic>
        <p:nvPicPr>
          <p:cNvPr id="3074" name="Picture 2" descr="Seotud kujutis"/>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t="16863" b="23278"/>
          <a:stretch/>
        </p:blipFill>
        <p:spPr bwMode="auto">
          <a:xfrm>
            <a:off x="1410699" y="1967404"/>
            <a:ext cx="9909492" cy="3337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8559939"/>
      </p:ext>
    </p:extLst>
  </p:cSld>
  <p:clrMapOvr>
    <a:masterClrMapping/>
  </p:clrMapOvr>
  <p:transition spd="slow">
    <p:push dir="u"/>
  </p:transition>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FAEFF4-09A1-4E8F-BB5E-31D7B65BAB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9" y="1246903"/>
            <a:ext cx="12188825" cy="5035999"/>
          </a:xfrm>
          <a:prstGeom prst="rect">
            <a:avLst/>
          </a:prstGeom>
        </p:spPr>
      </p:pic>
      <p:sp>
        <p:nvSpPr>
          <p:cNvPr id="6" name="Title 3">
            <a:extLst>
              <a:ext uri="{FF2B5EF4-FFF2-40B4-BE49-F238E27FC236}">
                <a16:creationId xmlns:a16="http://schemas.microsoft.com/office/drawing/2014/main" id="{E0C8660E-60B2-40C1-85F1-38AAF5D01427}"/>
              </a:ext>
            </a:extLst>
          </p:cNvPr>
          <p:cNvSpPr txBox="1">
            <a:spLocks/>
          </p:cNvSpPr>
          <p:nvPr/>
        </p:nvSpPr>
        <p:spPr>
          <a:xfrm>
            <a:off x="520701" y="228601"/>
            <a:ext cx="11149013" cy="747897"/>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bg1">
                    <a:lumMod val="75000"/>
                  </a:schemeClr>
                </a:solidFill>
                <a:effectLst/>
                <a:latin typeface="Segoe UI Light" pitchFamily="34" charset="0"/>
                <a:ea typeface="+mn-ea"/>
                <a:cs typeface="Arial" charset="0"/>
              </a:defRPr>
            </a:lvl1pPr>
          </a:lstStyle>
          <a:p>
            <a:r>
              <a:rPr lang="en-IN" dirty="0"/>
              <a:t>Virtual Machine vs Container </a:t>
            </a:r>
            <a:r>
              <a:rPr lang="en-IN" sz="4400" dirty="0"/>
              <a:t>Architecture</a:t>
            </a:r>
            <a:endParaRPr lang="en-IN" dirty="0"/>
          </a:p>
        </p:txBody>
      </p:sp>
    </p:spTree>
    <p:extLst>
      <p:ext uri="{BB962C8B-B14F-4D97-AF65-F5344CB8AC3E}">
        <p14:creationId xmlns:p14="http://schemas.microsoft.com/office/powerpoint/2010/main" val="374670423"/>
      </p:ext>
    </p:extLst>
  </p:cSld>
  <p:clrMapOvr>
    <a:masterClrMapping/>
  </p:clrMapOvr>
  <p:transition>
    <p:fade/>
  </p:transition>
</p:sld>
</file>

<file path=ppt/slides/slide312.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8202D-1285-43AD-8F37-3358D28A52F5}"/>
              </a:ext>
            </a:extLst>
          </p:cNvPr>
          <p:cNvSpPr>
            <a:spLocks noGrp="1"/>
          </p:cNvSpPr>
          <p:nvPr>
            <p:ph type="title"/>
          </p:nvPr>
        </p:nvSpPr>
        <p:spPr/>
        <p:txBody>
          <a:bodyPr/>
          <a:lstStyle/>
          <a:p>
            <a:r>
              <a:rPr lang="en-IN" dirty="0"/>
              <a:t>Container Software</a:t>
            </a:r>
          </a:p>
        </p:txBody>
      </p:sp>
      <p:sp>
        <p:nvSpPr>
          <p:cNvPr id="3" name="Text Placeholder 2">
            <a:extLst>
              <a:ext uri="{FF2B5EF4-FFF2-40B4-BE49-F238E27FC236}">
                <a16:creationId xmlns:a16="http://schemas.microsoft.com/office/drawing/2014/main" id="{0F1B866B-3E95-4805-8381-0301C7C08D29}"/>
              </a:ext>
            </a:extLst>
          </p:cNvPr>
          <p:cNvSpPr>
            <a:spLocks noGrp="1"/>
          </p:cNvSpPr>
          <p:nvPr>
            <p:ph type="body" sz="quarter" idx="10"/>
          </p:nvPr>
        </p:nvSpPr>
        <p:spPr>
          <a:xfrm>
            <a:off x="520701" y="1447800"/>
            <a:ext cx="11149013" cy="3693319"/>
          </a:xfrm>
        </p:spPr>
        <p:txBody>
          <a:bodyPr/>
          <a:lstStyle/>
          <a:p>
            <a:r>
              <a:rPr lang="en-IN" dirty="0"/>
              <a:t>Docker</a:t>
            </a:r>
          </a:p>
          <a:p>
            <a:r>
              <a:rPr lang="en-IN" dirty="0"/>
              <a:t>AWS </a:t>
            </a:r>
            <a:r>
              <a:rPr lang="en-IN" dirty="0" err="1"/>
              <a:t>Fargate</a:t>
            </a:r>
            <a:endParaRPr lang="en-IN" dirty="0"/>
          </a:p>
          <a:p>
            <a:r>
              <a:rPr lang="en-IN" dirty="0"/>
              <a:t>Google Kubernetes Engine</a:t>
            </a:r>
          </a:p>
          <a:p>
            <a:r>
              <a:rPr lang="en-IN" dirty="0"/>
              <a:t>Amazon ECS</a:t>
            </a:r>
          </a:p>
          <a:p>
            <a:r>
              <a:rPr lang="en-IN" dirty="0"/>
              <a:t>LXC</a:t>
            </a:r>
          </a:p>
          <a:p>
            <a:endParaRPr lang="en-IN" dirty="0"/>
          </a:p>
          <a:p>
            <a:endParaRPr lang="en-IN" dirty="0"/>
          </a:p>
        </p:txBody>
      </p:sp>
    </p:spTree>
    <p:extLst>
      <p:ext uri="{BB962C8B-B14F-4D97-AF65-F5344CB8AC3E}">
        <p14:creationId xmlns:p14="http://schemas.microsoft.com/office/powerpoint/2010/main" val="2134548464"/>
      </p:ext>
    </p:extLst>
  </p:cSld>
  <p:clrMapOvr>
    <a:masterClrMapping/>
  </p:clrMapOvr>
  <p:transition>
    <p:fade/>
  </p:transition>
</p:sld>
</file>

<file path=ppt/slides/slide31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B7F26-07C9-4273-ACC2-F01A8666185B}"/>
              </a:ext>
            </a:extLst>
          </p:cNvPr>
          <p:cNvSpPr>
            <a:spLocks noGrp="1"/>
          </p:cNvSpPr>
          <p:nvPr>
            <p:ph type="title"/>
          </p:nvPr>
        </p:nvSpPr>
        <p:spPr/>
        <p:txBody>
          <a:bodyPr/>
          <a:lstStyle/>
          <a:p>
            <a:r>
              <a:rPr lang="en-US" dirty="0"/>
              <a:t>Docker</a:t>
            </a:r>
            <a:endParaRPr lang="en-IN" dirty="0"/>
          </a:p>
        </p:txBody>
      </p:sp>
      <p:sp>
        <p:nvSpPr>
          <p:cNvPr id="3" name="Text Placeholder 2">
            <a:extLst>
              <a:ext uri="{FF2B5EF4-FFF2-40B4-BE49-F238E27FC236}">
                <a16:creationId xmlns:a16="http://schemas.microsoft.com/office/drawing/2014/main" id="{1E5DE408-99A0-4FC1-8AE5-372FA88256F4}"/>
              </a:ext>
            </a:extLst>
          </p:cNvPr>
          <p:cNvSpPr>
            <a:spLocks noGrp="1"/>
          </p:cNvSpPr>
          <p:nvPr>
            <p:ph type="body" sz="quarter" idx="10"/>
          </p:nvPr>
        </p:nvSpPr>
        <p:spPr>
          <a:xfrm>
            <a:off x="520701" y="1447799"/>
            <a:ext cx="11149013" cy="4727448"/>
          </a:xfrm>
        </p:spPr>
        <p:txBody>
          <a:bodyPr/>
          <a:lstStyle/>
          <a:p>
            <a:r>
              <a:rPr lang="en-US" dirty="0"/>
              <a:t>Docker is the leader in the containerization market.</a:t>
            </a:r>
          </a:p>
          <a:p>
            <a:r>
              <a:rPr lang="en-US" dirty="0"/>
              <a:t>Container images become containers at runtime and in the case of Docker containers - images become containers when they run on Docker Engine. </a:t>
            </a:r>
          </a:p>
          <a:p>
            <a:r>
              <a:rPr lang="en-US" dirty="0"/>
              <a:t>Available for both Linux and Windows-based applications, containerized software will always run the same, regardless of the infrastructure. </a:t>
            </a:r>
          </a:p>
          <a:p>
            <a:r>
              <a:rPr lang="en-US" dirty="0"/>
              <a:t>Containers isolate software from its environment and ensure that it works uniformly despite differences for instance between development and staging. </a:t>
            </a:r>
            <a:endParaRPr lang="en-IN" dirty="0"/>
          </a:p>
        </p:txBody>
      </p:sp>
    </p:spTree>
    <p:extLst>
      <p:ext uri="{BB962C8B-B14F-4D97-AF65-F5344CB8AC3E}">
        <p14:creationId xmlns:p14="http://schemas.microsoft.com/office/powerpoint/2010/main" val="2269305989"/>
      </p:ext>
    </p:extLst>
  </p:cSld>
  <p:clrMapOvr>
    <a:masterClrMapping/>
  </p:clrMapOvr>
  <p:transition>
    <p:fade/>
  </p:transition>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C09AF0-20D2-4F45-AE80-A183D289C3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8503" y="1681381"/>
            <a:ext cx="8584163" cy="4653453"/>
          </a:xfrm>
          <a:prstGeom prst="rect">
            <a:avLst/>
          </a:prstGeom>
        </p:spPr>
      </p:pic>
      <p:sp>
        <p:nvSpPr>
          <p:cNvPr id="4" name="Title 3">
            <a:extLst>
              <a:ext uri="{FF2B5EF4-FFF2-40B4-BE49-F238E27FC236}">
                <a16:creationId xmlns:a16="http://schemas.microsoft.com/office/drawing/2014/main" id="{BC039CA0-A0BE-4C1B-9B57-A30EDB6B9F8E}"/>
              </a:ext>
            </a:extLst>
          </p:cNvPr>
          <p:cNvSpPr txBox="1">
            <a:spLocks/>
          </p:cNvSpPr>
          <p:nvPr/>
        </p:nvSpPr>
        <p:spPr>
          <a:xfrm>
            <a:off x="156077" y="359230"/>
            <a:ext cx="11149013" cy="747897"/>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bg1">
                    <a:lumMod val="75000"/>
                  </a:schemeClr>
                </a:solidFill>
                <a:effectLst/>
                <a:latin typeface="Segoe UI Light" pitchFamily="34" charset="0"/>
                <a:ea typeface="+mn-ea"/>
                <a:cs typeface="Arial" charset="0"/>
              </a:defRPr>
            </a:lvl1pPr>
          </a:lstStyle>
          <a:p>
            <a:r>
              <a:rPr lang="en-IN" dirty="0"/>
              <a:t>Virtual Machine vs  </a:t>
            </a:r>
            <a:r>
              <a:rPr lang="en-IN" sz="4400" dirty="0"/>
              <a:t>Docker Container</a:t>
            </a:r>
            <a:endParaRPr lang="en-IN" dirty="0"/>
          </a:p>
        </p:txBody>
      </p:sp>
    </p:spTree>
    <p:extLst>
      <p:ext uri="{BB962C8B-B14F-4D97-AF65-F5344CB8AC3E}">
        <p14:creationId xmlns:p14="http://schemas.microsoft.com/office/powerpoint/2010/main" val="2075821268"/>
      </p:ext>
    </p:extLst>
  </p:cSld>
  <p:clrMapOvr>
    <a:masterClrMapping/>
  </p:clrMapOvr>
  <p:transition>
    <p:fade/>
  </p:transition>
</p:sld>
</file>

<file path=ppt/slides/slide315.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16D8A6-8713-48EF-B8DA-5582860D7B07}"/>
              </a:ext>
            </a:extLst>
          </p:cNvPr>
          <p:cNvSpPr/>
          <p:nvPr/>
        </p:nvSpPr>
        <p:spPr bwMode="auto">
          <a:xfrm>
            <a:off x="1589" y="1511559"/>
            <a:ext cx="12188825" cy="4945225"/>
          </a:xfrm>
          <a:prstGeom prst="rect">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sp>
        <p:nvSpPr>
          <p:cNvPr id="2" name="Title 1">
            <a:extLst>
              <a:ext uri="{FF2B5EF4-FFF2-40B4-BE49-F238E27FC236}">
                <a16:creationId xmlns:a16="http://schemas.microsoft.com/office/drawing/2014/main" id="{5E14B577-4FD6-4435-ADF4-CD2BF3A1CA8C}"/>
              </a:ext>
            </a:extLst>
          </p:cNvPr>
          <p:cNvSpPr>
            <a:spLocks noGrp="1"/>
          </p:cNvSpPr>
          <p:nvPr>
            <p:ph type="title"/>
          </p:nvPr>
        </p:nvSpPr>
        <p:spPr/>
        <p:txBody>
          <a:bodyPr/>
          <a:lstStyle/>
          <a:p>
            <a:r>
              <a:rPr lang="en-US" dirty="0"/>
              <a:t>Deployment </a:t>
            </a:r>
            <a:endParaRPr lang="en-IN" dirty="0"/>
          </a:p>
        </p:txBody>
      </p:sp>
      <p:pic>
        <p:nvPicPr>
          <p:cNvPr id="5" name="Graphic 4">
            <a:extLst>
              <a:ext uri="{FF2B5EF4-FFF2-40B4-BE49-F238E27FC236}">
                <a16:creationId xmlns:a16="http://schemas.microsoft.com/office/drawing/2014/main" id="{93FC0C2B-C9A7-408D-AE26-C4C72F755A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4" y="1858006"/>
            <a:ext cx="12188825" cy="4491476"/>
          </a:xfrm>
          <a:prstGeom prst="rect">
            <a:avLst/>
          </a:prstGeom>
        </p:spPr>
      </p:pic>
    </p:spTree>
    <p:extLst>
      <p:ext uri="{BB962C8B-B14F-4D97-AF65-F5344CB8AC3E}">
        <p14:creationId xmlns:p14="http://schemas.microsoft.com/office/powerpoint/2010/main" val="202737736"/>
      </p:ext>
    </p:extLst>
  </p:cSld>
  <p:clrMapOvr>
    <a:masterClrMapping/>
  </p:clrMapOvr>
  <p:transition>
    <p:fade/>
  </p:transition>
</p:sld>
</file>

<file path=ppt/slides/slide31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19457" name="Title 1"/>
          <p:cNvSpPr>
            <a:spLocks noGrp="1"/>
          </p:cNvSpPr>
          <p:nvPr>
            <p:ph type="title"/>
          </p:nvPr>
        </p:nvSpPr>
        <p:spPr>
          <a:xfrm>
            <a:off x="1945640" y="692305"/>
            <a:ext cx="10246360" cy="572300"/>
          </a:xfrm>
        </p:spPr>
        <p:txBody>
          <a:bodyPr>
            <a:normAutofit fontScale="90000"/>
          </a:bodyPr>
          <a:lstStyle/>
          <a:p>
            <a:r>
              <a:rPr lang="en-US" altLang="en-US" dirty="0">
                <a:ea typeface="ＭＳ Ｐゴシック" charset="-128"/>
              </a:rPr>
              <a:t>Version Control Systems (VCSs)</a:t>
            </a:r>
          </a:p>
        </p:txBody>
      </p:sp>
      <p:sp>
        <p:nvSpPr>
          <p:cNvPr id="19458" name="Content Placeholder 2"/>
          <p:cNvSpPr>
            <a:spLocks noGrp="1"/>
          </p:cNvSpPr>
          <p:nvPr>
            <p:ph idx="1"/>
          </p:nvPr>
        </p:nvSpPr>
        <p:spPr>
          <a:xfrm>
            <a:off x="2431256" y="1508761"/>
            <a:ext cx="10139680" cy="4525963"/>
          </a:xfrm>
        </p:spPr>
        <p:txBody>
          <a:bodyPr/>
          <a:lstStyle/>
          <a:p>
            <a:pPr>
              <a:spcAft>
                <a:spcPts val="1800"/>
              </a:spcAft>
            </a:pPr>
            <a:r>
              <a:rPr lang="en-US" altLang="en-US" dirty="0">
                <a:ea typeface="ＭＳ Ｐゴシック" charset="-128"/>
              </a:rPr>
              <a:t>Help you track/manage/distribute revisions</a:t>
            </a:r>
          </a:p>
          <a:p>
            <a:pPr>
              <a:spcAft>
                <a:spcPts val="1800"/>
              </a:spcAft>
            </a:pPr>
            <a:r>
              <a:rPr lang="en-US" altLang="en-US" dirty="0">
                <a:ea typeface="ＭＳ Ｐゴシック" charset="-128"/>
              </a:rPr>
              <a:t>Standard in modern development</a:t>
            </a:r>
          </a:p>
          <a:p>
            <a:r>
              <a:rPr lang="en-US" altLang="en-US" dirty="0">
                <a:ea typeface="ＭＳ Ｐゴシック" charset="-128"/>
              </a:rPr>
              <a:t>Examples:</a:t>
            </a:r>
          </a:p>
          <a:p>
            <a:endParaRPr lang="en-US" altLang="en-US" dirty="0">
              <a:ea typeface="ＭＳ Ｐゴシック" charset="-128"/>
            </a:endParaRPr>
          </a:p>
          <a:p>
            <a:pPr lvl="1"/>
            <a:r>
              <a:rPr lang="en-US" altLang="en-US" dirty="0">
                <a:ea typeface="ＭＳ Ｐゴシック" charset="-128"/>
              </a:rPr>
              <a:t>Revision Control System (RCS)</a:t>
            </a:r>
          </a:p>
          <a:p>
            <a:pPr lvl="1"/>
            <a:r>
              <a:rPr lang="en-US" altLang="en-US" dirty="0">
                <a:ea typeface="ＭＳ Ｐゴシック" charset="-128"/>
              </a:rPr>
              <a:t>Concurrent Versions System (CVS)</a:t>
            </a:r>
          </a:p>
          <a:p>
            <a:pPr lvl="1"/>
            <a:r>
              <a:rPr lang="en-US" altLang="en-US" dirty="0">
                <a:ea typeface="ＭＳ Ｐゴシック" charset="-128"/>
              </a:rPr>
              <a:t>Subversion (SVN)</a:t>
            </a:r>
          </a:p>
          <a:p>
            <a:pPr lvl="1"/>
            <a:endParaRPr lang="en-US" altLang="en-US" dirty="0">
              <a:ea typeface="ＭＳ Ｐゴシック" charset="-128"/>
            </a:endParaRPr>
          </a:p>
          <a:p>
            <a:pPr lvl="1"/>
            <a:r>
              <a:rPr lang="en-US" altLang="en-US" dirty="0">
                <a:ea typeface="ＭＳ Ｐゴシック" charset="-128"/>
              </a:rPr>
              <a:t>Git</a:t>
            </a:r>
          </a:p>
        </p:txBody>
      </p:sp>
      <p:grpSp>
        <p:nvGrpSpPr>
          <p:cNvPr id="8" name="Group 7"/>
          <p:cNvGrpSpPr>
            <a:grpSpLocks/>
          </p:cNvGrpSpPr>
          <p:nvPr/>
        </p:nvGrpSpPr>
        <p:grpSpPr bwMode="auto">
          <a:xfrm>
            <a:off x="3109278" y="5008408"/>
            <a:ext cx="2601912" cy="1157287"/>
            <a:chOff x="1161140" y="4417788"/>
            <a:chExt cx="2601552" cy="1158223"/>
          </a:xfrm>
        </p:grpSpPr>
        <p:sp>
          <p:nvSpPr>
            <p:cNvPr id="4" name="Oval 3"/>
            <p:cNvSpPr/>
            <p:nvPr/>
          </p:nvSpPr>
          <p:spPr>
            <a:xfrm>
              <a:off x="1161140" y="4417788"/>
              <a:ext cx="652372" cy="552897"/>
            </a:xfrm>
            <a:prstGeom prst="ellipse">
              <a:avLst/>
            </a:prstGeom>
            <a:noFill/>
            <a:ln w="57150" cmpd="sng">
              <a:solidFill>
                <a:srgbClr val="FF00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 name="Straight Arrow Connector 5"/>
            <p:cNvCxnSpPr/>
            <p:nvPr/>
          </p:nvCxnSpPr>
          <p:spPr>
            <a:xfrm flipH="1" flipV="1">
              <a:off x="1823035" y="4916666"/>
              <a:ext cx="407932" cy="327289"/>
            </a:xfrm>
            <a:prstGeom prst="straightConnector1">
              <a:avLst/>
            </a:prstGeom>
            <a:ln w="57150" cmpd="sng">
              <a:solidFill>
                <a:srgbClr val="FF00FF"/>
              </a:solidFill>
              <a:tailEnd type="arrow"/>
            </a:ln>
            <a:effectLst/>
          </p:spPr>
          <p:style>
            <a:lnRef idx="2">
              <a:schemeClr val="accent1"/>
            </a:lnRef>
            <a:fillRef idx="0">
              <a:schemeClr val="accent1"/>
            </a:fillRef>
            <a:effectRef idx="1">
              <a:schemeClr val="accent1"/>
            </a:effectRef>
            <a:fontRef idx="minor">
              <a:schemeClr val="tx1"/>
            </a:fontRef>
          </p:style>
        </p:cxnSp>
        <p:sp>
          <p:nvSpPr>
            <p:cNvPr id="19465" name="TextBox 6"/>
            <p:cNvSpPr txBox="1">
              <a:spLocks noChangeArrowheads="1"/>
            </p:cNvSpPr>
            <p:nvPr/>
          </p:nvSpPr>
          <p:spPr bwMode="auto">
            <a:xfrm>
              <a:off x="2140859" y="5052791"/>
              <a:ext cx="162183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r>
                <a:rPr lang="en-US" altLang="en-US" sz="2800" dirty="0">
                  <a:solidFill>
                    <a:srgbClr val="FF00FF"/>
                  </a:solidFill>
                </a:rPr>
                <a:t>Our focus</a:t>
              </a:r>
            </a:p>
          </p:txBody>
        </p:sp>
      </p:grpSp>
      <p:grpSp>
        <p:nvGrpSpPr>
          <p:cNvPr id="2" name="Group 1">
            <a:extLst>
              <a:ext uri="{FF2B5EF4-FFF2-40B4-BE49-F238E27FC236}">
                <a16:creationId xmlns:a16="http://schemas.microsoft.com/office/drawing/2014/main" id="{3E7C4B75-062E-2D4F-A83F-5DE9BA5D215E}"/>
              </a:ext>
            </a:extLst>
          </p:cNvPr>
          <p:cNvGrpSpPr/>
          <p:nvPr/>
        </p:nvGrpSpPr>
        <p:grpSpPr>
          <a:xfrm>
            <a:off x="1996756" y="3544252"/>
            <a:ext cx="852488" cy="1804987"/>
            <a:chOff x="533400" y="3094038"/>
            <a:chExt cx="852488" cy="1804987"/>
          </a:xfrm>
        </p:grpSpPr>
        <p:sp>
          <p:nvSpPr>
            <p:cNvPr id="9" name="TextBox 8"/>
            <p:cNvSpPr txBox="1"/>
            <p:nvPr/>
          </p:nvSpPr>
          <p:spPr>
            <a:xfrm>
              <a:off x="590550" y="3094038"/>
              <a:ext cx="736600" cy="400050"/>
            </a:xfrm>
            <a:prstGeom prst="rect">
              <a:avLst/>
            </a:prstGeom>
            <a:noFill/>
          </p:spPr>
          <p:txBody>
            <a:bodyPr wrap="none">
              <a:spAutoFit/>
            </a:bodyPr>
            <a:lstStyle/>
            <a:p>
              <a:pPr algn="ctr">
                <a:defRPr/>
              </a:pPr>
              <a:r>
                <a:rPr lang="en-US" sz="2000" dirty="0">
                  <a:solidFill>
                    <a:schemeClr val="tx1">
                      <a:lumMod val="65000"/>
                    </a:schemeClr>
                  </a:solidFill>
                  <a:ea typeface="ＭＳ Ｐゴシック" charset="0"/>
                  <a:cs typeface="ＭＳ Ｐゴシック" charset="0"/>
                </a:rPr>
                <a:t>older</a:t>
              </a:r>
            </a:p>
          </p:txBody>
        </p:sp>
        <p:sp>
          <p:nvSpPr>
            <p:cNvPr id="10" name="TextBox 9"/>
            <p:cNvSpPr txBox="1"/>
            <p:nvPr/>
          </p:nvSpPr>
          <p:spPr>
            <a:xfrm>
              <a:off x="533400" y="4498975"/>
              <a:ext cx="852488" cy="400050"/>
            </a:xfrm>
            <a:prstGeom prst="rect">
              <a:avLst/>
            </a:prstGeom>
            <a:noFill/>
          </p:spPr>
          <p:txBody>
            <a:bodyPr wrap="none">
              <a:spAutoFit/>
            </a:bodyPr>
            <a:lstStyle/>
            <a:p>
              <a:pPr algn="ctr">
                <a:defRPr/>
              </a:pPr>
              <a:r>
                <a:rPr lang="en-US" sz="2000" dirty="0">
                  <a:solidFill>
                    <a:schemeClr val="tx1">
                      <a:lumMod val="65000"/>
                    </a:schemeClr>
                  </a:solidFill>
                  <a:ea typeface="ＭＳ Ｐゴシック" charset="0"/>
                  <a:cs typeface="ＭＳ Ｐゴシック" charset="0"/>
                </a:rPr>
                <a:t>newer</a:t>
              </a:r>
            </a:p>
          </p:txBody>
        </p:sp>
        <p:cxnSp>
          <p:nvCxnSpPr>
            <p:cNvPr id="12" name="Straight Arrow Connector 11"/>
            <p:cNvCxnSpPr>
              <a:stCxn id="9" idx="2"/>
            </p:cNvCxnSpPr>
            <p:nvPr/>
          </p:nvCxnSpPr>
          <p:spPr>
            <a:xfrm>
              <a:off x="958850" y="3494088"/>
              <a:ext cx="0" cy="1131887"/>
            </a:xfrm>
            <a:prstGeom prst="straightConnector1">
              <a:avLst/>
            </a:prstGeom>
            <a:ln w="38100" cmpd="sng">
              <a:solidFill>
                <a:schemeClr val="tx1">
                  <a:lumMod val="65000"/>
                </a:schemeClr>
              </a:solidFill>
              <a:tailEnd type="arrow"/>
            </a:ln>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2DB1C515-51F7-20C8-01EC-AF257ED169D2}"/>
              </a:ext>
            </a:extLst>
          </p:cNvPr>
          <p:cNvSpPr>
            <a:spLocks noGrp="1"/>
          </p:cNvSpPr>
          <p:nvPr>
            <p:ph type="title"/>
          </p:nvPr>
        </p:nvSpPr>
        <p:spPr/>
        <p:txBody>
          <a:bodyPr/>
          <a:lstStyle/>
          <a:p>
            <a:pPr eaLnBrk="1" hangingPunct="1"/>
            <a:r>
              <a:rPr lang="en-US" altLang="en-US">
                <a:ln>
                  <a:noFill/>
                </a:ln>
              </a:rPr>
              <a:t>Why Git?</a:t>
            </a:r>
          </a:p>
        </p:txBody>
      </p:sp>
      <p:sp>
        <p:nvSpPr>
          <p:cNvPr id="8195" name="Content Placeholder 2">
            <a:extLst>
              <a:ext uri="{FF2B5EF4-FFF2-40B4-BE49-F238E27FC236}">
                <a16:creationId xmlns:a16="http://schemas.microsoft.com/office/drawing/2014/main" id="{E7ABE0A0-D6BD-880D-C881-C86E2F360CF4}"/>
              </a:ext>
            </a:extLst>
          </p:cNvPr>
          <p:cNvSpPr>
            <a:spLocks noGrp="1"/>
          </p:cNvSpPr>
          <p:nvPr>
            <p:ph idx="1"/>
          </p:nvPr>
        </p:nvSpPr>
        <p:spPr>
          <a:xfrm>
            <a:off x="1237896" y="1495424"/>
            <a:ext cx="8596668" cy="1600200"/>
          </a:xfrm>
        </p:spPr>
        <p:txBody>
          <a:bodyPr rtlCol="0">
            <a:normAutofit fontScale="77500" lnSpcReduction="20000"/>
          </a:bodyPr>
          <a:lstStyle/>
          <a:p>
            <a:pPr eaLnBrk="1" fontAlgn="auto" hangingPunct="1">
              <a:buFont typeface="Arial"/>
              <a:buChar char="•"/>
              <a:defRPr/>
            </a:pPr>
            <a:r>
              <a:rPr lang="en-US" dirty="0" err="1">
                <a:solidFill>
                  <a:schemeClr val="tx1">
                    <a:lumMod val="85000"/>
                    <a:lumOff val="15000"/>
                  </a:schemeClr>
                </a:solidFill>
              </a:rPr>
              <a:t>Git</a:t>
            </a:r>
            <a:r>
              <a:rPr lang="en-US" dirty="0">
                <a:solidFill>
                  <a:schemeClr val="tx1">
                    <a:lumMod val="85000"/>
                    <a:lumOff val="15000"/>
                  </a:schemeClr>
                </a:solidFill>
              </a:rPr>
              <a:t> :most commonly used software for tracking changes in any set of files, usually used for coordinating work among programmers collaboratively developing source code during software development. </a:t>
            </a:r>
          </a:p>
          <a:p>
            <a:pPr eaLnBrk="1" fontAlgn="auto" hangingPunct="1">
              <a:buFont typeface="Arial"/>
              <a:buChar char="•"/>
              <a:defRPr/>
            </a:pPr>
            <a:r>
              <a:rPr lang="en-US" altLang="en-US" dirty="0" err="1">
                <a:solidFill>
                  <a:schemeClr val="tx1">
                    <a:lumMod val="85000"/>
                    <a:lumOff val="15000"/>
                  </a:schemeClr>
                </a:solidFill>
              </a:rPr>
              <a:t>Git</a:t>
            </a:r>
            <a:r>
              <a:rPr lang="en-US" altLang="en-US" dirty="0">
                <a:solidFill>
                  <a:schemeClr val="tx1">
                    <a:lumMod val="85000"/>
                    <a:lumOff val="15000"/>
                  </a:schemeClr>
                </a:solidFill>
              </a:rPr>
              <a:t> has many advantages over earlier systems such as CVS and Subversion</a:t>
            </a:r>
          </a:p>
          <a:p>
            <a:pPr marL="0" indent="0">
              <a:buNone/>
              <a:defRPr/>
            </a:pPr>
            <a:endParaRPr lang="en-US" altLang="en-US" dirty="0">
              <a:solidFill>
                <a:schemeClr val="tx1">
                  <a:lumMod val="85000"/>
                  <a:lumOff val="15000"/>
                </a:schemeClr>
              </a:solidFill>
            </a:endParaRPr>
          </a:p>
        </p:txBody>
      </p:sp>
      <p:sp>
        <p:nvSpPr>
          <p:cNvPr id="21508" name="Slide Number Placeholder 3">
            <a:extLst>
              <a:ext uri="{FF2B5EF4-FFF2-40B4-BE49-F238E27FC236}">
                <a16:creationId xmlns:a16="http://schemas.microsoft.com/office/drawing/2014/main" id="{DD03980D-EB8F-BF85-5B15-654BEC82FB6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spcBef>
                <a:spcPct val="0"/>
              </a:spcBef>
              <a:spcAft>
                <a:spcPct val="0"/>
              </a:spcAft>
              <a:buClrTx/>
              <a:buSzTx/>
              <a:buFontTx/>
              <a:buNone/>
            </a:pPr>
            <a:fld id="{A6BEE9ED-453D-4D21-AD0C-F788270A4C2E}" type="slidenum">
              <a:rPr lang="en-US" altLang="en-US" sz="1400">
                <a:solidFill>
                  <a:schemeClr val="tx1"/>
                </a:solidFill>
                <a:latin typeface="Arial" panose="020B0604020202020204" pitchFamily="34" charset="0"/>
              </a:rPr>
              <a:pPr>
                <a:spcBef>
                  <a:spcPct val="0"/>
                </a:spcBef>
                <a:spcAft>
                  <a:spcPct val="0"/>
                </a:spcAft>
                <a:buClrTx/>
                <a:buSzTx/>
                <a:buFontTx/>
                <a:buNone/>
              </a:pPr>
              <a:t>317</a:t>
            </a:fld>
            <a:endParaRPr lang="en-US" altLang="en-US" sz="1400">
              <a:solidFill>
                <a:schemeClr val="tx1"/>
              </a:solidFill>
              <a:latin typeface="Arial" panose="020B0604020202020204" pitchFamily="34" charset="0"/>
            </a:endParaRPr>
          </a:p>
        </p:txBody>
      </p:sp>
      <p:pic>
        <p:nvPicPr>
          <p:cNvPr id="21509" name="Content Placeholder 3">
            <a:extLst>
              <a:ext uri="{FF2B5EF4-FFF2-40B4-BE49-F238E27FC236}">
                <a16:creationId xmlns:a16="http://schemas.microsoft.com/office/drawing/2014/main" id="{C2AE69AE-72ED-E1A0-D9DF-3C70B6E840E9}"/>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rcRect/>
          <a:stretch>
            <a:fillRect/>
          </a:stretch>
        </p:blipFill>
        <p:spPr bwMode="auto">
          <a:xfrm>
            <a:off x="385187" y="4002670"/>
            <a:ext cx="4923783" cy="219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0" name="TextBox 5">
            <a:extLst>
              <a:ext uri="{FF2B5EF4-FFF2-40B4-BE49-F238E27FC236}">
                <a16:creationId xmlns:a16="http://schemas.microsoft.com/office/drawing/2014/main" id="{2F160D78-1A8E-2EBA-06A9-F387ED7960A0}"/>
              </a:ext>
            </a:extLst>
          </p:cNvPr>
          <p:cNvSpPr txBox="1">
            <a:spLocks noChangeArrowheads="1"/>
          </p:cNvSpPr>
          <p:nvPr>
            <p:custDataLst>
              <p:tags r:id="rId2"/>
            </p:custDataLst>
          </p:nvPr>
        </p:nvSpPr>
        <p:spPr bwMode="auto">
          <a:xfrm>
            <a:off x="1778001" y="3364997"/>
            <a:ext cx="1501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r" eaLnBrk="1" hangingPunct="1">
              <a:spcBef>
                <a:spcPct val="0"/>
              </a:spcBef>
              <a:spcAft>
                <a:spcPct val="0"/>
              </a:spcAft>
              <a:buClrTx/>
              <a:buSzTx/>
              <a:buFontTx/>
              <a:buNone/>
            </a:pPr>
            <a:r>
              <a:rPr lang="en-US" altLang="en-US" sz="1800" dirty="0">
                <a:solidFill>
                  <a:schemeClr val="tx1"/>
                </a:solidFill>
                <a:latin typeface="Arial" panose="020B0604020202020204" pitchFamily="34" charset="0"/>
                <a:cs typeface="Arial" panose="020B0604020202020204" pitchFamily="34" charset="0"/>
              </a:rPr>
              <a:t>Subversion</a:t>
            </a:r>
          </a:p>
        </p:txBody>
      </p:sp>
      <p:pic>
        <p:nvPicPr>
          <p:cNvPr id="21511" name="Picture 4">
            <a:extLst>
              <a:ext uri="{FF2B5EF4-FFF2-40B4-BE49-F238E27FC236}">
                <a16:creationId xmlns:a16="http://schemas.microsoft.com/office/drawing/2014/main" id="{7627B862-D260-1CD0-2B83-70DD7544E858}"/>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5634182" y="4002670"/>
            <a:ext cx="4636653" cy="2058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2" name="TextBox 6">
            <a:extLst>
              <a:ext uri="{FF2B5EF4-FFF2-40B4-BE49-F238E27FC236}">
                <a16:creationId xmlns:a16="http://schemas.microsoft.com/office/drawing/2014/main" id="{F3634BA4-9210-D02C-69C4-785805D9B0EC}"/>
              </a:ext>
            </a:extLst>
          </p:cNvPr>
          <p:cNvSpPr txBox="1">
            <a:spLocks noChangeArrowheads="1"/>
          </p:cNvSpPr>
          <p:nvPr>
            <p:custDataLst>
              <p:tags r:id="rId4"/>
            </p:custDataLst>
          </p:nvPr>
        </p:nvSpPr>
        <p:spPr bwMode="auto">
          <a:xfrm>
            <a:off x="7639196" y="3363911"/>
            <a:ext cx="4794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r" eaLnBrk="1" hangingPunct="1">
              <a:spcBef>
                <a:spcPct val="0"/>
              </a:spcBef>
              <a:spcAft>
                <a:spcPct val="0"/>
              </a:spcAft>
              <a:buClrTx/>
              <a:buSzTx/>
              <a:buFontTx/>
              <a:buNone/>
            </a:pPr>
            <a:r>
              <a:rPr lang="en-US" altLang="en-US" sz="1800" dirty="0">
                <a:solidFill>
                  <a:schemeClr val="tx1"/>
                </a:solidFill>
                <a:latin typeface="Arial" panose="020B0604020202020204" pitchFamily="34" charset="0"/>
                <a:cs typeface="Arial" panose="020B0604020202020204" pitchFamily="34" charset="0"/>
              </a:rPr>
              <a:t>Git</a:t>
            </a:r>
          </a:p>
        </p:txBody>
      </p:sp>
    </p:spTree>
  </p:cSld>
  <p:clrMapOvr>
    <a:masterClrMapping/>
  </p:clrMapOvr>
  <p:transition spd="slow" advTm="59501"/>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1A8B0-A825-4013-82AB-719179484F02}"/>
              </a:ext>
            </a:extLst>
          </p:cNvPr>
          <p:cNvSpPr>
            <a:spLocks noGrp="1"/>
          </p:cNvSpPr>
          <p:nvPr>
            <p:ph type="title"/>
          </p:nvPr>
        </p:nvSpPr>
        <p:spPr>
          <a:xfrm>
            <a:off x="1141413" y="609600"/>
            <a:ext cx="9905998" cy="551793"/>
          </a:xfrm>
        </p:spPr>
        <p:txBody>
          <a:bodyPr vert="horz" lIns="91440" tIns="45720" rIns="91440" bIns="45720" rtlCol="0" anchor="b">
            <a:normAutofit fontScale="90000"/>
          </a:bodyPr>
          <a:lstStyle/>
          <a:p>
            <a:r>
              <a:rPr lang="en-US" dirty="0"/>
              <a:t>Object Model</a:t>
            </a:r>
          </a:p>
        </p:txBody>
      </p:sp>
      <p:pic>
        <p:nvPicPr>
          <p:cNvPr id="6" name="Content Placeholder 5">
            <a:extLst>
              <a:ext uri="{FF2B5EF4-FFF2-40B4-BE49-F238E27FC236}">
                <a16:creationId xmlns:a16="http://schemas.microsoft.com/office/drawing/2014/main" id="{83A2F82E-3061-4D39-ADC5-C5D585E2D4B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3985" y="1846263"/>
            <a:ext cx="8225956" cy="4022725"/>
          </a:xfrm>
        </p:spPr>
      </p:pic>
    </p:spTree>
    <p:extLst>
      <p:ext uri="{BB962C8B-B14F-4D97-AF65-F5344CB8AC3E}">
        <p14:creationId xmlns:p14="http://schemas.microsoft.com/office/powerpoint/2010/main" val="376363572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235AFB9F-C213-A3C1-6477-B3E82B252787}"/>
              </a:ext>
            </a:extLst>
          </p:cNvPr>
          <p:cNvSpPr>
            <a:spLocks noGrp="1"/>
          </p:cNvSpPr>
          <p:nvPr>
            <p:ph type="title"/>
          </p:nvPr>
        </p:nvSpPr>
        <p:spPr/>
        <p:txBody>
          <a:bodyPr/>
          <a:lstStyle/>
          <a:p>
            <a:pPr eaLnBrk="1" hangingPunct="1"/>
            <a:r>
              <a:rPr lang="en-US" altLang="en-US">
                <a:ln>
                  <a:noFill/>
                </a:ln>
              </a:rPr>
              <a:t>Git History</a:t>
            </a:r>
          </a:p>
        </p:txBody>
      </p:sp>
      <p:sp>
        <p:nvSpPr>
          <p:cNvPr id="9220" name="Content Placeholder 2">
            <a:extLst>
              <a:ext uri="{FF2B5EF4-FFF2-40B4-BE49-F238E27FC236}">
                <a16:creationId xmlns:a16="http://schemas.microsoft.com/office/drawing/2014/main" id="{DEA2389A-957F-0B38-D753-7226AC076E94}"/>
              </a:ext>
            </a:extLst>
          </p:cNvPr>
          <p:cNvSpPr>
            <a:spLocks noGrp="1"/>
          </p:cNvSpPr>
          <p:nvPr>
            <p:ph idx="1"/>
            <p:custDataLst>
              <p:tags r:id="rId1"/>
            </p:custDataLst>
          </p:nvPr>
        </p:nvSpPr>
        <p:spPr>
          <a:xfrm>
            <a:off x="526473" y="1930400"/>
            <a:ext cx="11157527" cy="4471988"/>
          </a:xfrm>
        </p:spPr>
        <p:txBody>
          <a:bodyPr rtlCol="0">
            <a:normAutofit/>
          </a:bodyPr>
          <a:lstStyle/>
          <a:p>
            <a:pPr eaLnBrk="1" fontAlgn="auto" hangingPunct="1">
              <a:buFont typeface="Arial"/>
              <a:buChar char="•"/>
              <a:defRPr/>
            </a:pPr>
            <a:r>
              <a:rPr lang="en-US" altLang="en-US" dirty="0">
                <a:solidFill>
                  <a:schemeClr val="tx1">
                    <a:lumMod val="85000"/>
                    <a:lumOff val="15000"/>
                  </a:schemeClr>
                </a:solidFill>
              </a:rPr>
              <a:t>Came out of Linux development community </a:t>
            </a:r>
          </a:p>
          <a:p>
            <a:pPr eaLnBrk="1" fontAlgn="auto" hangingPunct="1">
              <a:buFont typeface="Arial"/>
              <a:buChar char="•"/>
              <a:defRPr/>
            </a:pPr>
            <a:r>
              <a:rPr lang="en-US" altLang="en-US" dirty="0">
                <a:solidFill>
                  <a:schemeClr val="tx1">
                    <a:lumMod val="85000"/>
                    <a:lumOff val="15000"/>
                  </a:schemeClr>
                </a:solidFill>
              </a:rPr>
              <a:t>Linus Torvalds, </a:t>
            </a:r>
            <a:r>
              <a:rPr lang="en-US" altLang="en-US" b="1" dirty="0">
                <a:solidFill>
                  <a:srgbClr val="FF0000"/>
                </a:solidFill>
              </a:rPr>
              <a:t>2005</a:t>
            </a:r>
          </a:p>
          <a:p>
            <a:pPr eaLnBrk="1" fontAlgn="auto" hangingPunct="1">
              <a:buFont typeface="Arial"/>
              <a:buChar char="•"/>
              <a:defRPr/>
            </a:pPr>
            <a:r>
              <a:rPr lang="en-US" altLang="en-US" dirty="0">
                <a:solidFill>
                  <a:schemeClr val="tx1">
                    <a:lumMod val="85000"/>
                    <a:lumOff val="15000"/>
                  </a:schemeClr>
                </a:solidFill>
              </a:rPr>
              <a:t>Initial goals:</a:t>
            </a:r>
          </a:p>
          <a:p>
            <a:pPr lvl="1" eaLnBrk="1" fontAlgn="auto" hangingPunct="1">
              <a:buFont typeface="Wingdings" panose="05000000000000000000" pitchFamily="2" charset="2"/>
              <a:buChar char="§"/>
              <a:defRPr/>
            </a:pPr>
            <a:r>
              <a:rPr lang="en-US" altLang="en-US" dirty="0">
                <a:solidFill>
                  <a:schemeClr val="tx1">
                    <a:lumMod val="85000"/>
                    <a:lumOff val="15000"/>
                  </a:schemeClr>
                </a:solidFill>
              </a:rPr>
              <a:t>Speed</a:t>
            </a:r>
          </a:p>
          <a:p>
            <a:pPr lvl="1" eaLnBrk="1" fontAlgn="auto" hangingPunct="1">
              <a:buFont typeface="Wingdings" panose="05000000000000000000" pitchFamily="2" charset="2"/>
              <a:buChar char="§"/>
              <a:defRPr/>
            </a:pPr>
            <a:r>
              <a:rPr lang="en-US" altLang="en-US" dirty="0">
                <a:solidFill>
                  <a:schemeClr val="tx1">
                    <a:lumMod val="85000"/>
                    <a:lumOff val="15000"/>
                  </a:schemeClr>
                </a:solidFill>
              </a:rPr>
              <a:t>Support for non-linear development (thousands of parallel branches)</a:t>
            </a:r>
          </a:p>
          <a:p>
            <a:pPr lvl="1" eaLnBrk="1" fontAlgn="auto" hangingPunct="1">
              <a:buFont typeface="Wingdings" panose="05000000000000000000" pitchFamily="2" charset="2"/>
              <a:buChar char="§"/>
              <a:defRPr/>
            </a:pPr>
            <a:r>
              <a:rPr lang="en-US" altLang="en-US" dirty="0">
                <a:solidFill>
                  <a:schemeClr val="tx1">
                    <a:lumMod val="85000"/>
                    <a:lumOff val="15000"/>
                  </a:schemeClr>
                </a:solidFill>
              </a:rPr>
              <a:t>Fully distributed</a:t>
            </a:r>
          </a:p>
          <a:p>
            <a:pPr lvl="1" eaLnBrk="1" fontAlgn="auto" hangingPunct="1">
              <a:buFont typeface="Wingdings" panose="05000000000000000000" pitchFamily="2" charset="2"/>
              <a:buChar char="§"/>
              <a:defRPr/>
            </a:pPr>
            <a:r>
              <a:rPr lang="en-US" altLang="en-US" dirty="0">
                <a:solidFill>
                  <a:schemeClr val="tx1">
                    <a:lumMod val="85000"/>
                    <a:lumOff val="15000"/>
                  </a:schemeClr>
                </a:solidFill>
              </a:rPr>
              <a:t>Able to handle large projects like Linux efficiently</a:t>
            </a:r>
          </a:p>
          <a:p>
            <a:pPr lvl="1" eaLnBrk="1" fontAlgn="auto" hangingPunct="1">
              <a:buFont typeface="Wingdings" panose="05000000000000000000" pitchFamily="2" charset="2"/>
              <a:buChar char="§"/>
              <a:defRPr/>
            </a:pPr>
            <a:endParaRPr lang="en-US" altLang="en-US" dirty="0">
              <a:solidFill>
                <a:schemeClr val="tx1">
                  <a:lumMod val="85000"/>
                  <a:lumOff val="15000"/>
                </a:schemeClr>
              </a:solidFill>
            </a:endParaRPr>
          </a:p>
          <a:p>
            <a:pPr lvl="1" eaLnBrk="1" fontAlgn="auto" hangingPunct="1">
              <a:buFont typeface="Wingdings" panose="05000000000000000000" pitchFamily="2" charset="2"/>
              <a:buChar char="§"/>
              <a:defRPr/>
            </a:pPr>
            <a:r>
              <a:rPr lang="en-US" b="1" dirty="0">
                <a:solidFill>
                  <a:srgbClr val="FF0000"/>
                </a:solidFill>
              </a:rPr>
              <a:t>Global Information Tracker (</a:t>
            </a:r>
            <a:r>
              <a:rPr lang="en-US" dirty="0">
                <a:solidFill>
                  <a:srgbClr val="FF0000"/>
                </a:solidFill>
              </a:rPr>
              <a:t>acronym name)</a:t>
            </a:r>
            <a:endParaRPr lang="en-US" altLang="en-US" dirty="0">
              <a:solidFill>
                <a:srgbClr val="FF0000"/>
              </a:solidFill>
            </a:endParaRPr>
          </a:p>
        </p:txBody>
      </p:sp>
    </p:spTree>
  </p:cSld>
  <p:clrMapOvr>
    <a:masterClrMapping/>
  </p:clrMapOvr>
  <p:transition spd="slow" advTm="60079"/>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242B29-6B46-A658-FC80-AB7907061AA2}"/>
              </a:ext>
            </a:extLst>
          </p:cNvPr>
          <p:cNvSpPr>
            <a:spLocks noGrp="1"/>
          </p:cNvSpPr>
          <p:nvPr>
            <p:ph idx="1"/>
          </p:nvPr>
        </p:nvSpPr>
        <p:spPr>
          <a:xfrm>
            <a:off x="838200" y="275208"/>
            <a:ext cx="10515600" cy="5901755"/>
          </a:xfrm>
        </p:spPr>
        <p:txBody>
          <a:bodyPr/>
          <a:lstStyle/>
          <a:p>
            <a:r>
              <a:rPr lang="en-US" dirty="0"/>
              <a:t>Reference</a:t>
            </a:r>
          </a:p>
          <a:p>
            <a:pPr lvl="1"/>
            <a:r>
              <a:rPr lang="en-US" dirty="0" err="1"/>
              <a:t>InBuilt</a:t>
            </a:r>
            <a:endParaRPr lang="en-US" dirty="0"/>
          </a:p>
          <a:p>
            <a:pPr lvl="2"/>
            <a:r>
              <a:rPr lang="en-US" dirty="0"/>
              <a:t>Array</a:t>
            </a:r>
          </a:p>
          <a:p>
            <a:pPr lvl="2"/>
            <a:r>
              <a:rPr lang="en-US" dirty="0"/>
              <a:t>String</a:t>
            </a:r>
          </a:p>
          <a:p>
            <a:pPr lvl="2"/>
            <a:r>
              <a:rPr lang="en-US" dirty="0"/>
              <a:t>Object-</a:t>
            </a:r>
          </a:p>
          <a:p>
            <a:pPr lvl="1"/>
            <a:r>
              <a:rPr lang="en-US" dirty="0"/>
              <a:t>UDT</a:t>
            </a:r>
          </a:p>
          <a:p>
            <a:pPr lvl="2"/>
            <a:r>
              <a:rPr lang="en-US" dirty="0"/>
              <a:t>Class</a:t>
            </a:r>
          </a:p>
          <a:p>
            <a:pPr lvl="3"/>
            <a:r>
              <a:rPr lang="en-US" dirty="0"/>
              <a:t>Interface</a:t>
            </a:r>
          </a:p>
          <a:p>
            <a:pPr lvl="3"/>
            <a:r>
              <a:rPr lang="en-US" dirty="0"/>
              <a:t>Delegates</a:t>
            </a:r>
          </a:p>
          <a:p>
            <a:pPr lvl="3"/>
            <a:endParaRPr lang="en-US" dirty="0"/>
          </a:p>
          <a:p>
            <a:pPr lvl="2"/>
            <a:endParaRPr lang="en-US" dirty="0"/>
          </a:p>
          <a:p>
            <a:pPr lvl="1"/>
            <a:endParaRPr lang="en-IN" dirty="0"/>
          </a:p>
        </p:txBody>
      </p:sp>
    </p:spTree>
    <p:extLst>
      <p:ext uri="{BB962C8B-B14F-4D97-AF65-F5344CB8AC3E}">
        <p14:creationId xmlns:p14="http://schemas.microsoft.com/office/powerpoint/2010/main" val="349519300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6FD85-38E6-7CDA-9008-B80F38D76D5C}"/>
              </a:ext>
            </a:extLst>
          </p:cNvPr>
          <p:cNvSpPr>
            <a:spLocks noGrp="1"/>
          </p:cNvSpPr>
          <p:nvPr>
            <p:ph type="title"/>
          </p:nvPr>
        </p:nvSpPr>
        <p:spPr/>
        <p:txBody>
          <a:bodyPr/>
          <a:lstStyle/>
          <a:p>
            <a:r>
              <a:rPr lang="en-US" dirty="0"/>
              <a:t>Development &amp; Operations</a:t>
            </a:r>
            <a:endParaRPr lang="en-IN" dirty="0"/>
          </a:p>
        </p:txBody>
      </p:sp>
      <p:sp>
        <p:nvSpPr>
          <p:cNvPr id="3" name="Content Placeholder 2">
            <a:extLst>
              <a:ext uri="{FF2B5EF4-FFF2-40B4-BE49-F238E27FC236}">
                <a16:creationId xmlns:a16="http://schemas.microsoft.com/office/drawing/2014/main" id="{A9D10C0F-AB02-E5B1-896E-C53E1893448E}"/>
              </a:ext>
            </a:extLst>
          </p:cNvPr>
          <p:cNvSpPr>
            <a:spLocks noGrp="1"/>
          </p:cNvSpPr>
          <p:nvPr>
            <p:ph idx="1"/>
          </p:nvPr>
        </p:nvSpPr>
        <p:spPr>
          <a:xfrm>
            <a:off x="677334" y="1526959"/>
            <a:ext cx="8596668" cy="4514403"/>
          </a:xfrm>
        </p:spPr>
        <p:txBody>
          <a:bodyPr>
            <a:normAutofit fontScale="85000" lnSpcReduction="20000"/>
          </a:bodyPr>
          <a:lstStyle/>
          <a:p>
            <a:r>
              <a:rPr lang="en-US" dirty="0"/>
              <a:t>As an IT consulting firm, while initiating a new project, we have two different kinds of teams.</a:t>
            </a:r>
          </a:p>
          <a:p>
            <a:pPr lvl="1"/>
            <a:r>
              <a:rPr lang="en-US" dirty="0"/>
              <a:t>First is the Development team, which is involved completely in developing and testing, including writing code and unit test cases. </a:t>
            </a:r>
          </a:p>
          <a:p>
            <a:pPr lvl="1"/>
            <a:r>
              <a:rPr lang="en-US" dirty="0"/>
              <a:t>The other team is the Operations team which is involved in operating and monitoring the product. • </a:t>
            </a:r>
          </a:p>
          <a:p>
            <a:pPr lvl="1"/>
            <a:r>
              <a:rPr lang="en-US" dirty="0"/>
              <a:t>Without DevOps, both teams (Development and Operations) work completely in an isolated manner. </a:t>
            </a:r>
          </a:p>
          <a:p>
            <a:pPr lvl="1"/>
            <a:r>
              <a:rPr lang="en-US" dirty="0"/>
              <a:t>If DevOps is not there then the team spends most of the time in building the code and deploying on multiple environments. </a:t>
            </a:r>
          </a:p>
          <a:p>
            <a:pPr lvl="1"/>
            <a:r>
              <a:rPr lang="en-US" dirty="0"/>
              <a:t>Each team waits for others to be done. This means, if development is going on then the testing team waits for the deployment of the code (Artifact) on the QA environment and in the same manner the operations team waits for the deployment on the Production environment. </a:t>
            </a:r>
          </a:p>
          <a:p>
            <a:pPr lvl="1"/>
            <a:r>
              <a:rPr lang="en-US" dirty="0"/>
              <a:t>So, due to this, a large amount of time gets wasted. </a:t>
            </a:r>
          </a:p>
          <a:p>
            <a:pPr lvl="1"/>
            <a:r>
              <a:rPr lang="en-US" dirty="0"/>
              <a:t>Building the code and deploying on specific environments in a manual fashion can increase the issues and resolving it will take a lot of time. Rather than doing it manually, we can make it automated using DevOps.</a:t>
            </a:r>
            <a:endParaRPr lang="en-IN" dirty="0"/>
          </a:p>
        </p:txBody>
      </p:sp>
    </p:spTree>
    <p:extLst>
      <p:ext uri="{BB962C8B-B14F-4D97-AF65-F5344CB8AC3E}">
        <p14:creationId xmlns:p14="http://schemas.microsoft.com/office/powerpoint/2010/main" val="381864177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48EEF-1A25-D81A-14C0-19544D1D794D}"/>
              </a:ext>
            </a:extLst>
          </p:cNvPr>
          <p:cNvSpPr>
            <a:spLocks noGrp="1"/>
          </p:cNvSpPr>
          <p:nvPr>
            <p:ph type="title"/>
          </p:nvPr>
        </p:nvSpPr>
        <p:spPr/>
        <p:txBody>
          <a:bodyPr/>
          <a:lstStyle/>
          <a:p>
            <a:r>
              <a:rPr lang="en-US" dirty="0"/>
              <a:t>DevOps</a:t>
            </a:r>
            <a:endParaRPr lang="en-IN" dirty="0"/>
          </a:p>
        </p:txBody>
      </p:sp>
      <p:sp>
        <p:nvSpPr>
          <p:cNvPr id="3" name="Content Placeholder 2">
            <a:extLst>
              <a:ext uri="{FF2B5EF4-FFF2-40B4-BE49-F238E27FC236}">
                <a16:creationId xmlns:a16="http://schemas.microsoft.com/office/drawing/2014/main" id="{1CF57BD4-1EFC-4D14-54CA-877356D5F4BD}"/>
              </a:ext>
            </a:extLst>
          </p:cNvPr>
          <p:cNvSpPr>
            <a:spLocks noGrp="1"/>
          </p:cNvSpPr>
          <p:nvPr>
            <p:ph idx="1"/>
          </p:nvPr>
        </p:nvSpPr>
        <p:spPr/>
        <p:txBody>
          <a:bodyPr>
            <a:normAutofit lnSpcReduction="10000"/>
          </a:bodyPr>
          <a:lstStyle/>
          <a:p>
            <a:r>
              <a:rPr lang="en-US" dirty="0"/>
              <a:t>is a combination of Development and Operations. It means Dev + Ops = DevOps.</a:t>
            </a:r>
          </a:p>
          <a:p>
            <a:r>
              <a:rPr lang="en-US" dirty="0"/>
              <a:t>It is a culture which automates systems and improves and accelerates delivery to the client in a repeated manner. </a:t>
            </a:r>
          </a:p>
          <a:p>
            <a:r>
              <a:rPr lang="en-US" dirty="0"/>
              <a:t>It’s basically a collaboration between the Development team and the Operations team for serving up a better quality application. </a:t>
            </a:r>
          </a:p>
          <a:p>
            <a:r>
              <a:rPr lang="en-US" dirty="0"/>
              <a:t>DevOps is practice collaboration between Development and Operations from the planning of a project to deployment on production.</a:t>
            </a:r>
          </a:p>
          <a:p>
            <a:r>
              <a:rPr lang="en-US" dirty="0"/>
              <a:t>It involves the complete SDLC life cycle as well as monitoring.</a:t>
            </a:r>
            <a:endParaRPr lang="en-IN" dirty="0"/>
          </a:p>
        </p:txBody>
      </p:sp>
    </p:spTree>
    <p:extLst>
      <p:ext uri="{BB962C8B-B14F-4D97-AF65-F5344CB8AC3E}">
        <p14:creationId xmlns:p14="http://schemas.microsoft.com/office/powerpoint/2010/main" val="200902171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56BC3-62F0-DDC3-AFD4-CA0E1755E43F}"/>
              </a:ext>
            </a:extLst>
          </p:cNvPr>
          <p:cNvSpPr>
            <a:spLocks noGrp="1"/>
          </p:cNvSpPr>
          <p:nvPr>
            <p:ph type="title"/>
          </p:nvPr>
        </p:nvSpPr>
        <p:spPr/>
        <p:txBody>
          <a:bodyPr/>
          <a:lstStyle/>
          <a:p>
            <a:r>
              <a:rPr lang="en-IN" dirty="0"/>
              <a:t>DevOps Lifecycle</a:t>
            </a:r>
          </a:p>
        </p:txBody>
      </p:sp>
      <p:pic>
        <p:nvPicPr>
          <p:cNvPr id="5" name="Picture 4">
            <a:extLst>
              <a:ext uri="{FF2B5EF4-FFF2-40B4-BE49-F238E27FC236}">
                <a16:creationId xmlns:a16="http://schemas.microsoft.com/office/drawing/2014/main" id="{FD4227CC-228B-70D0-9DB3-5BDD2D6F3764}"/>
              </a:ext>
            </a:extLst>
          </p:cNvPr>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1003743" y="1849144"/>
            <a:ext cx="7943850" cy="4219575"/>
          </a:xfrm>
          <a:prstGeom prst="rect">
            <a:avLst/>
          </a:prstGeom>
        </p:spPr>
      </p:pic>
    </p:spTree>
    <p:extLst>
      <p:ext uri="{BB962C8B-B14F-4D97-AF65-F5344CB8AC3E}">
        <p14:creationId xmlns:p14="http://schemas.microsoft.com/office/powerpoint/2010/main" val="184753752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88B60-456D-D947-0F2F-E3F4F3E366C0}"/>
              </a:ext>
            </a:extLst>
          </p:cNvPr>
          <p:cNvSpPr>
            <a:spLocks noGrp="1"/>
          </p:cNvSpPr>
          <p:nvPr>
            <p:ph type="title"/>
          </p:nvPr>
        </p:nvSpPr>
        <p:spPr/>
        <p:txBody>
          <a:bodyPr/>
          <a:lstStyle/>
          <a:p>
            <a:r>
              <a:rPr lang="en-IN" dirty="0"/>
              <a:t>DevOps Lifecycle</a:t>
            </a:r>
          </a:p>
        </p:txBody>
      </p:sp>
      <p:sp>
        <p:nvSpPr>
          <p:cNvPr id="3" name="Content Placeholder 2">
            <a:extLst>
              <a:ext uri="{FF2B5EF4-FFF2-40B4-BE49-F238E27FC236}">
                <a16:creationId xmlns:a16="http://schemas.microsoft.com/office/drawing/2014/main" id="{7A513D49-7846-34BE-A03F-C795A7E3C226}"/>
              </a:ext>
            </a:extLst>
          </p:cNvPr>
          <p:cNvSpPr>
            <a:spLocks noGrp="1"/>
          </p:cNvSpPr>
          <p:nvPr>
            <p:ph idx="1"/>
          </p:nvPr>
        </p:nvSpPr>
        <p:spPr>
          <a:xfrm>
            <a:off x="677334" y="1571349"/>
            <a:ext cx="8596668" cy="4470014"/>
          </a:xfrm>
        </p:spPr>
        <p:txBody>
          <a:bodyPr>
            <a:normAutofit fontScale="62500" lnSpcReduction="20000"/>
          </a:bodyPr>
          <a:lstStyle/>
          <a:p>
            <a:r>
              <a:rPr lang="en-US" dirty="0"/>
              <a:t>TEST</a:t>
            </a:r>
          </a:p>
          <a:p>
            <a:pPr lvl="1"/>
            <a:r>
              <a:rPr lang="en-US" dirty="0"/>
              <a:t>Testing is the heart of any development process. We write the Unit Test cases along with code. In DevOps, test cases auto execute and validate the build process.</a:t>
            </a:r>
          </a:p>
          <a:p>
            <a:r>
              <a:rPr lang="en-US" dirty="0"/>
              <a:t>RELEASE</a:t>
            </a:r>
          </a:p>
          <a:p>
            <a:pPr lvl="1"/>
            <a:r>
              <a:rPr lang="en-US" dirty="0"/>
              <a:t>In this stage, it collects the build artifact which can deploy further.</a:t>
            </a:r>
          </a:p>
          <a:p>
            <a:r>
              <a:rPr lang="en-US" dirty="0"/>
              <a:t>DEPLOY</a:t>
            </a:r>
          </a:p>
          <a:p>
            <a:pPr lvl="1"/>
            <a:r>
              <a:rPr lang="en-US" dirty="0"/>
              <a:t>Here, we start the deployment on the respective stages which are configured in the Release Pipeline. </a:t>
            </a:r>
          </a:p>
          <a:p>
            <a:pPr lvl="1"/>
            <a:r>
              <a:rPr lang="en-US" dirty="0"/>
              <a:t>Actually after testing and validating the build artifact, it auto starts the deployment on the respective  environment using a continuous delivery process.</a:t>
            </a:r>
          </a:p>
          <a:p>
            <a:pPr lvl="1"/>
            <a:r>
              <a:rPr lang="en-US" dirty="0"/>
              <a:t> But before deploying it to the production environment, it asks for approval which can be done manually.</a:t>
            </a:r>
          </a:p>
          <a:p>
            <a:pPr lvl="1"/>
            <a:r>
              <a:rPr lang="en-US" dirty="0"/>
              <a:t>We can also automate the whole deployment process using continuous deployment. This is basically used when we have small changes which can be deployed on production as well without any approvals.</a:t>
            </a:r>
          </a:p>
          <a:p>
            <a:r>
              <a:rPr lang="en-US" dirty="0"/>
              <a:t>OPERATE &amp; MONITOR</a:t>
            </a:r>
          </a:p>
          <a:p>
            <a:pPr lvl="1"/>
            <a:r>
              <a:rPr lang="en-US" dirty="0"/>
              <a:t>After successful deployment on the production environment, we have to operate the whole system and monitor the application. This monitoring is not only the performance but also the </a:t>
            </a:r>
            <a:r>
              <a:rPr lang="en-US" dirty="0" err="1"/>
              <a:t>functionaliy</a:t>
            </a:r>
            <a:endParaRPr lang="en-IN" dirty="0"/>
          </a:p>
        </p:txBody>
      </p:sp>
    </p:spTree>
    <p:extLst>
      <p:ext uri="{BB962C8B-B14F-4D97-AF65-F5344CB8AC3E}">
        <p14:creationId xmlns:p14="http://schemas.microsoft.com/office/powerpoint/2010/main" val="383885072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F0BB3-FEF2-DDEE-10B6-52B581BBB46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4FB1321-B1AA-2F5D-F50F-EFD1A47B742C}"/>
              </a:ext>
            </a:extLst>
          </p:cNvPr>
          <p:cNvPicPr>
            <a:picLocks noGrp="1" noChangeAspect="1"/>
          </p:cNvPicPr>
          <p:nvPr>
            <p:ph idx="1"/>
          </p:nvPr>
        </p:nvPicPr>
        <p:blipFill>
          <a:blip r:embed="rId2"/>
          <a:stretch>
            <a:fillRect/>
          </a:stretch>
        </p:blipFill>
        <p:spPr>
          <a:xfrm>
            <a:off x="2675731" y="2834481"/>
            <a:ext cx="4600575" cy="2533650"/>
          </a:xfrm>
        </p:spPr>
      </p:pic>
    </p:spTree>
    <p:extLst>
      <p:ext uri="{BB962C8B-B14F-4D97-AF65-F5344CB8AC3E}">
        <p14:creationId xmlns:p14="http://schemas.microsoft.com/office/powerpoint/2010/main" val="253400583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D7081-8DBD-4A55-8D7C-5885BCA3340B}"/>
              </a:ext>
            </a:extLst>
          </p:cNvPr>
          <p:cNvSpPr>
            <a:spLocks noGrp="1"/>
          </p:cNvSpPr>
          <p:nvPr>
            <p:ph type="title"/>
          </p:nvPr>
        </p:nvSpPr>
        <p:spPr>
          <a:xfrm>
            <a:off x="677334" y="32551"/>
            <a:ext cx="8596668" cy="784087"/>
          </a:xfrm>
        </p:spPr>
        <p:txBody>
          <a:bodyPr>
            <a:normAutofit/>
          </a:bodyPr>
          <a:lstStyle/>
          <a:p>
            <a:r>
              <a:rPr lang="en-US" dirty="0"/>
              <a:t>CI/CD</a:t>
            </a:r>
            <a:endParaRPr lang="en-IN" dirty="0"/>
          </a:p>
        </p:txBody>
      </p:sp>
      <p:sp>
        <p:nvSpPr>
          <p:cNvPr id="3" name="Content Placeholder 2">
            <a:extLst>
              <a:ext uri="{FF2B5EF4-FFF2-40B4-BE49-F238E27FC236}">
                <a16:creationId xmlns:a16="http://schemas.microsoft.com/office/drawing/2014/main" id="{91BD2827-9803-6BE8-1F9C-4B344F69A3E6}"/>
              </a:ext>
            </a:extLst>
          </p:cNvPr>
          <p:cNvSpPr>
            <a:spLocks noGrp="1"/>
          </p:cNvSpPr>
          <p:nvPr>
            <p:ph idx="1"/>
          </p:nvPr>
        </p:nvSpPr>
        <p:spPr>
          <a:xfrm>
            <a:off x="677334" y="697491"/>
            <a:ext cx="8596668" cy="1788258"/>
          </a:xfrm>
        </p:spPr>
        <p:txBody>
          <a:bodyPr>
            <a:normAutofit fontScale="92500" lnSpcReduction="10000"/>
          </a:bodyPr>
          <a:lstStyle/>
          <a:p>
            <a:r>
              <a:rPr lang="en-US" dirty="0"/>
              <a:t>A continuous integration and continuous deployment (CI/CD) pipeline is a series of steps that must be performed in order to deliver a new version of software. CI/CD pipelines are a practice focused on improving software delivery throughout the software development life cycle via automation</a:t>
            </a:r>
            <a:endParaRPr lang="en-IN" dirty="0"/>
          </a:p>
        </p:txBody>
      </p:sp>
      <p:pic>
        <p:nvPicPr>
          <p:cNvPr id="5" name="Picture 4">
            <a:extLst>
              <a:ext uri="{FF2B5EF4-FFF2-40B4-BE49-F238E27FC236}">
                <a16:creationId xmlns:a16="http://schemas.microsoft.com/office/drawing/2014/main" id="{DF80DCE8-B188-3C7D-E549-4459A17BCDAA}"/>
              </a:ext>
            </a:extLst>
          </p:cNvPr>
          <p:cNvPicPr>
            <a:picLocks noChangeAspect="1"/>
          </p:cNvPicPr>
          <p:nvPr/>
        </p:nvPicPr>
        <p:blipFill>
          <a:blip r:embed="rId2"/>
          <a:stretch>
            <a:fillRect/>
          </a:stretch>
        </p:blipFill>
        <p:spPr>
          <a:xfrm>
            <a:off x="579083" y="2000527"/>
            <a:ext cx="9258300" cy="4743450"/>
          </a:xfrm>
          <a:prstGeom prst="rect">
            <a:avLst/>
          </a:prstGeom>
        </p:spPr>
      </p:pic>
    </p:spTree>
    <p:extLst>
      <p:ext uri="{BB962C8B-B14F-4D97-AF65-F5344CB8AC3E}">
        <p14:creationId xmlns:p14="http://schemas.microsoft.com/office/powerpoint/2010/main" val="421046881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0AC6D-95B6-0EF2-4D98-1284E9333C0F}"/>
              </a:ext>
            </a:extLst>
          </p:cNvPr>
          <p:cNvSpPr>
            <a:spLocks noGrp="1"/>
          </p:cNvSpPr>
          <p:nvPr>
            <p:ph type="title"/>
          </p:nvPr>
        </p:nvSpPr>
        <p:spPr/>
        <p:txBody>
          <a:bodyPr/>
          <a:lstStyle/>
          <a:p>
            <a:r>
              <a:rPr lang="en-US" dirty="0"/>
              <a:t>Stages of a CI/CD pipeline</a:t>
            </a:r>
            <a:endParaRPr lang="en-IN" dirty="0"/>
          </a:p>
        </p:txBody>
      </p:sp>
      <p:sp>
        <p:nvSpPr>
          <p:cNvPr id="3" name="Content Placeholder 2">
            <a:extLst>
              <a:ext uri="{FF2B5EF4-FFF2-40B4-BE49-F238E27FC236}">
                <a16:creationId xmlns:a16="http://schemas.microsoft.com/office/drawing/2014/main" id="{7A90CE67-D37C-89A3-7B68-3F8E41E0FD3D}"/>
              </a:ext>
            </a:extLst>
          </p:cNvPr>
          <p:cNvSpPr>
            <a:spLocks noGrp="1"/>
          </p:cNvSpPr>
          <p:nvPr>
            <p:ph idx="1"/>
          </p:nvPr>
        </p:nvSpPr>
        <p:spPr/>
        <p:txBody>
          <a:bodyPr>
            <a:normAutofit fontScale="85000" lnSpcReduction="20000"/>
          </a:bodyPr>
          <a:lstStyle/>
          <a:p>
            <a:r>
              <a:rPr lang="en-US" dirty="0"/>
              <a:t>source stage</a:t>
            </a:r>
          </a:p>
          <a:p>
            <a:pPr lvl="1"/>
            <a:r>
              <a:rPr lang="en-US" dirty="0"/>
              <a:t>CI/CD pipeline is triggered by a code repository. Any change in the program triggers a notification to the CI/CD tool that runs an equivalent pipeline. Other common triggers include user-initiated workflows, automated schedules, and the results of other pipelines.</a:t>
            </a:r>
          </a:p>
          <a:p>
            <a:pPr marL="0" marR="0">
              <a:lnSpc>
                <a:spcPct val="107000"/>
              </a:lnSpc>
              <a:spcBef>
                <a:spcPts val="0"/>
              </a:spcBef>
              <a:spcAft>
                <a:spcPts val="800"/>
              </a:spcAft>
            </a:pPr>
            <a:r>
              <a:rPr lang="en-IN" dirty="0"/>
              <a:t>Build Stage</a:t>
            </a:r>
          </a:p>
          <a:p>
            <a:pPr marL="457200" lvl="1">
              <a:lnSpc>
                <a:spcPct val="107000"/>
              </a:lnSpc>
              <a:spcBef>
                <a:spcPts val="0"/>
              </a:spcBef>
              <a:spcAft>
                <a:spcPts val="800"/>
              </a:spcAft>
            </a:pPr>
            <a:r>
              <a:rPr lang="en-IN" dirty="0"/>
              <a:t>This is the second stage of the CI/CD Pipeline in which you merge the source code and its dependencies. </a:t>
            </a:r>
          </a:p>
          <a:p>
            <a:pPr marL="457200" lvl="1">
              <a:lnSpc>
                <a:spcPct val="107000"/>
              </a:lnSpc>
              <a:spcBef>
                <a:spcPts val="0"/>
              </a:spcBef>
              <a:spcAft>
                <a:spcPts val="800"/>
              </a:spcAft>
            </a:pPr>
            <a:r>
              <a:rPr lang="en-IN" dirty="0"/>
              <a:t>It is done mainly to build a runnable instance of software that you can potentially ship to the end-user.</a:t>
            </a:r>
          </a:p>
          <a:p>
            <a:pPr marL="457200" lvl="1">
              <a:lnSpc>
                <a:spcPct val="107000"/>
              </a:lnSpc>
              <a:spcBef>
                <a:spcPts val="0"/>
              </a:spcBef>
              <a:spcAft>
                <a:spcPts val="800"/>
              </a:spcAft>
            </a:pPr>
            <a:r>
              <a:rPr lang="en-IN" dirty="0"/>
              <a:t>Programs that are written in languages like C++, Java, C, or Go language should be compiled. On the other hand, JavaScript, Python, and Ruby programs can work without the build stage.</a:t>
            </a:r>
          </a:p>
          <a:p>
            <a:pPr marL="457200" lvl="1">
              <a:lnSpc>
                <a:spcPct val="107000"/>
              </a:lnSpc>
              <a:spcBef>
                <a:spcPts val="0"/>
              </a:spcBef>
              <a:spcAft>
                <a:spcPts val="800"/>
              </a:spcAft>
            </a:pPr>
            <a:r>
              <a:rPr lang="en-IN" dirty="0"/>
              <a:t>Failure to pass the build stage means there is a fundamental project misconfiguration, so it is better that you address such issue immediately.</a:t>
            </a:r>
          </a:p>
          <a:p>
            <a:endParaRPr lang="en-IN" dirty="0"/>
          </a:p>
        </p:txBody>
      </p:sp>
    </p:spTree>
    <p:extLst>
      <p:ext uri="{BB962C8B-B14F-4D97-AF65-F5344CB8AC3E}">
        <p14:creationId xmlns:p14="http://schemas.microsoft.com/office/powerpoint/2010/main" val="250738837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DB954-43CC-B42F-4F37-0BFF4ABD8FDE}"/>
              </a:ext>
            </a:extLst>
          </p:cNvPr>
          <p:cNvSpPr>
            <a:spLocks noGrp="1"/>
          </p:cNvSpPr>
          <p:nvPr>
            <p:ph type="title"/>
          </p:nvPr>
        </p:nvSpPr>
        <p:spPr/>
        <p:txBody>
          <a:bodyPr/>
          <a:lstStyle/>
          <a:p>
            <a:r>
              <a:rPr lang="en-US" dirty="0"/>
              <a:t>Stages of a CI/CD pipeline</a:t>
            </a:r>
            <a:endParaRPr lang="en-IN" dirty="0"/>
          </a:p>
        </p:txBody>
      </p:sp>
      <p:sp>
        <p:nvSpPr>
          <p:cNvPr id="3" name="Content Placeholder 2">
            <a:extLst>
              <a:ext uri="{FF2B5EF4-FFF2-40B4-BE49-F238E27FC236}">
                <a16:creationId xmlns:a16="http://schemas.microsoft.com/office/drawing/2014/main" id="{263B4CA9-6392-7031-73DC-7F64516450D3}"/>
              </a:ext>
            </a:extLst>
          </p:cNvPr>
          <p:cNvSpPr>
            <a:spLocks noGrp="1"/>
          </p:cNvSpPr>
          <p:nvPr>
            <p:ph idx="1"/>
          </p:nvPr>
        </p:nvSpPr>
        <p:spPr/>
        <p:txBody>
          <a:bodyPr/>
          <a:lstStyle/>
          <a:p>
            <a:r>
              <a:rPr lang="en-US" dirty="0"/>
              <a:t>Test Stage</a:t>
            </a:r>
          </a:p>
          <a:p>
            <a:pPr lvl="1"/>
            <a:r>
              <a:rPr lang="en-US" dirty="0"/>
              <a:t>Test Stage includes the execution of automated tests to validate the correctness of code and the </a:t>
            </a:r>
            <a:r>
              <a:rPr lang="en-US" dirty="0" err="1"/>
              <a:t>behaviour</a:t>
            </a:r>
            <a:r>
              <a:rPr lang="en-US" dirty="0"/>
              <a:t> of the software. This stage prevents easily reproducible bugs from reaching the clients. It is the responsibility of developers to write automated tests.</a:t>
            </a:r>
          </a:p>
          <a:p>
            <a:r>
              <a:rPr lang="en-US" dirty="0"/>
              <a:t>Deploy Stage</a:t>
            </a:r>
          </a:p>
          <a:p>
            <a:pPr lvl="1"/>
            <a:r>
              <a:rPr lang="en-US" dirty="0"/>
              <a:t>This is the last stage where your product goes live. Once the build has successfully passed through all the required test scenarios, it is ready to deploy to live server.</a:t>
            </a:r>
          </a:p>
          <a:p>
            <a:endParaRPr lang="en-IN" dirty="0"/>
          </a:p>
        </p:txBody>
      </p:sp>
    </p:spTree>
    <p:extLst>
      <p:ext uri="{BB962C8B-B14F-4D97-AF65-F5344CB8AC3E}">
        <p14:creationId xmlns:p14="http://schemas.microsoft.com/office/powerpoint/2010/main" val="30634201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EACD6-B025-897B-6905-86C5D2E6244A}"/>
              </a:ext>
            </a:extLst>
          </p:cNvPr>
          <p:cNvSpPr>
            <a:spLocks noGrp="1"/>
          </p:cNvSpPr>
          <p:nvPr>
            <p:ph type="title"/>
          </p:nvPr>
        </p:nvSpPr>
        <p:spPr/>
        <p:txBody>
          <a:bodyPr/>
          <a:lstStyle/>
          <a:p>
            <a:r>
              <a:rPr lang="en-US" dirty="0"/>
              <a:t>Stages in Action</a:t>
            </a:r>
            <a:endParaRPr lang="en-IN" dirty="0"/>
          </a:p>
        </p:txBody>
      </p:sp>
      <p:sp>
        <p:nvSpPr>
          <p:cNvPr id="3" name="Content Placeholder 2">
            <a:extLst>
              <a:ext uri="{FF2B5EF4-FFF2-40B4-BE49-F238E27FC236}">
                <a16:creationId xmlns:a16="http://schemas.microsoft.com/office/drawing/2014/main" id="{0B109198-5E7B-60ED-F209-C3F9CD8472B1}"/>
              </a:ext>
            </a:extLst>
          </p:cNvPr>
          <p:cNvSpPr>
            <a:spLocks noGrp="1"/>
          </p:cNvSpPr>
          <p:nvPr>
            <p:ph idx="1"/>
          </p:nvPr>
        </p:nvSpPr>
        <p:spPr/>
        <p:txBody>
          <a:bodyPr>
            <a:normAutofit fontScale="92500"/>
          </a:bodyPr>
          <a:lstStyle/>
          <a:p>
            <a:r>
              <a:rPr lang="en-US" dirty="0"/>
              <a:t> Source Code Control:</a:t>
            </a:r>
          </a:p>
          <a:p>
            <a:pPr lvl="1"/>
            <a:r>
              <a:rPr lang="en-US" dirty="0"/>
              <a:t> Host code on GitHub as a private repository. This will help you to integrate your application with major services and software.</a:t>
            </a:r>
          </a:p>
          <a:p>
            <a:r>
              <a:rPr lang="en-US" dirty="0"/>
              <a:t>Continuous integration: </a:t>
            </a:r>
          </a:p>
          <a:p>
            <a:pPr lvl="1"/>
            <a:r>
              <a:rPr lang="en-US" dirty="0"/>
              <a:t>Use continuous integration and delivery platform </a:t>
            </a:r>
            <a:r>
              <a:rPr lang="en-US" dirty="0" err="1"/>
              <a:t>CircleCI</a:t>
            </a:r>
            <a:r>
              <a:rPr lang="en-US" dirty="0"/>
              <a:t> and commit every code. </a:t>
            </a:r>
          </a:p>
          <a:p>
            <a:pPr lvl="1"/>
            <a:r>
              <a:rPr lang="en-US" dirty="0"/>
              <a:t>When the changes notify, this tool will pull the code available in GitHub and process to build and run the test.</a:t>
            </a:r>
          </a:p>
          <a:p>
            <a:r>
              <a:rPr lang="en-US" dirty="0"/>
              <a:t>Deploy code to User Acceptance Testing(UAT): </a:t>
            </a:r>
          </a:p>
          <a:p>
            <a:pPr lvl="1"/>
            <a:r>
              <a:rPr lang="en-US" dirty="0"/>
              <a:t>Configure </a:t>
            </a:r>
            <a:r>
              <a:rPr lang="en-US" dirty="0" err="1"/>
              <a:t>CircleCI</a:t>
            </a:r>
            <a:r>
              <a:rPr lang="en-US" dirty="0"/>
              <a:t> to deploy your code to AWS UAT server.</a:t>
            </a:r>
          </a:p>
          <a:p>
            <a:r>
              <a:rPr lang="en-US" dirty="0"/>
              <a:t>Deploy to production</a:t>
            </a:r>
          </a:p>
          <a:p>
            <a:pPr lvl="1"/>
            <a:r>
              <a:rPr lang="en-US" dirty="0"/>
              <a:t>You have to reuse continuous integration steps for deploying code to UAT.</a:t>
            </a:r>
            <a:endParaRPr lang="en-IN" dirty="0"/>
          </a:p>
        </p:txBody>
      </p:sp>
    </p:spTree>
    <p:extLst>
      <p:ext uri="{BB962C8B-B14F-4D97-AF65-F5344CB8AC3E}">
        <p14:creationId xmlns:p14="http://schemas.microsoft.com/office/powerpoint/2010/main" val="34481262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B5D2-DAC2-8F4F-BB89-10129A1FE62C}"/>
              </a:ext>
            </a:extLst>
          </p:cNvPr>
          <p:cNvSpPr>
            <a:spLocks noGrp="1"/>
          </p:cNvSpPr>
          <p:nvPr>
            <p:ph type="title"/>
          </p:nvPr>
        </p:nvSpPr>
        <p:spPr>
          <a:xfrm>
            <a:off x="152400" y="365125"/>
            <a:ext cx="11755120" cy="661035"/>
          </a:xfrm>
        </p:spPr>
        <p:txBody>
          <a:bodyPr>
            <a:normAutofit fontScale="90000"/>
          </a:bodyPr>
          <a:lstStyle/>
          <a:p>
            <a:r>
              <a:rPr lang="en-US" dirty="0"/>
              <a:t>CI/CD vs. DevOps Overview</a:t>
            </a:r>
            <a:endParaRPr lang="en-IN" dirty="0"/>
          </a:p>
        </p:txBody>
      </p:sp>
      <p:sp>
        <p:nvSpPr>
          <p:cNvPr id="3" name="Content Placeholder 2">
            <a:extLst>
              <a:ext uri="{FF2B5EF4-FFF2-40B4-BE49-F238E27FC236}">
                <a16:creationId xmlns:a16="http://schemas.microsoft.com/office/drawing/2014/main" id="{157FB153-77EF-6802-CF5B-CF0E6998AABE}"/>
              </a:ext>
            </a:extLst>
          </p:cNvPr>
          <p:cNvSpPr>
            <a:spLocks noGrp="1"/>
          </p:cNvSpPr>
          <p:nvPr>
            <p:ph idx="1"/>
          </p:nvPr>
        </p:nvSpPr>
        <p:spPr>
          <a:xfrm>
            <a:off x="152400" y="1743076"/>
            <a:ext cx="11202140" cy="4351338"/>
          </a:xfrm>
        </p:spPr>
        <p:txBody>
          <a:bodyPr>
            <a:normAutofit/>
          </a:bodyPr>
          <a:lstStyle/>
          <a:p>
            <a:r>
              <a:rPr lang="en-US" dirty="0"/>
              <a:t>CI/CD refers to a set of development practices that enable the rapid and reliable delivery of code changes</a:t>
            </a:r>
          </a:p>
          <a:p>
            <a:r>
              <a:rPr lang="en-US" dirty="0"/>
              <a:t>DevOps is a collection of ideas, practices, processes, and technologies that allow development and operations teams to work together to streamline product software building, testing, and release. </a:t>
            </a:r>
          </a:p>
          <a:p>
            <a:endParaRPr lang="en-US" dirty="0"/>
          </a:p>
          <a:p>
            <a:r>
              <a:rPr lang="en-US" dirty="0"/>
              <a:t>CI/CD is a DevOps tactic or a plan for attaining a that goal, which makes use of the right automated testing tools to implement agile development</a:t>
            </a:r>
            <a:endParaRPr lang="en-IN" dirty="0"/>
          </a:p>
        </p:txBody>
      </p:sp>
    </p:spTree>
    <p:extLst>
      <p:ext uri="{BB962C8B-B14F-4D97-AF65-F5344CB8AC3E}">
        <p14:creationId xmlns:p14="http://schemas.microsoft.com/office/powerpoint/2010/main" val="9854781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C3F07-BB2A-FB38-1ADD-AD9B20256A5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798824D-9C78-F9F2-1EAD-92D1494FD897}"/>
              </a:ext>
            </a:extLst>
          </p:cNvPr>
          <p:cNvSpPr>
            <a:spLocks noGrp="1"/>
          </p:cNvSpPr>
          <p:nvPr>
            <p:ph idx="1"/>
          </p:nvPr>
        </p:nvSpPr>
        <p:spPr/>
        <p:txBody>
          <a:bodyPr/>
          <a:lstStyle/>
          <a:p>
            <a:r>
              <a:rPr lang="en-US" dirty="0"/>
              <a:t>Conversion</a:t>
            </a:r>
          </a:p>
          <a:p>
            <a:pPr lvl="1"/>
            <a:r>
              <a:rPr lang="en-US" dirty="0"/>
              <a:t>Transform one value type to another value type</a:t>
            </a:r>
          </a:p>
          <a:p>
            <a:pPr lvl="1"/>
            <a:r>
              <a:rPr lang="en-US" dirty="0"/>
              <a:t>Two Types</a:t>
            </a:r>
          </a:p>
          <a:p>
            <a:pPr lvl="2"/>
            <a:r>
              <a:rPr lang="en-US" dirty="0"/>
              <a:t>Implicit – Auto</a:t>
            </a:r>
          </a:p>
          <a:p>
            <a:pPr lvl="3"/>
            <a:r>
              <a:rPr lang="en-US" dirty="0"/>
              <a:t>When there is no data loss, Manual Execute</a:t>
            </a:r>
          </a:p>
          <a:p>
            <a:pPr lvl="2"/>
            <a:r>
              <a:rPr lang="en-US" dirty="0"/>
              <a:t>Explicit – Manual</a:t>
            </a:r>
          </a:p>
          <a:p>
            <a:pPr lvl="3"/>
            <a:r>
              <a:rPr lang="en-US" dirty="0"/>
              <a:t>When there is data loss</a:t>
            </a:r>
          </a:p>
          <a:p>
            <a:r>
              <a:rPr lang="en-US" dirty="0"/>
              <a:t>Boxing &amp; unboxing</a:t>
            </a:r>
          </a:p>
          <a:p>
            <a:r>
              <a:rPr lang="en-US" dirty="0"/>
              <a:t>Casting</a:t>
            </a:r>
            <a:endParaRPr lang="en-IN" dirty="0"/>
          </a:p>
        </p:txBody>
      </p:sp>
    </p:spTree>
    <p:extLst>
      <p:ext uri="{BB962C8B-B14F-4D97-AF65-F5344CB8AC3E}">
        <p14:creationId xmlns:p14="http://schemas.microsoft.com/office/powerpoint/2010/main" val="198760447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1427F-9FBE-823C-1BB6-0A8FB7D01863}"/>
              </a:ext>
            </a:extLst>
          </p:cNvPr>
          <p:cNvSpPr>
            <a:spLocks noGrp="1"/>
          </p:cNvSpPr>
          <p:nvPr>
            <p:ph type="title"/>
          </p:nvPr>
        </p:nvSpPr>
        <p:spPr/>
        <p:txBody>
          <a:bodyPr>
            <a:normAutofit/>
          </a:bodyPr>
          <a:lstStyle/>
          <a:p>
            <a:r>
              <a:rPr lang="en-US" dirty="0"/>
              <a:t>What is a CI/CD pipeline?</a:t>
            </a:r>
            <a:br>
              <a:rPr lang="en-US" dirty="0"/>
            </a:br>
            <a:endParaRPr lang="en-IN" dirty="0"/>
          </a:p>
        </p:txBody>
      </p:sp>
      <p:sp>
        <p:nvSpPr>
          <p:cNvPr id="3" name="Content Placeholder 2">
            <a:extLst>
              <a:ext uri="{FF2B5EF4-FFF2-40B4-BE49-F238E27FC236}">
                <a16:creationId xmlns:a16="http://schemas.microsoft.com/office/drawing/2014/main" id="{C0CF3FA3-53F1-AB5A-9B3A-E36863EE56BB}"/>
              </a:ext>
            </a:extLst>
          </p:cNvPr>
          <p:cNvSpPr>
            <a:spLocks noGrp="1"/>
          </p:cNvSpPr>
          <p:nvPr>
            <p:ph idx="1"/>
          </p:nvPr>
        </p:nvSpPr>
        <p:spPr>
          <a:xfrm>
            <a:off x="838200" y="1296140"/>
            <a:ext cx="10515600" cy="4880823"/>
          </a:xfrm>
        </p:spPr>
        <p:txBody>
          <a:bodyPr>
            <a:normAutofit fontScale="85000" lnSpcReduction="20000"/>
          </a:bodyPr>
          <a:lstStyle/>
          <a:p>
            <a:endParaRPr lang="en-US" dirty="0"/>
          </a:p>
          <a:p>
            <a:r>
              <a:rPr lang="en-US" sz="4000" dirty="0"/>
              <a:t>A CI/CD pipeline automates the process of software delivery. It builds code, runs tests, and helps you to safely deploy a new version of the software. </a:t>
            </a:r>
          </a:p>
          <a:p>
            <a:r>
              <a:rPr lang="en-US" sz="4000" dirty="0"/>
              <a:t>CI/CD pipeline reduces manual errors, provides feedback to developers, and allows fast product iterations.</a:t>
            </a:r>
          </a:p>
          <a:p>
            <a:r>
              <a:rPr lang="en-US" sz="4000" dirty="0"/>
              <a:t>CI/CD pipeline introduces automation and continuous monitoring throughout the lifecycle of a software product.</a:t>
            </a:r>
          </a:p>
          <a:p>
            <a:r>
              <a:rPr lang="en-US" sz="4000" dirty="0"/>
              <a:t>It involves from the integration and testing phase to delivery and deployment; These connected practices are referred as CI/CD pipeline.</a:t>
            </a:r>
          </a:p>
          <a:p>
            <a:endParaRPr lang="en-US" sz="4000" dirty="0"/>
          </a:p>
          <a:p>
            <a:endParaRPr lang="en-IN" dirty="0"/>
          </a:p>
        </p:txBody>
      </p:sp>
    </p:spTree>
    <p:extLst>
      <p:ext uri="{BB962C8B-B14F-4D97-AF65-F5344CB8AC3E}">
        <p14:creationId xmlns:p14="http://schemas.microsoft.com/office/powerpoint/2010/main" val="148627921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86217-A723-9E04-59A0-43292945D46F}"/>
              </a:ext>
            </a:extLst>
          </p:cNvPr>
          <p:cNvSpPr>
            <a:spLocks noGrp="1"/>
          </p:cNvSpPr>
          <p:nvPr>
            <p:ph type="title"/>
          </p:nvPr>
        </p:nvSpPr>
        <p:spPr>
          <a:xfrm>
            <a:off x="275208" y="365126"/>
            <a:ext cx="11611992" cy="1108568"/>
          </a:xfrm>
        </p:spPr>
        <p:txBody>
          <a:bodyPr/>
          <a:lstStyle/>
          <a:p>
            <a:r>
              <a:rPr lang="en-US" dirty="0"/>
              <a:t>Continuous: Integration, Delivery, Deployment</a:t>
            </a:r>
            <a:endParaRPr lang="en-IN" dirty="0"/>
          </a:p>
        </p:txBody>
      </p:sp>
      <p:sp>
        <p:nvSpPr>
          <p:cNvPr id="3" name="Content Placeholder 2">
            <a:extLst>
              <a:ext uri="{FF2B5EF4-FFF2-40B4-BE49-F238E27FC236}">
                <a16:creationId xmlns:a16="http://schemas.microsoft.com/office/drawing/2014/main" id="{153C9FD8-4F94-25A8-5F34-D26F1AFB6F1A}"/>
              </a:ext>
            </a:extLst>
          </p:cNvPr>
          <p:cNvSpPr>
            <a:spLocks noGrp="1"/>
          </p:cNvSpPr>
          <p:nvPr>
            <p:ph idx="1"/>
          </p:nvPr>
        </p:nvSpPr>
        <p:spPr>
          <a:xfrm>
            <a:off x="607381" y="1473694"/>
            <a:ext cx="10223376" cy="3400147"/>
          </a:xfrm>
        </p:spPr>
        <p:txBody>
          <a:bodyPr>
            <a:normAutofit fontScale="77500" lnSpcReduction="20000"/>
          </a:bodyPr>
          <a:lstStyle/>
          <a:p>
            <a:r>
              <a:rPr lang="en-US" dirty="0"/>
              <a:t>Continuous integration</a:t>
            </a:r>
          </a:p>
          <a:p>
            <a:pPr lvl="1"/>
            <a:r>
              <a:rPr lang="en-US" dirty="0"/>
              <a:t> is a software development method where members of the team can integrate their work at least once a day. </a:t>
            </a:r>
          </a:p>
          <a:p>
            <a:pPr lvl="1"/>
            <a:r>
              <a:rPr lang="en-US" dirty="0"/>
              <a:t>In this method, every integration is checked by an automated build to search the error.</a:t>
            </a:r>
          </a:p>
          <a:p>
            <a:r>
              <a:rPr lang="en-US" dirty="0"/>
              <a:t>Continuous Delivery </a:t>
            </a:r>
          </a:p>
          <a:p>
            <a:pPr lvl="1"/>
            <a:r>
              <a:rPr lang="en-US" dirty="0"/>
              <a:t>Continuous delivery is a software engineering method in which a team develops software products in a short cycle.</a:t>
            </a:r>
          </a:p>
          <a:p>
            <a:pPr lvl="1"/>
            <a:r>
              <a:rPr lang="en-US" dirty="0"/>
              <a:t>It ensures that software can be easily released at any time.</a:t>
            </a:r>
          </a:p>
          <a:p>
            <a:r>
              <a:rPr lang="en-US" dirty="0"/>
              <a:t>Continuous deployment</a:t>
            </a:r>
          </a:p>
          <a:p>
            <a:pPr lvl="1"/>
            <a:r>
              <a:rPr lang="en-US" dirty="0"/>
              <a:t>is a software engineering process in which product functionalities are delivered using automatic deployment.</a:t>
            </a:r>
          </a:p>
          <a:p>
            <a:pPr lvl="1"/>
            <a:r>
              <a:rPr lang="en-US" dirty="0"/>
              <a:t>It helps testers to validate whether the codebase changes are correct, and it is stable or not.</a:t>
            </a:r>
          </a:p>
          <a:p>
            <a:endParaRPr lang="en-IN" dirty="0"/>
          </a:p>
        </p:txBody>
      </p:sp>
      <p:pic>
        <p:nvPicPr>
          <p:cNvPr id="4" name="Content Placeholder 4">
            <a:extLst>
              <a:ext uri="{FF2B5EF4-FFF2-40B4-BE49-F238E27FC236}">
                <a16:creationId xmlns:a16="http://schemas.microsoft.com/office/drawing/2014/main" id="{06A23EF7-741C-CA3F-7DEA-106091CF6001}"/>
              </a:ext>
            </a:extLst>
          </p:cNvPr>
          <p:cNvPicPr>
            <a:picLocks noChangeAspect="1"/>
          </p:cNvPicPr>
          <p:nvPr/>
        </p:nvPicPr>
        <p:blipFill>
          <a:blip r:embed="rId2"/>
          <a:stretch>
            <a:fillRect/>
          </a:stretch>
        </p:blipFill>
        <p:spPr>
          <a:xfrm>
            <a:off x="1819222" y="5079315"/>
            <a:ext cx="8106013" cy="1530918"/>
          </a:xfrm>
          <a:prstGeom prst="rect">
            <a:avLst/>
          </a:prstGeom>
        </p:spPr>
      </p:pic>
    </p:spTree>
    <p:extLst>
      <p:ext uri="{BB962C8B-B14F-4D97-AF65-F5344CB8AC3E}">
        <p14:creationId xmlns:p14="http://schemas.microsoft.com/office/powerpoint/2010/main" val="91206638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FEAAF9-8249-0A72-EDDB-9E2FCC748072}"/>
              </a:ext>
            </a:extLst>
          </p:cNvPr>
          <p:cNvSpPr>
            <a:spLocks noGrp="1"/>
          </p:cNvSpPr>
          <p:nvPr>
            <p:ph type="title"/>
          </p:nvPr>
        </p:nvSpPr>
        <p:spPr/>
        <p:txBody>
          <a:bodyPr/>
          <a:lstStyle/>
          <a:p>
            <a:r>
              <a:rPr lang="en-US" dirty="0"/>
              <a:t>Angular</a:t>
            </a:r>
            <a:endParaRPr lang="en-IN" dirty="0"/>
          </a:p>
        </p:txBody>
      </p:sp>
      <p:sp>
        <p:nvSpPr>
          <p:cNvPr id="5" name="Text Placeholder 4">
            <a:extLst>
              <a:ext uri="{FF2B5EF4-FFF2-40B4-BE49-F238E27FC236}">
                <a16:creationId xmlns:a16="http://schemas.microsoft.com/office/drawing/2014/main" id="{8D47BD07-1646-DA82-6299-D99F6A7D0AB9}"/>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4087733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BE8D56-7E6C-D745-454A-AFD89BF40851}"/>
              </a:ext>
            </a:extLst>
          </p:cNvPr>
          <p:cNvSpPr>
            <a:spLocks noGrp="1"/>
          </p:cNvSpPr>
          <p:nvPr>
            <p:ph type="title"/>
          </p:nvPr>
        </p:nvSpPr>
        <p:spPr/>
        <p:txBody>
          <a:bodyPr/>
          <a:lstStyle/>
          <a:p>
            <a:endParaRPr lang="en-IN"/>
          </a:p>
        </p:txBody>
      </p:sp>
      <p:sp>
        <p:nvSpPr>
          <p:cNvPr id="5" name="Content Placeholder 4">
            <a:extLst>
              <a:ext uri="{FF2B5EF4-FFF2-40B4-BE49-F238E27FC236}">
                <a16:creationId xmlns:a16="http://schemas.microsoft.com/office/drawing/2014/main" id="{4F58A293-DAAB-5276-0DE2-8EF5658A27DA}"/>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88857953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8"/>
            <a:ext cx="11653523" cy="1291764"/>
          </a:xfrm>
        </p:spPr>
        <p:txBody>
          <a:bodyPr/>
          <a:lstStyle/>
          <a:p>
            <a:r>
              <a:rPr lang="en-US" dirty="0"/>
              <a:t>Building blocks of Angular</a:t>
            </a:r>
          </a:p>
          <a:p>
            <a:endParaRPr lang="en-US" dirty="0"/>
          </a:p>
        </p:txBody>
      </p:sp>
      <p:sp>
        <p:nvSpPr>
          <p:cNvPr id="3" name="Title 2"/>
          <p:cNvSpPr>
            <a:spLocks noGrp="1"/>
          </p:cNvSpPr>
          <p:nvPr>
            <p:ph type="title"/>
          </p:nvPr>
        </p:nvSpPr>
        <p:spPr/>
        <p:txBody>
          <a:bodyPr/>
          <a:lstStyle/>
          <a:p>
            <a:r>
              <a:rPr lang="en-US" dirty="0"/>
              <a:t>Get Started with Angular</a:t>
            </a:r>
          </a:p>
        </p:txBody>
      </p:sp>
      <p:pic>
        <p:nvPicPr>
          <p:cNvPr id="1026" name="Picture 2" descr="over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108200"/>
            <a:ext cx="8890000" cy="452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524697"/>
      </p:ext>
    </p:extLst>
  </p:cSld>
  <p:clrMapOvr>
    <a:masterClrMapping/>
  </p:clrMapOvr>
  <p:transition>
    <p:fade/>
  </p:transition>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6DE603-0EB6-2D9A-3F71-3B659BCC1610}"/>
              </a:ext>
            </a:extLst>
          </p:cNvPr>
          <p:cNvSpPr>
            <a:spLocks noGrp="1"/>
          </p:cNvSpPr>
          <p:nvPr>
            <p:ph type="body" sz="quarter" idx="10"/>
          </p:nvPr>
        </p:nvSpPr>
        <p:spPr>
          <a:xfrm>
            <a:off x="269239" y="1189178"/>
            <a:ext cx="11653523" cy="627929"/>
          </a:xfrm>
        </p:spPr>
        <p:txBody>
          <a:bodyPr/>
          <a:lstStyle/>
          <a:p>
            <a:r>
              <a:rPr lang="en-US" dirty="0"/>
              <a:t>Model = Data</a:t>
            </a:r>
          </a:p>
        </p:txBody>
      </p:sp>
      <p:sp>
        <p:nvSpPr>
          <p:cNvPr id="3" name="Title 2">
            <a:extLst>
              <a:ext uri="{FF2B5EF4-FFF2-40B4-BE49-F238E27FC236}">
                <a16:creationId xmlns:a16="http://schemas.microsoft.com/office/drawing/2014/main" id="{3EBED4D5-54A6-E500-B2E1-42D61618AC5D}"/>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703CDD1E-EF68-1F4F-996C-480B26C3B07B}"/>
              </a:ext>
            </a:extLst>
          </p:cNvPr>
          <p:cNvPicPr>
            <a:picLocks noChangeAspect="1"/>
          </p:cNvPicPr>
          <p:nvPr/>
        </p:nvPicPr>
        <p:blipFill>
          <a:blip r:embed="rId2"/>
          <a:stretch>
            <a:fillRect/>
          </a:stretch>
        </p:blipFill>
        <p:spPr>
          <a:xfrm>
            <a:off x="6096000" y="441709"/>
            <a:ext cx="5723021" cy="5974583"/>
          </a:xfrm>
          <a:prstGeom prst="rect">
            <a:avLst/>
          </a:prstGeom>
        </p:spPr>
      </p:pic>
      <p:sp>
        <p:nvSpPr>
          <p:cNvPr id="6" name="Left Brace 5">
            <a:extLst>
              <a:ext uri="{FF2B5EF4-FFF2-40B4-BE49-F238E27FC236}">
                <a16:creationId xmlns:a16="http://schemas.microsoft.com/office/drawing/2014/main" id="{9AD9A676-43B5-6303-A47E-8B746637C971}"/>
              </a:ext>
            </a:extLst>
          </p:cNvPr>
          <p:cNvSpPr/>
          <p:nvPr/>
        </p:nvSpPr>
        <p:spPr>
          <a:xfrm>
            <a:off x="5486400" y="1498600"/>
            <a:ext cx="1016000" cy="4267200"/>
          </a:xfrm>
          <a:prstGeom prst="leftBrace">
            <a:avLst>
              <a:gd name="adj1" fmla="val 8333"/>
              <a:gd name="adj2" fmla="val 50649"/>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400"/>
          </a:p>
        </p:txBody>
      </p:sp>
      <p:sp>
        <p:nvSpPr>
          <p:cNvPr id="8" name="TextBox 7">
            <a:extLst>
              <a:ext uri="{FF2B5EF4-FFF2-40B4-BE49-F238E27FC236}">
                <a16:creationId xmlns:a16="http://schemas.microsoft.com/office/drawing/2014/main" id="{9BCB23AB-431D-4792-B56E-8FB2E41FB9B1}"/>
              </a:ext>
            </a:extLst>
          </p:cNvPr>
          <p:cNvSpPr txBox="1"/>
          <p:nvPr/>
        </p:nvSpPr>
        <p:spPr>
          <a:xfrm>
            <a:off x="2641601" y="3396973"/>
            <a:ext cx="2571308" cy="461665"/>
          </a:xfrm>
          <a:prstGeom prst="rect">
            <a:avLst/>
          </a:prstGeom>
          <a:noFill/>
        </p:spPr>
        <p:txBody>
          <a:bodyPr wrap="square">
            <a:spAutoFit/>
          </a:bodyPr>
          <a:lstStyle/>
          <a:p>
            <a:r>
              <a:rPr lang="en-IN" sz="2400" dirty="0"/>
              <a:t>DATA (MODEL)</a:t>
            </a:r>
          </a:p>
        </p:txBody>
      </p:sp>
      <p:sp>
        <p:nvSpPr>
          <p:cNvPr id="9" name="Left Brace 8">
            <a:extLst>
              <a:ext uri="{FF2B5EF4-FFF2-40B4-BE49-F238E27FC236}">
                <a16:creationId xmlns:a16="http://schemas.microsoft.com/office/drawing/2014/main" id="{E6F30698-3205-7254-4CBA-F84292B56D6F}"/>
              </a:ext>
            </a:extLst>
          </p:cNvPr>
          <p:cNvSpPr/>
          <p:nvPr/>
        </p:nvSpPr>
        <p:spPr>
          <a:xfrm>
            <a:off x="5680149" y="5867401"/>
            <a:ext cx="812800" cy="858313"/>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400"/>
          </a:p>
        </p:txBody>
      </p:sp>
      <p:sp>
        <p:nvSpPr>
          <p:cNvPr id="10" name="TextBox 9">
            <a:extLst>
              <a:ext uri="{FF2B5EF4-FFF2-40B4-BE49-F238E27FC236}">
                <a16:creationId xmlns:a16="http://schemas.microsoft.com/office/drawing/2014/main" id="{E26F062A-EB0A-7254-C641-55E13895734D}"/>
              </a:ext>
            </a:extLst>
          </p:cNvPr>
          <p:cNvSpPr txBox="1"/>
          <p:nvPr/>
        </p:nvSpPr>
        <p:spPr>
          <a:xfrm>
            <a:off x="1878687" y="6076047"/>
            <a:ext cx="3745291" cy="461665"/>
          </a:xfrm>
          <a:prstGeom prst="rect">
            <a:avLst/>
          </a:prstGeom>
          <a:noFill/>
        </p:spPr>
        <p:txBody>
          <a:bodyPr wrap="square">
            <a:spAutoFit/>
          </a:bodyPr>
          <a:lstStyle/>
          <a:p>
            <a:r>
              <a:rPr lang="en-IN" sz="2400" dirty="0"/>
              <a:t>Functionality/Behaviour</a:t>
            </a:r>
          </a:p>
        </p:txBody>
      </p:sp>
      <p:sp>
        <p:nvSpPr>
          <p:cNvPr id="11" name="Left Brace 10">
            <a:extLst>
              <a:ext uri="{FF2B5EF4-FFF2-40B4-BE49-F238E27FC236}">
                <a16:creationId xmlns:a16="http://schemas.microsoft.com/office/drawing/2014/main" id="{D7E081E8-FC09-A5A7-9F26-E0410B05207D}"/>
              </a:ext>
            </a:extLst>
          </p:cNvPr>
          <p:cNvSpPr/>
          <p:nvPr/>
        </p:nvSpPr>
        <p:spPr>
          <a:xfrm>
            <a:off x="1016000" y="3396972"/>
            <a:ext cx="1524000" cy="3171517"/>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400"/>
          </a:p>
        </p:txBody>
      </p:sp>
      <p:sp>
        <p:nvSpPr>
          <p:cNvPr id="13" name="TextBox 12">
            <a:extLst>
              <a:ext uri="{FF2B5EF4-FFF2-40B4-BE49-F238E27FC236}">
                <a16:creationId xmlns:a16="http://schemas.microsoft.com/office/drawing/2014/main" id="{16AB103C-C3C1-81E6-6D7A-9A3D5B8BD2ED}"/>
              </a:ext>
            </a:extLst>
          </p:cNvPr>
          <p:cNvSpPr txBox="1"/>
          <p:nvPr/>
        </p:nvSpPr>
        <p:spPr>
          <a:xfrm>
            <a:off x="-58650" y="4092363"/>
            <a:ext cx="2149300" cy="461665"/>
          </a:xfrm>
          <a:prstGeom prst="rect">
            <a:avLst/>
          </a:prstGeom>
          <a:noFill/>
        </p:spPr>
        <p:txBody>
          <a:bodyPr wrap="square">
            <a:spAutoFit/>
          </a:bodyPr>
          <a:lstStyle/>
          <a:p>
            <a:r>
              <a:rPr lang="en-US" sz="2400" dirty="0"/>
              <a:t>View Model</a:t>
            </a:r>
          </a:p>
        </p:txBody>
      </p:sp>
      <p:sp>
        <p:nvSpPr>
          <p:cNvPr id="15" name="TextBox 14">
            <a:extLst>
              <a:ext uri="{FF2B5EF4-FFF2-40B4-BE49-F238E27FC236}">
                <a16:creationId xmlns:a16="http://schemas.microsoft.com/office/drawing/2014/main" id="{8522682A-61D9-4F29-343E-DE3970EA5896}"/>
              </a:ext>
            </a:extLst>
          </p:cNvPr>
          <p:cNvSpPr txBox="1"/>
          <p:nvPr/>
        </p:nvSpPr>
        <p:spPr>
          <a:xfrm>
            <a:off x="8680054" y="1196133"/>
            <a:ext cx="7109637" cy="461665"/>
          </a:xfrm>
          <a:prstGeom prst="rect">
            <a:avLst/>
          </a:prstGeom>
          <a:noFill/>
        </p:spPr>
        <p:txBody>
          <a:bodyPr wrap="square">
            <a:spAutoFit/>
          </a:bodyPr>
          <a:lstStyle/>
          <a:p>
            <a:r>
              <a:rPr lang="en-US" sz="2400" dirty="0"/>
              <a:t>View = Presentation</a:t>
            </a:r>
          </a:p>
        </p:txBody>
      </p:sp>
    </p:spTree>
    <p:extLst>
      <p:ext uri="{BB962C8B-B14F-4D97-AF65-F5344CB8AC3E}">
        <p14:creationId xmlns:p14="http://schemas.microsoft.com/office/powerpoint/2010/main" val="2169215149"/>
      </p:ext>
    </p:extLst>
  </p:cSld>
  <p:clrMapOvr>
    <a:masterClrMapping/>
  </p:clrMapOvr>
  <p:transition>
    <p:fade/>
  </p:transition>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Angular UI as Component</a:t>
            </a:r>
          </a:p>
        </p:txBody>
      </p:sp>
      <p:pic>
        <p:nvPicPr>
          <p:cNvPr id="3074" name="Picture 2" descr="component design"/>
          <p:cNvPicPr>
            <a:picLocks noChangeAspect="1" noChangeArrowheads="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98878" y="2088745"/>
            <a:ext cx="5175892" cy="3657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2"/>
          <p:cNvPicPr>
            <a:picLocks noChangeAspect="1" noChangeArrowheads="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5585835" y="2088744"/>
            <a:ext cx="6409536" cy="3657600"/>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609880374"/>
      </p:ext>
    </p:extLst>
  </p:cSld>
  <p:clrMapOvr>
    <a:masterClrMapping/>
  </p:clrMapOvr>
  <p:transition>
    <p:fade/>
  </p:transition>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@Input </a:t>
            </a:r>
            <a:r>
              <a:rPr lang="en-US"/>
              <a:t>@Output</a:t>
            </a:r>
          </a:p>
        </p:txBody>
      </p:sp>
      <p:grpSp>
        <p:nvGrpSpPr>
          <p:cNvPr id="44" name="Group 43"/>
          <p:cNvGrpSpPr/>
          <p:nvPr/>
        </p:nvGrpSpPr>
        <p:grpSpPr>
          <a:xfrm>
            <a:off x="914400" y="1775589"/>
            <a:ext cx="10854261" cy="3253469"/>
            <a:chOff x="1219200" y="2364623"/>
            <a:chExt cx="5621209" cy="1965184"/>
          </a:xfrm>
        </p:grpSpPr>
        <p:sp>
          <p:nvSpPr>
            <p:cNvPr id="5" name="Oval 4"/>
            <p:cNvSpPr/>
            <p:nvPr/>
          </p:nvSpPr>
          <p:spPr bwMode="auto">
            <a:xfrm>
              <a:off x="3354512" y="2936269"/>
              <a:ext cx="304800" cy="30480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1219200" y="2800350"/>
              <a:ext cx="1600200" cy="106680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algn="ctr" defTabSz="1243265" fontAlgn="base">
                <a:lnSpc>
                  <a:spcPct val="90000"/>
                </a:lnSpc>
                <a:spcBef>
                  <a:spcPct val="0"/>
                </a:spcBef>
                <a:spcAft>
                  <a:spcPct val="0"/>
                </a:spcAft>
              </a:pPr>
              <a:r>
                <a:rPr lang="en-US" sz="2667" dirty="0">
                  <a:gradFill>
                    <a:gsLst>
                      <a:gs pos="0">
                        <a:srgbClr val="FFFFFF"/>
                      </a:gs>
                      <a:gs pos="100000">
                        <a:srgbClr val="FFFFFF"/>
                      </a:gs>
                    </a:gsLst>
                    <a:lin ang="5400000" scaled="0"/>
                  </a:gradFill>
                  <a:ea typeface="Segoe UI" pitchFamily="34" charset="0"/>
                  <a:cs typeface="Segoe UI" pitchFamily="34" charset="0"/>
                </a:rPr>
                <a:t>Component A</a:t>
              </a:r>
            </a:p>
          </p:txBody>
        </p:sp>
        <p:cxnSp>
          <p:nvCxnSpPr>
            <p:cNvPr id="8" name="Straight Connector 7"/>
            <p:cNvCxnSpPr>
              <a:endCxn id="5" idx="2"/>
            </p:cNvCxnSpPr>
            <p:nvPr/>
          </p:nvCxnSpPr>
          <p:spPr>
            <a:xfrm>
              <a:off x="2819400" y="3088669"/>
              <a:ext cx="535112"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Oval 9"/>
            <p:cNvSpPr/>
            <p:nvPr/>
          </p:nvSpPr>
          <p:spPr bwMode="auto">
            <a:xfrm>
              <a:off x="3354512" y="2898169"/>
              <a:ext cx="304800" cy="30480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22"/>
            <p:cNvGrpSpPr/>
            <p:nvPr/>
          </p:nvGrpSpPr>
          <p:grpSpPr>
            <a:xfrm>
              <a:off x="2819400" y="3561694"/>
              <a:ext cx="898521" cy="305456"/>
              <a:chOff x="2819400" y="3384506"/>
              <a:chExt cx="898521" cy="305456"/>
            </a:xfrm>
          </p:grpSpPr>
          <p:cxnSp>
            <p:nvCxnSpPr>
              <p:cNvPr id="12" name="Straight Connector 11"/>
              <p:cNvCxnSpPr/>
              <p:nvPr/>
            </p:nvCxnSpPr>
            <p:spPr>
              <a:xfrm>
                <a:off x="2819400" y="3533027"/>
                <a:ext cx="535112"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Arc 13"/>
              <p:cNvSpPr/>
              <p:nvPr/>
            </p:nvSpPr>
            <p:spPr>
              <a:xfrm rot="16200000">
                <a:off x="3382633" y="3354673"/>
                <a:ext cx="305456" cy="365121"/>
              </a:xfrm>
              <a:prstGeom prst="arc">
                <a:avLst>
                  <a:gd name="adj1" fmla="val 10414228"/>
                  <a:gd name="adj2" fmla="val 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grpSp>
        <p:grpSp>
          <p:nvGrpSpPr>
            <p:cNvPr id="22" name="Group 21"/>
            <p:cNvGrpSpPr/>
            <p:nvPr/>
          </p:nvGrpSpPr>
          <p:grpSpPr>
            <a:xfrm>
              <a:off x="4343400" y="2800350"/>
              <a:ext cx="2497009" cy="1066800"/>
              <a:chOff x="4343400" y="2800350"/>
              <a:chExt cx="2497009" cy="1066800"/>
            </a:xfrm>
          </p:grpSpPr>
          <p:sp>
            <p:nvSpPr>
              <p:cNvPr id="4" name="Rectangle 3"/>
              <p:cNvSpPr/>
              <p:nvPr/>
            </p:nvSpPr>
            <p:spPr bwMode="auto">
              <a:xfrm>
                <a:off x="4343400" y="2800350"/>
                <a:ext cx="1600200"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algn="ctr" defTabSz="1243265"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Component B</a:t>
                </a:r>
              </a:p>
            </p:txBody>
          </p:sp>
          <p:cxnSp>
            <p:nvCxnSpPr>
              <p:cNvPr id="15" name="Straight Connector 14"/>
              <p:cNvCxnSpPr/>
              <p:nvPr/>
            </p:nvCxnSpPr>
            <p:spPr>
              <a:xfrm>
                <a:off x="5941888" y="3071292"/>
                <a:ext cx="535112"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Oval 15"/>
              <p:cNvSpPr/>
              <p:nvPr/>
            </p:nvSpPr>
            <p:spPr bwMode="auto">
              <a:xfrm>
                <a:off x="6477000" y="2880792"/>
                <a:ext cx="304800" cy="3048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7" name="Straight Connector 16"/>
              <p:cNvCxnSpPr/>
              <p:nvPr/>
            </p:nvCxnSpPr>
            <p:spPr>
              <a:xfrm>
                <a:off x="5941888" y="3515650"/>
                <a:ext cx="535112"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Arc 17"/>
              <p:cNvSpPr/>
              <p:nvPr/>
            </p:nvSpPr>
            <p:spPr>
              <a:xfrm rot="16200000">
                <a:off x="6505121" y="3337296"/>
                <a:ext cx="305456" cy="365121"/>
              </a:xfrm>
              <a:prstGeom prst="arc">
                <a:avLst>
                  <a:gd name="adj1" fmla="val 10414228"/>
                  <a:gd name="adj2" fmla="val 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grpSp>
        <p:grpSp>
          <p:nvGrpSpPr>
            <p:cNvPr id="21" name="Group 20"/>
            <p:cNvGrpSpPr/>
            <p:nvPr/>
          </p:nvGrpSpPr>
          <p:grpSpPr>
            <a:xfrm rot="10800000">
              <a:off x="3276596" y="2800345"/>
              <a:ext cx="1066804" cy="533403"/>
              <a:chOff x="4221433" y="4023429"/>
              <a:chExt cx="898521" cy="305456"/>
            </a:xfrm>
          </p:grpSpPr>
          <p:cxnSp>
            <p:nvCxnSpPr>
              <p:cNvPr id="19" name="Straight Connector 18"/>
              <p:cNvCxnSpPr/>
              <p:nvPr/>
            </p:nvCxnSpPr>
            <p:spPr>
              <a:xfrm>
                <a:off x="4221433" y="4171950"/>
                <a:ext cx="535112"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Arc 19"/>
              <p:cNvSpPr/>
              <p:nvPr/>
            </p:nvSpPr>
            <p:spPr>
              <a:xfrm rot="16200000">
                <a:off x="4784666" y="3993596"/>
                <a:ext cx="305456" cy="365121"/>
              </a:xfrm>
              <a:prstGeom prst="arc">
                <a:avLst>
                  <a:gd name="adj1" fmla="val 10414228"/>
                  <a:gd name="adj2" fmla="val 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grpSp>
        <p:sp>
          <p:nvSpPr>
            <p:cNvPr id="24" name="TextBox 23"/>
            <p:cNvSpPr txBox="1"/>
            <p:nvPr/>
          </p:nvSpPr>
          <p:spPr>
            <a:xfrm>
              <a:off x="2971800" y="3913417"/>
              <a:ext cx="1637444" cy="416390"/>
            </a:xfrm>
            <a:prstGeom prst="rect">
              <a:avLst/>
            </a:prstGeom>
            <a:noFill/>
          </p:spPr>
          <p:txBody>
            <a:bodyPr wrap="square" lIns="243840" tIns="195072" rIns="243840" bIns="195072" rtlCol="0">
              <a:spAutoFit/>
            </a:bodyPr>
            <a:lstStyle/>
            <a:p>
              <a:pPr>
                <a:lnSpc>
                  <a:spcPct val="90000"/>
                </a:lnSpc>
                <a:spcAft>
                  <a:spcPts val="800"/>
                </a:spcAft>
              </a:pPr>
              <a:r>
                <a:rPr lang="en-US" sz="2133" dirty="0">
                  <a:gradFill>
                    <a:gsLst>
                      <a:gs pos="2917">
                        <a:schemeClr val="tx1"/>
                      </a:gs>
                      <a:gs pos="30000">
                        <a:schemeClr val="tx1"/>
                      </a:gs>
                    </a:gsLst>
                    <a:lin ang="5400000" scaled="0"/>
                  </a:gradFill>
                </a:rPr>
                <a:t>Output- Event Binding</a:t>
              </a:r>
            </a:p>
          </p:txBody>
        </p:sp>
        <p:sp>
          <p:nvSpPr>
            <p:cNvPr id="25" name="TextBox 24"/>
            <p:cNvSpPr txBox="1"/>
            <p:nvPr/>
          </p:nvSpPr>
          <p:spPr>
            <a:xfrm>
              <a:off x="2899199" y="2364623"/>
              <a:ext cx="2129999" cy="416390"/>
            </a:xfrm>
            <a:prstGeom prst="rect">
              <a:avLst/>
            </a:prstGeom>
            <a:noFill/>
          </p:spPr>
          <p:txBody>
            <a:bodyPr wrap="square" lIns="243840" tIns="195072" rIns="243840" bIns="195072" rtlCol="0">
              <a:spAutoFit/>
            </a:bodyPr>
            <a:lstStyle/>
            <a:p>
              <a:pPr>
                <a:lnSpc>
                  <a:spcPct val="90000"/>
                </a:lnSpc>
                <a:spcAft>
                  <a:spcPts val="800"/>
                </a:spcAft>
              </a:pPr>
              <a:r>
                <a:rPr lang="en-US" sz="2133" dirty="0">
                  <a:gradFill>
                    <a:gsLst>
                      <a:gs pos="2917">
                        <a:schemeClr val="tx1"/>
                      </a:gs>
                      <a:gs pos="30000">
                        <a:schemeClr val="tx1"/>
                      </a:gs>
                    </a:gsLst>
                    <a:lin ang="5400000" scaled="0"/>
                  </a:gradFill>
                </a:rPr>
                <a:t>Input- Data Binding</a:t>
              </a:r>
            </a:p>
          </p:txBody>
        </p:sp>
      </p:grpSp>
    </p:spTree>
    <p:extLst>
      <p:ext uri="{BB962C8B-B14F-4D97-AF65-F5344CB8AC3E}">
        <p14:creationId xmlns:p14="http://schemas.microsoft.com/office/powerpoint/2010/main" val="1593541122"/>
      </p:ext>
    </p:extLst>
  </p:cSld>
  <p:clrMapOvr>
    <a:masterClrMapping/>
  </p:clrMapOvr>
  <p:transition>
    <p:fade/>
  </p:transition>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177"/>
            <a:ext cx="11617961" cy="3835922"/>
          </a:xfrm>
        </p:spPr>
        <p:txBody>
          <a:bodyPr/>
          <a:lstStyle/>
          <a:p>
            <a:r>
              <a:rPr lang="en-US" sz="3200" dirty="0"/>
              <a:t>A component controls a patch of screen called a view.</a:t>
            </a:r>
          </a:p>
          <a:p>
            <a:r>
              <a:rPr lang="en-US" sz="3200" dirty="0"/>
              <a:t>At least one component in a Angular App</a:t>
            </a:r>
          </a:p>
          <a:p>
            <a:r>
              <a:rPr lang="en-US" sz="3200" dirty="0"/>
              <a:t>Components are building blocks of an Angular application. </a:t>
            </a:r>
          </a:p>
          <a:p>
            <a:r>
              <a:rPr lang="en-US" sz="3200" dirty="0"/>
              <a:t>A component is a combination of HTML template and a TypeScript (or a JavaScript) class.</a:t>
            </a:r>
          </a:p>
          <a:p>
            <a:endParaRPr lang="en-US" sz="3200" dirty="0"/>
          </a:p>
          <a:p>
            <a:endParaRPr lang="en-US" sz="3200" dirty="0"/>
          </a:p>
        </p:txBody>
      </p:sp>
      <p:sp>
        <p:nvSpPr>
          <p:cNvPr id="3" name="Title 2"/>
          <p:cNvSpPr>
            <a:spLocks noGrp="1"/>
          </p:cNvSpPr>
          <p:nvPr>
            <p:ph type="title"/>
          </p:nvPr>
        </p:nvSpPr>
        <p:spPr/>
        <p:txBody>
          <a:bodyPr/>
          <a:lstStyle/>
          <a:p>
            <a:r>
              <a:rPr lang="en-US" dirty="0"/>
              <a:t>Component</a:t>
            </a:r>
          </a:p>
        </p:txBody>
      </p:sp>
      <p:sp>
        <p:nvSpPr>
          <p:cNvPr id="5" name="Rounded Rectangle 4"/>
          <p:cNvSpPr/>
          <p:nvPr/>
        </p:nvSpPr>
        <p:spPr bwMode="auto">
          <a:xfrm>
            <a:off x="812800" y="4236003"/>
            <a:ext cx="3454400" cy="1930400"/>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algn="ctr" defTabSz="1243265"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HTML Template (Markup)</a:t>
            </a:r>
          </a:p>
        </p:txBody>
      </p:sp>
      <p:sp>
        <p:nvSpPr>
          <p:cNvPr id="6" name="Rounded Rectangle 5"/>
          <p:cNvSpPr/>
          <p:nvPr/>
        </p:nvSpPr>
        <p:spPr bwMode="auto">
          <a:xfrm>
            <a:off x="6347465" y="4236003"/>
            <a:ext cx="3380737" cy="1732997"/>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algn="ctr" defTabSz="1243265"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View Programing Logic</a:t>
            </a:r>
          </a:p>
        </p:txBody>
      </p:sp>
      <p:sp>
        <p:nvSpPr>
          <p:cNvPr id="4" name="Rounded Rectangle 3"/>
          <p:cNvSpPr/>
          <p:nvPr/>
        </p:nvSpPr>
        <p:spPr bwMode="auto">
          <a:xfrm>
            <a:off x="4064000" y="4613486"/>
            <a:ext cx="2540000" cy="105533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algn="ctr" defTabSz="1243265"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Data</a:t>
            </a:r>
          </a:p>
        </p:txBody>
      </p:sp>
    </p:spTree>
    <p:extLst>
      <p:ext uri="{BB962C8B-B14F-4D97-AF65-F5344CB8AC3E}">
        <p14:creationId xmlns:p14="http://schemas.microsoft.com/office/powerpoint/2010/main" val="2093107888"/>
      </p:ext>
    </p:extLst>
  </p:cSld>
  <p:clrMapOvr>
    <a:masterClrMapping/>
  </p:clrMapOvr>
  <p:transition>
    <p:fade/>
  </p:transition>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8"/>
            <a:ext cx="11653523" cy="627929"/>
          </a:xfrm>
        </p:spPr>
        <p:txBody>
          <a:bodyPr/>
          <a:lstStyle/>
          <a:p>
            <a:r>
              <a:rPr lang="en-US" dirty="0"/>
              <a:t>Composition</a:t>
            </a:r>
          </a:p>
        </p:txBody>
      </p:sp>
      <p:sp>
        <p:nvSpPr>
          <p:cNvPr id="3" name="Title 2"/>
          <p:cNvSpPr>
            <a:spLocks noGrp="1"/>
          </p:cNvSpPr>
          <p:nvPr>
            <p:ph type="title"/>
          </p:nvPr>
        </p:nvSpPr>
        <p:spPr/>
        <p:txBody>
          <a:bodyPr/>
          <a:lstStyle/>
          <a:p>
            <a:r>
              <a:rPr lang="en-US" dirty="0"/>
              <a:t>Component based Architecture</a:t>
            </a:r>
          </a:p>
        </p:txBody>
      </p:sp>
      <p:graphicFrame>
        <p:nvGraphicFramePr>
          <p:cNvPr id="5" name="Diagram 4"/>
          <p:cNvGraphicFramePr/>
          <p:nvPr/>
        </p:nvGraphicFramePr>
        <p:xfrm>
          <a:off x="3454400" y="1092200"/>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9805532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02EF1-01CA-CDF5-4399-351B2046128B}"/>
              </a:ext>
            </a:extLst>
          </p:cNvPr>
          <p:cNvSpPr>
            <a:spLocks noGrp="1"/>
          </p:cNvSpPr>
          <p:nvPr>
            <p:ph type="title"/>
          </p:nvPr>
        </p:nvSpPr>
        <p:spPr>
          <a:xfrm>
            <a:off x="838200" y="365125"/>
            <a:ext cx="10515600" cy="669591"/>
          </a:xfrm>
        </p:spPr>
        <p:txBody>
          <a:bodyPr>
            <a:normAutofit fontScale="90000"/>
          </a:bodyPr>
          <a:lstStyle/>
          <a:p>
            <a:r>
              <a:rPr lang="en-US" dirty="0"/>
              <a:t>Agenda</a:t>
            </a:r>
            <a:endParaRPr lang="en-IN" dirty="0"/>
          </a:p>
        </p:txBody>
      </p:sp>
      <p:sp>
        <p:nvSpPr>
          <p:cNvPr id="3" name="Content Placeholder 2">
            <a:extLst>
              <a:ext uri="{FF2B5EF4-FFF2-40B4-BE49-F238E27FC236}">
                <a16:creationId xmlns:a16="http://schemas.microsoft.com/office/drawing/2014/main" id="{138150E0-937D-5E20-4F96-87B916FC01FD}"/>
              </a:ext>
            </a:extLst>
          </p:cNvPr>
          <p:cNvSpPr>
            <a:spLocks noGrp="1"/>
          </p:cNvSpPr>
          <p:nvPr>
            <p:ph idx="1"/>
          </p:nvPr>
        </p:nvSpPr>
        <p:spPr>
          <a:xfrm>
            <a:off x="838200" y="1291389"/>
            <a:ext cx="4423611" cy="4885574"/>
          </a:xfrm>
        </p:spPr>
        <p:txBody>
          <a:bodyPr>
            <a:normAutofit fontScale="77500" lnSpcReduction="20000"/>
          </a:bodyPr>
          <a:lstStyle/>
          <a:p>
            <a:r>
              <a:rPr lang="en-US" dirty="0"/>
              <a:t>2002 – </a:t>
            </a:r>
            <a:r>
              <a:rPr lang="en-US" dirty="0" err="1"/>
              <a:t>ver</a:t>
            </a:r>
            <a:r>
              <a:rPr lang="en-US" dirty="0"/>
              <a:t> 1.0=&gt; vs 7.0</a:t>
            </a:r>
          </a:p>
          <a:p>
            <a:pPr lvl="1"/>
            <a:r>
              <a:rPr lang="en-US" dirty="0"/>
              <a:t>OOP</a:t>
            </a:r>
          </a:p>
          <a:p>
            <a:pPr lvl="1"/>
            <a:r>
              <a:rPr lang="en-US" dirty="0"/>
              <a:t>Delegates and Events</a:t>
            </a:r>
          </a:p>
          <a:p>
            <a:pPr lvl="1"/>
            <a:r>
              <a:rPr lang="en-US" dirty="0"/>
              <a:t>[Threading, R &amp; A]</a:t>
            </a:r>
          </a:p>
          <a:p>
            <a:pPr lvl="1"/>
            <a:r>
              <a:rPr lang="en-US" dirty="0"/>
              <a:t>Collections</a:t>
            </a:r>
          </a:p>
          <a:p>
            <a:pPr lvl="2"/>
            <a:r>
              <a:rPr lang="en-US" dirty="0" err="1"/>
              <a:t>Ienum</a:t>
            </a:r>
            <a:r>
              <a:rPr lang="en-US" dirty="0"/>
              <a:t> &amp; </a:t>
            </a:r>
            <a:r>
              <a:rPr lang="en-US" dirty="0" err="1"/>
              <a:t>Ienum</a:t>
            </a:r>
            <a:endParaRPr lang="en-US" dirty="0"/>
          </a:p>
          <a:p>
            <a:r>
              <a:rPr lang="en-US" dirty="0"/>
              <a:t>2005-Ver 2.0=&gt;vs 8</a:t>
            </a:r>
          </a:p>
          <a:p>
            <a:pPr lvl="1"/>
            <a:r>
              <a:rPr lang="en-US" dirty="0"/>
              <a:t>Generic</a:t>
            </a:r>
          </a:p>
          <a:p>
            <a:pPr lvl="1"/>
            <a:r>
              <a:rPr lang="en-US" dirty="0"/>
              <a:t>Type Inference</a:t>
            </a:r>
          </a:p>
          <a:p>
            <a:pPr lvl="1"/>
            <a:r>
              <a:rPr lang="en-US" dirty="0"/>
              <a:t>Anon Method/Block</a:t>
            </a:r>
          </a:p>
          <a:p>
            <a:pPr lvl="1"/>
            <a:r>
              <a:rPr lang="en-US" dirty="0"/>
              <a:t>Iterators</a:t>
            </a:r>
          </a:p>
          <a:p>
            <a:r>
              <a:rPr lang="en-US" dirty="0"/>
              <a:t>2008-&gt;</a:t>
            </a:r>
            <a:r>
              <a:rPr lang="en-US" dirty="0" err="1"/>
              <a:t>ver</a:t>
            </a:r>
            <a:r>
              <a:rPr lang="en-US" dirty="0"/>
              <a:t> 3.0/3.5 vs 9</a:t>
            </a:r>
          </a:p>
          <a:p>
            <a:pPr lvl="1"/>
            <a:r>
              <a:rPr lang="en-US" dirty="0"/>
              <a:t>LTI</a:t>
            </a:r>
          </a:p>
          <a:p>
            <a:pPr lvl="1"/>
            <a:r>
              <a:rPr lang="en-US" dirty="0"/>
              <a:t>Anonymous Type</a:t>
            </a:r>
          </a:p>
          <a:p>
            <a:pPr lvl="1"/>
            <a:r>
              <a:rPr lang="en-US" dirty="0"/>
              <a:t>Object Init &amp; Coll Init Syntex</a:t>
            </a:r>
          </a:p>
          <a:p>
            <a:pPr lvl="1"/>
            <a:r>
              <a:rPr lang="en-US" dirty="0"/>
              <a:t>Extension Method</a:t>
            </a:r>
          </a:p>
          <a:p>
            <a:pPr lvl="1"/>
            <a:r>
              <a:rPr lang="en-US" dirty="0"/>
              <a:t>LINQ</a:t>
            </a:r>
          </a:p>
          <a:p>
            <a:pPr lvl="1"/>
            <a:endParaRPr lang="en-US" dirty="0"/>
          </a:p>
          <a:p>
            <a:pPr lvl="1"/>
            <a:endParaRPr lang="en-US" dirty="0"/>
          </a:p>
          <a:p>
            <a:pPr lvl="1"/>
            <a:endParaRPr lang="en-US" dirty="0"/>
          </a:p>
          <a:p>
            <a:pPr lvl="1"/>
            <a:endParaRPr lang="en-IN" dirty="0"/>
          </a:p>
        </p:txBody>
      </p:sp>
      <p:sp>
        <p:nvSpPr>
          <p:cNvPr id="4" name="Content Placeholder 2">
            <a:extLst>
              <a:ext uri="{FF2B5EF4-FFF2-40B4-BE49-F238E27FC236}">
                <a16:creationId xmlns:a16="http://schemas.microsoft.com/office/drawing/2014/main" id="{8DC0DB29-086D-DFBE-19A2-3EA28FF4060B}"/>
              </a:ext>
            </a:extLst>
          </p:cNvPr>
          <p:cNvSpPr txBox="1">
            <a:spLocks/>
          </p:cNvSpPr>
          <p:nvPr/>
        </p:nvSpPr>
        <p:spPr>
          <a:xfrm>
            <a:off x="5506452" y="1291389"/>
            <a:ext cx="4423611" cy="27030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2010 – </a:t>
            </a:r>
            <a:r>
              <a:rPr lang="en-US" dirty="0" err="1"/>
              <a:t>ver</a:t>
            </a:r>
            <a:r>
              <a:rPr lang="en-US" dirty="0"/>
              <a:t> 4.0 vs 10</a:t>
            </a:r>
          </a:p>
          <a:p>
            <a:pPr lvl="1"/>
            <a:r>
              <a:rPr lang="en-US" dirty="0"/>
              <a:t>Par</a:t>
            </a:r>
          </a:p>
          <a:p>
            <a:pPr lvl="2"/>
            <a:r>
              <a:rPr lang="en-US" dirty="0"/>
              <a:t>PLINQ</a:t>
            </a:r>
          </a:p>
          <a:p>
            <a:pPr lvl="2"/>
            <a:r>
              <a:rPr lang="en-US" dirty="0"/>
              <a:t>TPL</a:t>
            </a:r>
          </a:p>
          <a:p>
            <a:pPr lvl="1"/>
            <a:r>
              <a:rPr lang="en-US" dirty="0"/>
              <a:t>Dynamic Type Inference</a:t>
            </a:r>
          </a:p>
          <a:p>
            <a:pPr lvl="1"/>
            <a:r>
              <a:rPr lang="en-US" dirty="0"/>
              <a:t>Named and Optional Arg</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IN" dirty="0"/>
          </a:p>
        </p:txBody>
      </p:sp>
    </p:spTree>
    <p:extLst>
      <p:ext uri="{BB962C8B-B14F-4D97-AF65-F5344CB8AC3E}">
        <p14:creationId xmlns:p14="http://schemas.microsoft.com/office/powerpoint/2010/main" val="319337604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omponent tr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9058" y="2717800"/>
            <a:ext cx="4618181" cy="3556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10"/>
          </p:nvPr>
        </p:nvSpPr>
        <p:spPr>
          <a:xfrm>
            <a:off x="269239" y="1189178"/>
            <a:ext cx="11653523" cy="3086433"/>
          </a:xfrm>
        </p:spPr>
        <p:txBody>
          <a:bodyPr/>
          <a:lstStyle/>
          <a:p>
            <a:r>
              <a:rPr lang="en-US" dirty="0"/>
              <a:t>Create a component</a:t>
            </a:r>
          </a:p>
          <a:p>
            <a:pPr lvl="1"/>
            <a:r>
              <a:rPr lang="en-US" dirty="0"/>
              <a:t>Create a class and decorate it with the @Component decorator.</a:t>
            </a:r>
          </a:p>
          <a:p>
            <a:r>
              <a:rPr lang="en-US" dirty="0"/>
              <a:t>Register in a module</a:t>
            </a:r>
          </a:p>
          <a:p>
            <a:r>
              <a:rPr lang="en-US" dirty="0"/>
              <a:t>Add an element in a html Markup</a:t>
            </a:r>
          </a:p>
          <a:p>
            <a:endParaRPr lang="en-US" dirty="0"/>
          </a:p>
        </p:txBody>
      </p:sp>
      <p:sp>
        <p:nvSpPr>
          <p:cNvPr id="3" name="Title 2"/>
          <p:cNvSpPr>
            <a:spLocks noGrp="1"/>
          </p:cNvSpPr>
          <p:nvPr>
            <p:ph type="title"/>
          </p:nvPr>
        </p:nvSpPr>
        <p:spPr/>
        <p:txBody>
          <a:bodyPr/>
          <a:lstStyle/>
          <a:p>
            <a:r>
              <a:rPr lang="en-US" dirty="0"/>
              <a:t>Component</a:t>
            </a:r>
          </a:p>
        </p:txBody>
      </p:sp>
    </p:spTree>
    <p:extLst>
      <p:ext uri="{BB962C8B-B14F-4D97-AF65-F5344CB8AC3E}">
        <p14:creationId xmlns:p14="http://schemas.microsoft.com/office/powerpoint/2010/main" val="2048158189"/>
      </p:ext>
    </p:extLst>
  </p:cSld>
  <p:clrMapOvr>
    <a:masterClrMapping/>
  </p:clrMapOvr>
  <p:transition>
    <p:fade/>
  </p:transition>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@Component decorator</a:t>
            </a:r>
            <a:br>
              <a:rPr lang="en-US" b="1" dirty="0"/>
            </a:br>
            <a:endParaRPr lang="en-US" dirty="0"/>
          </a:p>
        </p:txBody>
      </p:sp>
      <p:sp>
        <p:nvSpPr>
          <p:cNvPr id="4" name="Text Placeholder 3"/>
          <p:cNvSpPr>
            <a:spLocks noGrp="1"/>
          </p:cNvSpPr>
          <p:nvPr>
            <p:ph type="body" sz="quarter" idx="10"/>
          </p:nvPr>
        </p:nvSpPr>
        <p:spPr>
          <a:xfrm>
            <a:off x="269239" y="1189178"/>
            <a:ext cx="11653523" cy="6048835"/>
          </a:xfrm>
        </p:spPr>
        <p:txBody>
          <a:bodyPr/>
          <a:lstStyle/>
          <a:p>
            <a:r>
              <a:rPr lang="en-US" sz="2667" b="1" dirty="0"/>
              <a:t>selector</a:t>
            </a:r>
            <a:endParaRPr lang="en-US" sz="2667" dirty="0"/>
          </a:p>
          <a:p>
            <a:pPr lvl="1"/>
            <a:r>
              <a:rPr lang="en-US" sz="1867" dirty="0"/>
              <a:t>is the name given to identify a component</a:t>
            </a:r>
          </a:p>
          <a:p>
            <a:pPr lvl="1"/>
            <a:r>
              <a:rPr lang="en-US" sz="1867" dirty="0"/>
              <a:t>used to refer to the component in another template or HTML code.</a:t>
            </a:r>
          </a:p>
          <a:p>
            <a:r>
              <a:rPr lang="en-US" sz="2667" b="1" dirty="0"/>
              <a:t>Template</a:t>
            </a:r>
            <a:endParaRPr lang="en-US" sz="2667" dirty="0"/>
          </a:p>
          <a:p>
            <a:pPr lvl="1"/>
            <a:r>
              <a:rPr lang="en-US" sz="1867" dirty="0"/>
              <a:t>is the markup for the given component. While the component is utilized, bindings with variables in the component class, styling and presentation logic are applied.</a:t>
            </a:r>
          </a:p>
          <a:p>
            <a:r>
              <a:rPr lang="en-US" sz="2667" b="1" dirty="0" err="1"/>
              <a:t>templateUrl</a:t>
            </a:r>
            <a:endParaRPr lang="en-US" sz="2667" dirty="0"/>
          </a:p>
          <a:p>
            <a:pPr lvl="1"/>
            <a:r>
              <a:rPr lang="en-US" sz="1867" dirty="0"/>
              <a:t>is the Url to an external file containing a template for the view. For better code organization, template could be moved to a separate file and the path could be specified as a value for </a:t>
            </a:r>
            <a:r>
              <a:rPr lang="en-US" sz="1867" dirty="0" err="1"/>
              <a:t>templateUrl</a:t>
            </a:r>
            <a:r>
              <a:rPr lang="en-US" sz="1867" dirty="0"/>
              <a:t>.</a:t>
            </a:r>
          </a:p>
          <a:p>
            <a:r>
              <a:rPr lang="en-US" sz="2667" b="1" dirty="0"/>
              <a:t>Styles</a:t>
            </a:r>
            <a:endParaRPr lang="en-US" sz="2667" dirty="0"/>
          </a:p>
          <a:p>
            <a:pPr lvl="1"/>
            <a:r>
              <a:rPr lang="en-US" sz="1867" dirty="0"/>
              <a:t>is used to specific styles for the given component. They are scoped to the component.</a:t>
            </a:r>
          </a:p>
          <a:p>
            <a:r>
              <a:rPr lang="en-US" sz="2667" b="1" dirty="0" err="1"/>
              <a:t>styleUrls</a:t>
            </a:r>
            <a:endParaRPr lang="en-US" sz="2667" b="1" dirty="0"/>
          </a:p>
          <a:p>
            <a:pPr lvl="1"/>
            <a:r>
              <a:rPr lang="en-US" sz="1867" dirty="0"/>
              <a:t>defines the CSS files containing the style for the component. </a:t>
            </a:r>
          </a:p>
          <a:p>
            <a:pPr lvl="1"/>
            <a:r>
              <a:rPr lang="en-US" sz="1867" dirty="0"/>
              <a:t>can specify one or more CSS files in an array. </a:t>
            </a:r>
          </a:p>
          <a:p>
            <a:pPr lvl="1"/>
            <a:r>
              <a:rPr lang="en-US" sz="1867" dirty="0"/>
              <a:t>From these CSS files, classes and other styles will be applied in the template for the component.</a:t>
            </a:r>
          </a:p>
          <a:p>
            <a:endParaRPr lang="en-US" sz="2667" dirty="0"/>
          </a:p>
        </p:txBody>
      </p:sp>
    </p:spTree>
    <p:extLst>
      <p:ext uri="{BB962C8B-B14F-4D97-AF65-F5344CB8AC3E}">
        <p14:creationId xmlns:p14="http://schemas.microsoft.com/office/powerpoint/2010/main" val="926571967"/>
      </p:ext>
    </p:extLst>
  </p:cSld>
  <p:clrMapOvr>
    <a:masterClrMapping/>
  </p:clrMapOvr>
  <p:transition>
    <p:fade/>
  </p:transition>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8"/>
            <a:ext cx="11653523" cy="4097981"/>
          </a:xfrm>
        </p:spPr>
        <p:txBody>
          <a:bodyPr/>
          <a:lstStyle/>
          <a:p>
            <a:r>
              <a:rPr lang="en-US" dirty="0"/>
              <a:t>Angular template is written in HTML</a:t>
            </a:r>
          </a:p>
          <a:p>
            <a:r>
              <a:rPr lang="en-US" dirty="0"/>
              <a:t>The &lt;script&gt;element is a notable exception; it is forbidden, eliminating the risk of script injection attacks.</a:t>
            </a:r>
          </a:p>
          <a:p>
            <a:r>
              <a:rPr lang="en-US" dirty="0"/>
              <a:t>Some legal HTML doesn't make much sense in a template. The &lt;html&gt;, &lt;body&gt;, and &lt;base&gt; elements have no useful role. </a:t>
            </a:r>
            <a:br>
              <a:rPr lang="en-US" dirty="0"/>
            </a:br>
            <a:endParaRPr lang="en-US" dirty="0"/>
          </a:p>
        </p:txBody>
      </p:sp>
      <p:sp>
        <p:nvSpPr>
          <p:cNvPr id="3" name="Title 2"/>
          <p:cNvSpPr>
            <a:spLocks noGrp="1"/>
          </p:cNvSpPr>
          <p:nvPr>
            <p:ph type="title"/>
          </p:nvPr>
        </p:nvSpPr>
        <p:spPr/>
        <p:txBody>
          <a:bodyPr/>
          <a:lstStyle/>
          <a:p>
            <a:r>
              <a:rPr lang="en-US" dirty="0"/>
              <a:t>Template</a:t>
            </a:r>
          </a:p>
        </p:txBody>
      </p:sp>
    </p:spTree>
    <p:extLst>
      <p:ext uri="{BB962C8B-B14F-4D97-AF65-F5344CB8AC3E}">
        <p14:creationId xmlns:p14="http://schemas.microsoft.com/office/powerpoint/2010/main" val="2809137556"/>
      </p:ext>
    </p:extLst>
  </p:cSld>
  <p:clrMapOvr>
    <a:masterClrMapping/>
  </p:clrMapOvr>
  <p:transition>
    <p:fade/>
  </p:transition>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8"/>
            <a:ext cx="11653523" cy="5265865"/>
          </a:xfrm>
        </p:spPr>
        <p:txBody>
          <a:bodyPr/>
          <a:lstStyle/>
          <a:p>
            <a:r>
              <a:rPr lang="en-US" dirty="0"/>
              <a:t>Input –</a:t>
            </a:r>
            <a:r>
              <a:rPr lang="en-US" sz="2667" dirty="0"/>
              <a:t>One-way </a:t>
            </a:r>
            <a:r>
              <a:rPr lang="en-US" dirty="0"/>
              <a:t>(From Component)</a:t>
            </a:r>
          </a:p>
          <a:p>
            <a:pPr lvl="1"/>
            <a:r>
              <a:rPr lang="en-US" dirty="0"/>
              <a:t>Interpolation   {{}} </a:t>
            </a:r>
          </a:p>
          <a:p>
            <a:pPr lvl="1"/>
            <a:r>
              <a:rPr lang="en-US" dirty="0"/>
              <a:t>Property Binding(Input)</a:t>
            </a:r>
          </a:p>
          <a:p>
            <a:r>
              <a:rPr lang="en-US" dirty="0"/>
              <a:t>Output </a:t>
            </a:r>
            <a:r>
              <a:rPr lang="en-US" dirty="0">
                <a:gradFill>
                  <a:gsLst>
                    <a:gs pos="1250">
                      <a:srgbClr val="505050"/>
                    </a:gs>
                    <a:gs pos="100000">
                      <a:srgbClr val="505050"/>
                    </a:gs>
                  </a:gsLst>
                  <a:lin ang="5400000" scaled="0"/>
                </a:gradFill>
              </a:rPr>
              <a:t>–</a:t>
            </a:r>
            <a:r>
              <a:rPr lang="en-US" sz="2667" dirty="0">
                <a:gradFill>
                  <a:gsLst>
                    <a:gs pos="1250">
                      <a:srgbClr val="505050"/>
                    </a:gs>
                    <a:gs pos="100000">
                      <a:srgbClr val="505050"/>
                    </a:gs>
                  </a:gsLst>
                  <a:lin ang="5400000" scaled="0"/>
                </a:gradFill>
              </a:rPr>
              <a:t>One-way </a:t>
            </a:r>
            <a:r>
              <a:rPr lang="en-US" dirty="0"/>
              <a:t>(To Component)</a:t>
            </a:r>
          </a:p>
          <a:p>
            <a:pPr lvl="1"/>
            <a:r>
              <a:rPr lang="en-US" dirty="0"/>
              <a:t>Event Binding</a:t>
            </a:r>
          </a:p>
          <a:p>
            <a:r>
              <a:rPr lang="en-US" dirty="0"/>
              <a:t>Input &amp; Output </a:t>
            </a:r>
            <a:r>
              <a:rPr lang="en-US" dirty="0">
                <a:gradFill>
                  <a:gsLst>
                    <a:gs pos="1250">
                      <a:srgbClr val="505050"/>
                    </a:gs>
                    <a:gs pos="100000">
                      <a:srgbClr val="505050"/>
                    </a:gs>
                  </a:gsLst>
                  <a:lin ang="5400000" scaled="0"/>
                </a:gradFill>
              </a:rPr>
              <a:t>–</a:t>
            </a:r>
            <a:r>
              <a:rPr lang="en-US" sz="2667" dirty="0">
                <a:gradFill>
                  <a:gsLst>
                    <a:gs pos="1250">
                      <a:srgbClr val="505050"/>
                    </a:gs>
                    <a:gs pos="100000">
                      <a:srgbClr val="505050"/>
                    </a:gs>
                  </a:gsLst>
                  <a:lin ang="5400000" scaled="0"/>
                </a:gradFill>
              </a:rPr>
              <a:t>Two Way</a:t>
            </a:r>
          </a:p>
          <a:p>
            <a:pPr lvl="1"/>
            <a:r>
              <a:rPr lang="en-US" dirty="0" err="1"/>
              <a:t>NgModel</a:t>
            </a:r>
            <a:endParaRPr lang="en-US" dirty="0"/>
          </a:p>
          <a:p>
            <a:pPr lvl="1"/>
            <a:endParaRPr lang="en-US" dirty="0"/>
          </a:p>
          <a:p>
            <a:endParaRPr lang="en-US" dirty="0"/>
          </a:p>
          <a:p>
            <a:endParaRPr lang="en-US" dirty="0"/>
          </a:p>
        </p:txBody>
      </p:sp>
      <p:sp>
        <p:nvSpPr>
          <p:cNvPr id="3" name="Title 2"/>
          <p:cNvSpPr>
            <a:spLocks noGrp="1"/>
          </p:cNvSpPr>
          <p:nvPr>
            <p:ph type="title"/>
          </p:nvPr>
        </p:nvSpPr>
        <p:spPr/>
        <p:txBody>
          <a:bodyPr/>
          <a:lstStyle/>
          <a:p>
            <a:r>
              <a:rPr lang="en-US" dirty="0"/>
              <a:t>Template - </a:t>
            </a:r>
            <a:r>
              <a:rPr lang="en-US" dirty="0">
                <a:solidFill>
                  <a:srgbClr val="FF0000"/>
                </a:solidFill>
              </a:rPr>
              <a:t>data binding</a:t>
            </a:r>
          </a:p>
        </p:txBody>
      </p:sp>
      <p:pic>
        <p:nvPicPr>
          <p:cNvPr id="2050" name="Picture 2" descr="Data Bin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9601" y="1588500"/>
            <a:ext cx="3489095" cy="3251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3052270"/>
      </p:ext>
    </p:extLst>
  </p:cSld>
  <p:clrMapOvr>
    <a:masterClrMapping/>
  </p:clrMapOvr>
  <p:transition>
    <p:fade/>
  </p:transition>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2905924"/>
          </a:xfrm>
        </p:spPr>
        <p:txBody>
          <a:bodyPr/>
          <a:lstStyle/>
          <a:p>
            <a:r>
              <a:rPr lang="en-US" sz="3200" dirty="0"/>
              <a:t>Binding types can be grouped into three categories distinguished by the direction of data flow: </a:t>
            </a:r>
          </a:p>
          <a:p>
            <a:pPr lvl="1"/>
            <a:r>
              <a:rPr lang="en-US" dirty="0"/>
              <a:t>from the </a:t>
            </a:r>
            <a:r>
              <a:rPr lang="en-US" i="1" dirty="0"/>
              <a:t>source-to-view</a:t>
            </a:r>
            <a:r>
              <a:rPr lang="en-US" dirty="0"/>
              <a:t>, </a:t>
            </a:r>
          </a:p>
          <a:p>
            <a:pPr lvl="1"/>
            <a:r>
              <a:rPr lang="en-US" dirty="0"/>
              <a:t>from </a:t>
            </a:r>
            <a:r>
              <a:rPr lang="en-US" i="1" dirty="0"/>
              <a:t>view-to-source</a:t>
            </a:r>
            <a:r>
              <a:rPr lang="en-US" dirty="0"/>
              <a:t>, </a:t>
            </a:r>
          </a:p>
          <a:p>
            <a:pPr lvl="1"/>
            <a:r>
              <a:rPr lang="en-US" dirty="0"/>
              <a:t>and in the two-way sequence: </a:t>
            </a:r>
            <a:r>
              <a:rPr lang="en-US" i="1" dirty="0"/>
              <a:t>view-to-source-to-view</a:t>
            </a:r>
            <a:r>
              <a:rPr lang="en-US" dirty="0"/>
              <a:t>:</a:t>
            </a:r>
          </a:p>
          <a:p>
            <a:pPr lvl="2"/>
            <a:endParaRPr lang="en-US" dirty="0"/>
          </a:p>
          <a:p>
            <a:pPr lvl="1"/>
            <a:endParaRPr lang="en-US" dirty="0"/>
          </a:p>
        </p:txBody>
      </p:sp>
      <p:sp>
        <p:nvSpPr>
          <p:cNvPr id="3" name="Title 2"/>
          <p:cNvSpPr>
            <a:spLocks noGrp="1"/>
          </p:cNvSpPr>
          <p:nvPr>
            <p:ph type="title"/>
          </p:nvPr>
        </p:nvSpPr>
        <p:spPr/>
        <p:txBody>
          <a:bodyPr/>
          <a:lstStyle/>
          <a:p>
            <a:r>
              <a:rPr lang="en-US" dirty="0"/>
              <a:t>Template – </a:t>
            </a:r>
            <a:r>
              <a:rPr lang="en-US" dirty="0">
                <a:solidFill>
                  <a:srgbClr val="FF0000"/>
                </a:solidFill>
              </a:rPr>
              <a:t>Data Binding</a:t>
            </a:r>
          </a:p>
        </p:txBody>
      </p:sp>
      <p:pic>
        <p:nvPicPr>
          <p:cNvPr id="1028" name="Picture 4"/>
          <p:cNvPicPr>
            <a:picLocks noChangeAspect="1" noChangeArrowheads="1"/>
          </p:cNvPicPr>
          <p:nvPr/>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508001" y="3396018"/>
            <a:ext cx="5753100" cy="16891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6743701" y="3396017"/>
            <a:ext cx="4940300" cy="16891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3633241" y="5207000"/>
            <a:ext cx="4800600" cy="1574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3651746"/>
      </p:ext>
    </p:extLst>
  </p:cSld>
  <p:clrMapOvr>
    <a:masterClrMapping/>
  </p:clrMapOvr>
  <p:transition>
    <p:fade/>
  </p:transition>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8"/>
            <a:ext cx="11653523" cy="3310971"/>
          </a:xfrm>
        </p:spPr>
        <p:txBody>
          <a:bodyPr/>
          <a:lstStyle/>
          <a:p>
            <a:pPr lvl="1"/>
            <a:r>
              <a:rPr lang="en-US" sz="3200" dirty="0"/>
              <a:t>The statement context is typically the component instance. </a:t>
            </a:r>
          </a:p>
          <a:p>
            <a:pPr lvl="1"/>
            <a:r>
              <a:rPr lang="en-US" sz="3200" dirty="0"/>
              <a:t>refer to </a:t>
            </a:r>
          </a:p>
          <a:p>
            <a:pPr lvl="2"/>
            <a:r>
              <a:rPr lang="en-US" sz="2400" dirty="0"/>
              <a:t>properties of the template's own context</a:t>
            </a:r>
          </a:p>
          <a:p>
            <a:pPr lvl="3"/>
            <a:r>
              <a:rPr lang="en-US" sz="2133" dirty="0"/>
              <a:t> $event object, </a:t>
            </a:r>
          </a:p>
          <a:p>
            <a:pPr lvl="2"/>
            <a:r>
              <a:rPr lang="en-US" sz="2400" dirty="0"/>
              <a:t>a template input variable </a:t>
            </a:r>
          </a:p>
          <a:p>
            <a:pPr lvl="3"/>
            <a:r>
              <a:rPr lang="en-US" sz="2133" dirty="0"/>
              <a:t>(let </a:t>
            </a:r>
            <a:r>
              <a:rPr lang="en-US" sz="2133" dirty="0" err="1"/>
              <a:t>emp</a:t>
            </a:r>
            <a:r>
              <a:rPr lang="en-US" sz="2133" dirty="0"/>
              <a:t>), </a:t>
            </a:r>
          </a:p>
          <a:p>
            <a:pPr lvl="2"/>
            <a:r>
              <a:rPr lang="en-US" sz="2400" dirty="0"/>
              <a:t>a template reference variable</a:t>
            </a:r>
          </a:p>
          <a:p>
            <a:pPr lvl="3"/>
            <a:r>
              <a:rPr lang="en-US" sz="2133" dirty="0"/>
              <a:t>(#</a:t>
            </a:r>
            <a:r>
              <a:rPr lang="en-US" sz="2133" dirty="0" err="1"/>
              <a:t>empForm</a:t>
            </a:r>
            <a:r>
              <a:rPr lang="en-US" sz="2133" dirty="0"/>
              <a:t>)</a:t>
            </a:r>
          </a:p>
        </p:txBody>
      </p:sp>
      <p:sp>
        <p:nvSpPr>
          <p:cNvPr id="3" name="Title 2"/>
          <p:cNvSpPr>
            <a:spLocks noGrp="1"/>
          </p:cNvSpPr>
          <p:nvPr>
            <p:ph type="title"/>
          </p:nvPr>
        </p:nvSpPr>
        <p:spPr/>
        <p:txBody>
          <a:bodyPr/>
          <a:lstStyle/>
          <a:p>
            <a:r>
              <a:rPr lang="en-US" dirty="0"/>
              <a:t>Template- Data binding </a:t>
            </a:r>
            <a:r>
              <a:rPr lang="en-US" dirty="0">
                <a:solidFill>
                  <a:srgbClr val="FF0000"/>
                </a:solidFill>
              </a:rPr>
              <a:t>Statement Context</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4445000"/>
            <a:ext cx="7288776"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4849943"/>
      </p:ext>
    </p:extLst>
  </p:cSld>
  <p:clrMapOvr>
    <a:masterClrMapping/>
  </p:clrMapOvr>
  <p:transition>
    <p:fade/>
  </p:transition>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89952" y="1600201"/>
            <a:ext cx="11653523" cy="1753365"/>
          </a:xfrm>
        </p:spPr>
        <p:txBody>
          <a:bodyPr/>
          <a:lstStyle/>
          <a:p>
            <a:r>
              <a:rPr lang="en-US" dirty="0"/>
              <a:t>Binding targets</a:t>
            </a:r>
          </a:p>
          <a:p>
            <a:pPr lvl="1"/>
            <a:r>
              <a:rPr lang="en-US" dirty="0"/>
              <a:t>The target of a data binding is something in the DOM. </a:t>
            </a:r>
          </a:p>
          <a:p>
            <a:pPr lvl="1"/>
            <a:r>
              <a:rPr lang="en-US" dirty="0"/>
              <a:t>Depending on the binding type, the target can be an (element | component | directive) property, an (element | component | directive) event, or (rarely) an attribute name.</a:t>
            </a:r>
          </a:p>
        </p:txBody>
      </p:sp>
      <p:sp>
        <p:nvSpPr>
          <p:cNvPr id="3" name="Title 2"/>
          <p:cNvSpPr>
            <a:spLocks noGrp="1"/>
          </p:cNvSpPr>
          <p:nvPr>
            <p:ph type="title"/>
          </p:nvPr>
        </p:nvSpPr>
        <p:spPr>
          <a:xfrm>
            <a:off x="203200" y="279401"/>
            <a:ext cx="11655840" cy="899665"/>
          </a:xfrm>
        </p:spPr>
        <p:txBody>
          <a:bodyPr>
            <a:normAutofit fontScale="90000"/>
          </a:bodyPr>
          <a:lstStyle/>
          <a:p>
            <a:r>
              <a:rPr lang="en-US" dirty="0"/>
              <a:t>Template- Data binding </a:t>
            </a:r>
            <a:r>
              <a:rPr lang="en-US" dirty="0">
                <a:solidFill>
                  <a:srgbClr val="FF0000"/>
                </a:solidFill>
              </a:rPr>
              <a:t>Binding targets</a:t>
            </a:r>
            <a:br>
              <a:rPr lang="en-US" dirty="0"/>
            </a:b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800" y="4051300"/>
            <a:ext cx="5029200" cy="124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4051301"/>
            <a:ext cx="4978400"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6350328"/>
      </p:ext>
    </p:extLst>
  </p:cSld>
  <p:clrMapOvr>
    <a:masterClrMapping/>
  </p:clrMapOvr>
  <p:transition>
    <p:fade/>
  </p:transition>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8"/>
            <a:ext cx="11653523" cy="627929"/>
          </a:xfrm>
        </p:spPr>
        <p:txBody>
          <a:bodyPr/>
          <a:lstStyle/>
          <a:p>
            <a:endParaRPr lang="en-US" dirty="0"/>
          </a:p>
        </p:txBody>
      </p:sp>
      <p:sp>
        <p:nvSpPr>
          <p:cNvPr id="3" name="Title 2"/>
          <p:cNvSpPr>
            <a:spLocks noGrp="1"/>
          </p:cNvSpPr>
          <p:nvPr>
            <p:ph type="title"/>
          </p:nvPr>
        </p:nvSpPr>
        <p:spPr/>
        <p:txBody>
          <a:bodyPr/>
          <a:lstStyle/>
          <a:p>
            <a:r>
              <a:rPr lang="en-US" dirty="0"/>
              <a:t>@Input @output C 2 C Communication</a:t>
            </a:r>
          </a:p>
        </p:txBody>
      </p:sp>
      <p:pic>
        <p:nvPicPr>
          <p:cNvPr id="4098" name="Picture 2" descr="Parent/Child bin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6401" y="2616200"/>
            <a:ext cx="5743071"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4759593"/>
      </p:ext>
    </p:extLst>
  </p:cSld>
  <p:clrMapOvr>
    <a:masterClrMapping/>
  </p:clrMapOvr>
  <p:transition>
    <p:fade/>
  </p:transition>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5026632"/>
          </a:xfrm>
        </p:spPr>
        <p:txBody>
          <a:bodyPr/>
          <a:lstStyle/>
          <a:p>
            <a:r>
              <a:rPr lang="en-US" dirty="0">
                <a:solidFill>
                  <a:srgbClr val="C00000"/>
                </a:solidFill>
              </a:rPr>
              <a:t>Built-in attribute directives</a:t>
            </a:r>
          </a:p>
          <a:p>
            <a:pPr lvl="1"/>
            <a:r>
              <a:rPr lang="en-US" dirty="0"/>
              <a:t>Attribute directives listen to and modify the behavior of other HTML elements, attributes, properties, and components.</a:t>
            </a:r>
          </a:p>
          <a:p>
            <a:pPr lvl="1"/>
            <a:r>
              <a:rPr lang="en-US" dirty="0" err="1"/>
              <a:t>NgClass</a:t>
            </a:r>
            <a:r>
              <a:rPr lang="en-US" dirty="0"/>
              <a:t> </a:t>
            </a:r>
          </a:p>
          <a:p>
            <a:pPr lvl="2"/>
            <a:r>
              <a:rPr lang="en-US" dirty="0"/>
              <a:t>add and remove a </a:t>
            </a:r>
            <a:r>
              <a:rPr lang="en-US" sz="2400" b="1" dirty="0"/>
              <a:t>set</a:t>
            </a:r>
            <a:r>
              <a:rPr lang="en-US" sz="2400" dirty="0"/>
              <a:t> </a:t>
            </a:r>
            <a:r>
              <a:rPr lang="en-US" dirty="0"/>
              <a:t>of </a:t>
            </a:r>
            <a:r>
              <a:rPr lang="en-US" sz="2133" b="1" dirty="0"/>
              <a:t>CSS classes</a:t>
            </a:r>
            <a:endParaRPr lang="en-US" b="1" dirty="0"/>
          </a:p>
          <a:p>
            <a:pPr lvl="1"/>
            <a:r>
              <a:rPr lang="en-US" dirty="0" err="1"/>
              <a:t>NgStyle</a:t>
            </a:r>
            <a:r>
              <a:rPr lang="en-US" dirty="0"/>
              <a:t> </a:t>
            </a:r>
          </a:p>
          <a:p>
            <a:pPr lvl="2"/>
            <a:r>
              <a:rPr lang="en-US" dirty="0"/>
              <a:t>add and remove a </a:t>
            </a:r>
            <a:r>
              <a:rPr lang="en-US" sz="2133" b="1" dirty="0"/>
              <a:t>set</a:t>
            </a:r>
            <a:r>
              <a:rPr lang="en-US" sz="2133" dirty="0"/>
              <a:t> </a:t>
            </a:r>
            <a:r>
              <a:rPr lang="en-US" dirty="0"/>
              <a:t>of </a:t>
            </a:r>
            <a:r>
              <a:rPr lang="en-US" sz="2400" b="1" dirty="0"/>
              <a:t>HTML styles</a:t>
            </a:r>
          </a:p>
          <a:p>
            <a:pPr lvl="1"/>
            <a:r>
              <a:rPr lang="en-US" dirty="0" err="1"/>
              <a:t>NgModel</a:t>
            </a:r>
            <a:r>
              <a:rPr lang="en-US" dirty="0"/>
              <a:t> </a:t>
            </a:r>
          </a:p>
          <a:p>
            <a:pPr lvl="2"/>
            <a:r>
              <a:rPr lang="en-US" dirty="0"/>
              <a:t> two-way data binding to an HTML form element</a:t>
            </a:r>
          </a:p>
          <a:p>
            <a:pPr lvl="2"/>
            <a:r>
              <a:rPr lang="en-US" b="1" i="1" dirty="0" err="1"/>
              <a:t>FormsModule</a:t>
            </a:r>
            <a:r>
              <a:rPr lang="en-US" dirty="0"/>
              <a:t> is required to use </a:t>
            </a:r>
            <a:r>
              <a:rPr lang="en-US" b="1" i="1" dirty="0" err="1"/>
              <a:t>ngModel</a:t>
            </a:r>
            <a:endParaRPr lang="en-US" b="1" dirty="0"/>
          </a:p>
          <a:p>
            <a:pPr lvl="2"/>
            <a:endParaRPr lang="en-US" dirty="0"/>
          </a:p>
          <a:p>
            <a:endParaRPr lang="en-US" dirty="0"/>
          </a:p>
        </p:txBody>
      </p:sp>
      <p:sp>
        <p:nvSpPr>
          <p:cNvPr id="3" name="Title 2"/>
          <p:cNvSpPr>
            <a:spLocks noGrp="1"/>
          </p:cNvSpPr>
          <p:nvPr>
            <p:ph type="title"/>
          </p:nvPr>
        </p:nvSpPr>
        <p:spPr/>
        <p:txBody>
          <a:bodyPr/>
          <a:lstStyle/>
          <a:p>
            <a:r>
              <a:rPr lang="en-US" dirty="0"/>
              <a:t>Directive</a:t>
            </a:r>
          </a:p>
        </p:txBody>
      </p:sp>
    </p:spTree>
    <p:extLst>
      <p:ext uri="{BB962C8B-B14F-4D97-AF65-F5344CB8AC3E}">
        <p14:creationId xmlns:p14="http://schemas.microsoft.com/office/powerpoint/2010/main" val="774408105"/>
      </p:ext>
    </p:extLst>
  </p:cSld>
  <p:clrMapOvr>
    <a:masterClrMapping/>
  </p:clrMapOvr>
  <p:transition>
    <p:fade/>
  </p:transition>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8"/>
            <a:ext cx="11653523" cy="4178003"/>
          </a:xfrm>
        </p:spPr>
        <p:txBody>
          <a:bodyPr/>
          <a:lstStyle/>
          <a:p>
            <a:r>
              <a:rPr lang="en-US" sz="3733" dirty="0">
                <a:solidFill>
                  <a:srgbClr val="C00000"/>
                </a:solidFill>
              </a:rPr>
              <a:t>Built-in structural directives</a:t>
            </a:r>
          </a:p>
          <a:p>
            <a:pPr lvl="1"/>
            <a:r>
              <a:rPr lang="en-US" dirty="0"/>
              <a:t>Structural directives are responsible for HTML layout. </a:t>
            </a:r>
          </a:p>
          <a:p>
            <a:pPr lvl="1"/>
            <a:r>
              <a:rPr lang="en-US" dirty="0"/>
              <a:t>They shape or reshape the DOM's </a:t>
            </a:r>
            <a:r>
              <a:rPr lang="en-US" i="1" dirty="0"/>
              <a:t>structure</a:t>
            </a:r>
            <a:r>
              <a:rPr lang="en-US" dirty="0"/>
              <a:t>, typically by adding, removing, and manipulating the host elements to which they are attached.</a:t>
            </a:r>
          </a:p>
          <a:p>
            <a:pPr lvl="1"/>
            <a:r>
              <a:rPr lang="en-US" dirty="0"/>
              <a:t>common structural directives</a:t>
            </a:r>
            <a:endParaRPr lang="en-US" dirty="0">
              <a:solidFill>
                <a:srgbClr val="C00000"/>
              </a:solidFill>
            </a:endParaRPr>
          </a:p>
          <a:p>
            <a:pPr lvl="2"/>
            <a:r>
              <a:rPr lang="en-US" sz="2133" dirty="0" err="1">
                <a:solidFill>
                  <a:srgbClr val="C00000"/>
                </a:solidFill>
              </a:rPr>
              <a:t>NgIf</a:t>
            </a:r>
            <a:r>
              <a:rPr lang="en-US" sz="2133" dirty="0">
                <a:solidFill>
                  <a:srgbClr val="C00000"/>
                </a:solidFill>
              </a:rPr>
              <a:t> </a:t>
            </a:r>
          </a:p>
          <a:p>
            <a:pPr lvl="3"/>
            <a:r>
              <a:rPr lang="en-US" sz="1867" dirty="0">
                <a:solidFill>
                  <a:srgbClr val="C00000"/>
                </a:solidFill>
              </a:rPr>
              <a:t>conditionally add or remove an element from the DOM</a:t>
            </a:r>
          </a:p>
          <a:p>
            <a:pPr lvl="2"/>
            <a:r>
              <a:rPr lang="en-US" sz="2133" dirty="0" err="1">
                <a:solidFill>
                  <a:srgbClr val="C00000"/>
                </a:solidFill>
              </a:rPr>
              <a:t>NgSwitch</a:t>
            </a:r>
            <a:r>
              <a:rPr lang="en-US" sz="2133" dirty="0">
                <a:solidFill>
                  <a:srgbClr val="C00000"/>
                </a:solidFill>
              </a:rPr>
              <a:t> </a:t>
            </a:r>
          </a:p>
          <a:p>
            <a:pPr lvl="3"/>
            <a:r>
              <a:rPr lang="en-US" sz="1867" dirty="0">
                <a:solidFill>
                  <a:srgbClr val="C00000"/>
                </a:solidFill>
              </a:rPr>
              <a:t>a set of directives that switch among alternative views</a:t>
            </a:r>
          </a:p>
          <a:p>
            <a:pPr lvl="2"/>
            <a:r>
              <a:rPr lang="en-US" sz="2133" dirty="0" err="1">
                <a:solidFill>
                  <a:srgbClr val="C00000"/>
                </a:solidFill>
              </a:rPr>
              <a:t>NgForOf</a:t>
            </a:r>
            <a:r>
              <a:rPr lang="en-US" sz="2133" dirty="0">
                <a:solidFill>
                  <a:srgbClr val="C00000"/>
                </a:solidFill>
              </a:rPr>
              <a:t> </a:t>
            </a:r>
          </a:p>
          <a:p>
            <a:pPr lvl="3"/>
            <a:r>
              <a:rPr lang="en-US" sz="1867" dirty="0">
                <a:solidFill>
                  <a:srgbClr val="C00000"/>
                </a:solidFill>
              </a:rPr>
              <a:t>repeat a template for each item in a list</a:t>
            </a:r>
          </a:p>
        </p:txBody>
      </p:sp>
      <p:sp>
        <p:nvSpPr>
          <p:cNvPr id="3" name="Title 2"/>
          <p:cNvSpPr>
            <a:spLocks noGrp="1"/>
          </p:cNvSpPr>
          <p:nvPr>
            <p:ph type="title"/>
          </p:nvPr>
        </p:nvSpPr>
        <p:spPr/>
        <p:txBody>
          <a:bodyPr/>
          <a:lstStyle/>
          <a:p>
            <a:r>
              <a:rPr lang="en-US" dirty="0"/>
              <a:t>Directive</a:t>
            </a:r>
          </a:p>
        </p:txBody>
      </p:sp>
    </p:spTree>
    <p:extLst>
      <p:ext uri="{BB962C8B-B14F-4D97-AF65-F5344CB8AC3E}">
        <p14:creationId xmlns:p14="http://schemas.microsoft.com/office/powerpoint/2010/main" val="267085552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BADB-CA79-4E4B-B09C-9A1B603DBDAC}"/>
              </a:ext>
            </a:extLst>
          </p:cNvPr>
          <p:cNvSpPr>
            <a:spLocks noGrp="1"/>
          </p:cNvSpPr>
          <p:nvPr>
            <p:ph type="title"/>
          </p:nvPr>
        </p:nvSpPr>
        <p:spPr>
          <a:xfrm>
            <a:off x="838200" y="365126"/>
            <a:ext cx="10515600" cy="573338"/>
          </a:xfrm>
        </p:spPr>
        <p:txBody>
          <a:bodyPr>
            <a:normAutofit fontScale="90000"/>
          </a:bodyPr>
          <a:lstStyle/>
          <a:p>
            <a:r>
              <a:rPr lang="en-US" dirty="0"/>
              <a:t>OOP</a:t>
            </a:r>
            <a:endParaRPr lang="en-IN" dirty="0"/>
          </a:p>
        </p:txBody>
      </p:sp>
      <p:sp>
        <p:nvSpPr>
          <p:cNvPr id="3" name="Content Placeholder 2">
            <a:extLst>
              <a:ext uri="{FF2B5EF4-FFF2-40B4-BE49-F238E27FC236}">
                <a16:creationId xmlns:a16="http://schemas.microsoft.com/office/drawing/2014/main" id="{79C4688A-CE9B-15CB-D313-78A8EF5B9510}"/>
              </a:ext>
            </a:extLst>
          </p:cNvPr>
          <p:cNvSpPr>
            <a:spLocks noGrp="1"/>
          </p:cNvSpPr>
          <p:nvPr>
            <p:ph idx="1"/>
          </p:nvPr>
        </p:nvSpPr>
        <p:spPr>
          <a:xfrm>
            <a:off x="838200" y="1291389"/>
            <a:ext cx="7463589" cy="4885574"/>
          </a:xfrm>
        </p:spPr>
        <p:txBody>
          <a:bodyPr>
            <a:normAutofit fontScale="70000" lnSpcReduction="20000"/>
          </a:bodyPr>
          <a:lstStyle/>
          <a:p>
            <a:r>
              <a:rPr lang="en-US" dirty="0"/>
              <a:t>Encapsulation</a:t>
            </a:r>
          </a:p>
          <a:p>
            <a:pPr lvl="1"/>
            <a:r>
              <a:rPr lang="en-US" dirty="0"/>
              <a:t>Abstraction</a:t>
            </a:r>
          </a:p>
          <a:p>
            <a:pPr lvl="2"/>
            <a:r>
              <a:rPr lang="en-US" dirty="0"/>
              <a:t>Information Hiding</a:t>
            </a:r>
          </a:p>
          <a:p>
            <a:pPr lvl="3"/>
            <a:r>
              <a:rPr lang="en-US" dirty="0"/>
              <a:t>Data Hiding</a:t>
            </a:r>
          </a:p>
          <a:p>
            <a:pPr lvl="2"/>
            <a:r>
              <a:rPr lang="en-US" dirty="0"/>
              <a:t>Implementation Hiding</a:t>
            </a:r>
          </a:p>
          <a:p>
            <a:pPr lvl="3"/>
            <a:r>
              <a:rPr lang="en-US" dirty="0"/>
              <a:t>Polymorphism</a:t>
            </a:r>
          </a:p>
          <a:p>
            <a:pPr lvl="1"/>
            <a:r>
              <a:rPr lang="en-US" dirty="0"/>
              <a:t>Inheritance</a:t>
            </a:r>
          </a:p>
          <a:p>
            <a:pPr lvl="2"/>
            <a:r>
              <a:rPr lang="en-US" dirty="0"/>
              <a:t>Types </a:t>
            </a:r>
          </a:p>
          <a:p>
            <a:pPr lvl="2"/>
            <a:r>
              <a:rPr lang="en-US" dirty="0"/>
              <a:t>Casting</a:t>
            </a:r>
          </a:p>
          <a:p>
            <a:pPr lvl="2"/>
            <a:r>
              <a:rPr lang="en-US" dirty="0"/>
              <a:t>Polymorphism</a:t>
            </a:r>
          </a:p>
          <a:p>
            <a:r>
              <a:rPr lang="en-IN" dirty="0" err="1"/>
              <a:t>Constr</a:t>
            </a:r>
            <a:endParaRPr lang="en-IN" dirty="0"/>
          </a:p>
          <a:p>
            <a:pPr lvl="1"/>
            <a:r>
              <a:rPr lang="en-IN" dirty="0"/>
              <a:t>Overload</a:t>
            </a:r>
          </a:p>
          <a:p>
            <a:pPr lvl="1"/>
            <a:r>
              <a:rPr lang="en-IN" dirty="0"/>
              <a:t>Private, protected, Static</a:t>
            </a:r>
          </a:p>
          <a:p>
            <a:r>
              <a:rPr lang="en-IN" dirty="0" err="1"/>
              <a:t>Destr</a:t>
            </a:r>
            <a:endParaRPr lang="en-IN" dirty="0"/>
          </a:p>
          <a:p>
            <a:pPr lvl="1"/>
            <a:r>
              <a:rPr lang="en-IN" dirty="0"/>
              <a:t>Implicit</a:t>
            </a:r>
          </a:p>
          <a:p>
            <a:pPr lvl="2"/>
            <a:r>
              <a:rPr lang="en-IN" dirty="0"/>
              <a:t> ~</a:t>
            </a:r>
          </a:p>
          <a:p>
            <a:pPr lvl="2"/>
            <a:r>
              <a:rPr lang="en-IN" dirty="0"/>
              <a:t>Finalizer</a:t>
            </a:r>
          </a:p>
          <a:p>
            <a:pPr lvl="1"/>
            <a:r>
              <a:rPr lang="en-IN" dirty="0"/>
              <a:t>Explicit</a:t>
            </a:r>
          </a:p>
          <a:p>
            <a:pPr lvl="2"/>
            <a:r>
              <a:rPr lang="en-IN" dirty="0" err="1"/>
              <a:t>Idisposable</a:t>
            </a:r>
            <a:endParaRPr lang="en-IN" dirty="0"/>
          </a:p>
          <a:p>
            <a:pPr lvl="2"/>
            <a:endParaRPr lang="en-IN" dirty="0"/>
          </a:p>
        </p:txBody>
      </p:sp>
    </p:spTree>
    <p:extLst>
      <p:ext uri="{BB962C8B-B14F-4D97-AF65-F5344CB8AC3E}">
        <p14:creationId xmlns:p14="http://schemas.microsoft.com/office/powerpoint/2010/main" val="24872459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84079" y="1105853"/>
            <a:ext cx="11653523" cy="2214965"/>
          </a:xfrm>
        </p:spPr>
        <p:txBody>
          <a:bodyPr/>
          <a:lstStyle/>
          <a:p>
            <a:pPr lvl="1"/>
            <a:r>
              <a:rPr lang="en-US" dirty="0"/>
              <a:t>Pipes are used to transform data, when we </a:t>
            </a:r>
            <a:r>
              <a:rPr lang="en-US" i="1" dirty="0"/>
              <a:t>only</a:t>
            </a:r>
            <a:r>
              <a:rPr lang="en-US" dirty="0"/>
              <a:t> need that data transformed in a template.</a:t>
            </a:r>
          </a:p>
          <a:p>
            <a:pPr lvl="1"/>
            <a:r>
              <a:rPr lang="en-US" dirty="0"/>
              <a:t>We use a pipe with the | syntax in the template, the | character is called the </a:t>
            </a:r>
            <a:r>
              <a:rPr lang="en-US" i="1" dirty="0"/>
              <a:t>pipe</a:t>
            </a:r>
            <a:r>
              <a:rPr lang="en-US" dirty="0"/>
              <a:t> character</a:t>
            </a:r>
          </a:p>
          <a:p>
            <a:pPr lvl="1"/>
            <a:r>
              <a:rPr lang="en-US" dirty="0"/>
              <a:t>A class with the @Pipe decorator defines a function that transforms input values to output values for display in a view.</a:t>
            </a:r>
          </a:p>
        </p:txBody>
      </p:sp>
      <p:sp>
        <p:nvSpPr>
          <p:cNvPr id="3" name="Title 2"/>
          <p:cNvSpPr>
            <a:spLocks noGrp="1"/>
          </p:cNvSpPr>
          <p:nvPr>
            <p:ph type="title"/>
          </p:nvPr>
        </p:nvSpPr>
        <p:spPr/>
        <p:txBody>
          <a:bodyPr>
            <a:normAutofit/>
          </a:bodyPr>
          <a:lstStyle/>
          <a:p>
            <a:r>
              <a:rPr lang="en-US" dirty="0"/>
              <a:t>Pipes</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040" y="3733800"/>
            <a:ext cx="110236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9873457"/>
      </p:ext>
    </p:extLst>
  </p:cSld>
  <p:clrMapOvr>
    <a:masterClrMapping/>
  </p:clrMapOvr>
  <p:transition>
    <p:fade/>
  </p:transition>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178"/>
            <a:ext cx="8061961" cy="3607719"/>
          </a:xfrm>
        </p:spPr>
        <p:txBody>
          <a:bodyPr/>
          <a:lstStyle/>
          <a:p>
            <a:pPr lvl="1"/>
            <a:r>
              <a:rPr lang="en-US" dirty="0"/>
              <a:t>A component has a lifecycle managed by Angular.</a:t>
            </a:r>
          </a:p>
          <a:p>
            <a:pPr lvl="1"/>
            <a:r>
              <a:rPr lang="en-US" dirty="0"/>
              <a:t>Angular creates it, renders it, creates and renders its children, checks it when its data-bound properties change, and destroys it before removing it from the DOM.</a:t>
            </a:r>
          </a:p>
          <a:p>
            <a:pPr lvl="1"/>
            <a:r>
              <a:rPr lang="en-US" dirty="0"/>
              <a:t>Angular offers lifecycle hooks that provide visibility into these key life moments and the ability to act when they occur.</a:t>
            </a:r>
          </a:p>
          <a:p>
            <a:pPr lvl="1"/>
            <a:r>
              <a:rPr lang="en-US" dirty="0"/>
              <a:t>A directive has the same set of lifecycle hooks.</a:t>
            </a:r>
          </a:p>
          <a:p>
            <a:endParaRPr lang="en-US" dirty="0"/>
          </a:p>
        </p:txBody>
      </p:sp>
      <p:sp>
        <p:nvSpPr>
          <p:cNvPr id="3" name="Title 2"/>
          <p:cNvSpPr>
            <a:spLocks noGrp="1"/>
          </p:cNvSpPr>
          <p:nvPr>
            <p:ph type="title"/>
          </p:nvPr>
        </p:nvSpPr>
        <p:spPr/>
        <p:txBody>
          <a:bodyPr/>
          <a:lstStyle/>
          <a:p>
            <a:r>
              <a:rPr lang="en-US" dirty="0"/>
              <a:t>Component lifecycle hooks</a:t>
            </a:r>
          </a:p>
        </p:txBody>
      </p:sp>
      <p:pic>
        <p:nvPicPr>
          <p:cNvPr id="1026" name="Picture 2" descr="Lifecycle Hook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6400" y="1295400"/>
            <a:ext cx="4359629" cy="4582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096037"/>
      </p:ext>
    </p:extLst>
  </p:cSld>
  <p:clrMapOvr>
    <a:masterClrMapping/>
  </p:clrMapOvr>
  <p:transition>
    <p:fade/>
  </p:transition>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4800" y="76201"/>
            <a:ext cx="11655840" cy="899665"/>
          </a:xfrm>
        </p:spPr>
        <p:txBody>
          <a:bodyPr>
            <a:normAutofit fontScale="90000"/>
          </a:bodyPr>
          <a:lstStyle/>
          <a:p>
            <a:r>
              <a:rPr lang="en-US" b="1" dirty="0">
                <a:solidFill>
                  <a:schemeClr val="accent2"/>
                </a:solidFill>
              </a:rPr>
              <a:t>Component lifecycle hooks</a:t>
            </a:r>
            <a:r>
              <a:rPr lang="en-US" b="1" dirty="0">
                <a:solidFill>
                  <a:srgbClr val="FF0000"/>
                </a:solidFill>
              </a:rPr>
              <a:t>-Lifecycle </a:t>
            </a:r>
            <a:r>
              <a:rPr lang="en-US" dirty="0">
                <a:solidFill>
                  <a:srgbClr val="FF0000"/>
                </a:solidFill>
              </a:rPr>
              <a:t>sequence</a:t>
            </a:r>
            <a:br>
              <a:rPr lang="en-US" dirty="0"/>
            </a:br>
            <a:endParaRPr lang="en-US" dirty="0"/>
          </a:p>
        </p:txBody>
      </p:sp>
      <p:graphicFrame>
        <p:nvGraphicFramePr>
          <p:cNvPr id="6" name="Table 5"/>
          <p:cNvGraphicFramePr>
            <a:graphicFrameLocks noGrp="1"/>
          </p:cNvGraphicFramePr>
          <p:nvPr/>
        </p:nvGraphicFramePr>
        <p:xfrm>
          <a:off x="304800" y="990600"/>
          <a:ext cx="11684000" cy="5703043"/>
        </p:xfrm>
        <a:graphic>
          <a:graphicData uri="http://schemas.openxmlformats.org/drawingml/2006/table">
            <a:tbl>
              <a:tblPr/>
              <a:tblGrid>
                <a:gridCol w="2540000">
                  <a:extLst>
                    <a:ext uri="{9D8B030D-6E8A-4147-A177-3AD203B41FA5}">
                      <a16:colId xmlns:a16="http://schemas.microsoft.com/office/drawing/2014/main" val="20000"/>
                    </a:ext>
                  </a:extLst>
                </a:gridCol>
                <a:gridCol w="9144000">
                  <a:extLst>
                    <a:ext uri="{9D8B030D-6E8A-4147-A177-3AD203B41FA5}">
                      <a16:colId xmlns:a16="http://schemas.microsoft.com/office/drawing/2014/main" val="20001"/>
                    </a:ext>
                  </a:extLst>
                </a:gridCol>
              </a:tblGrid>
              <a:tr h="309789">
                <a:tc>
                  <a:txBody>
                    <a:bodyPr/>
                    <a:lstStyle/>
                    <a:p>
                      <a:pPr algn="l" fontAlgn="t"/>
                      <a:r>
                        <a:rPr lang="en-US" sz="1600" b="1" dirty="0">
                          <a:effectLst/>
                        </a:rPr>
                        <a:t>Hook</a:t>
                      </a:r>
                    </a:p>
                  </a:txBody>
                  <a:tcPr marL="32975" marR="32975" marT="32975" marB="32975">
                    <a:lnL>
                      <a:noFill/>
                    </a:lnL>
                    <a:lnR w="9525" cap="flat" cmpd="sng" algn="ctr">
                      <a:solidFill>
                        <a:srgbClr val="DBDBDB"/>
                      </a:solidFill>
                      <a:prstDash val="solid"/>
                      <a:round/>
                      <a:headEnd type="none" w="med" len="med"/>
                      <a:tailEnd type="none" w="med" len="med"/>
                    </a:lnR>
                    <a:lnT>
                      <a:noFill/>
                    </a:lnT>
                    <a:lnB w="9525" cap="flat" cmpd="sng" algn="ctr">
                      <a:solidFill>
                        <a:srgbClr val="DBDBDB"/>
                      </a:solidFill>
                      <a:prstDash val="solid"/>
                      <a:round/>
                      <a:headEnd type="none" w="med" len="med"/>
                      <a:tailEnd type="none" w="med" len="med"/>
                    </a:lnB>
                    <a:solidFill>
                      <a:schemeClr val="tx2">
                        <a:lumMod val="40000"/>
                        <a:lumOff val="60000"/>
                      </a:schemeClr>
                    </a:solidFill>
                  </a:tcPr>
                </a:tc>
                <a:tc>
                  <a:txBody>
                    <a:bodyPr/>
                    <a:lstStyle/>
                    <a:p>
                      <a:pPr algn="l" fontAlgn="t"/>
                      <a:r>
                        <a:rPr lang="en-US" sz="1600" b="1" dirty="0">
                          <a:effectLst/>
                        </a:rPr>
                        <a:t>Purpose and Timing</a:t>
                      </a:r>
                    </a:p>
                  </a:txBody>
                  <a:tcPr marL="32975" marR="32975" marT="32975" marB="32975">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a:noFill/>
                    </a:lnT>
                    <a:lnB w="9525" cap="flat" cmpd="sng" algn="ctr">
                      <a:solidFill>
                        <a:srgbClr val="DBDBDB"/>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0"/>
                  </a:ext>
                </a:extLst>
              </a:tr>
              <a:tr h="422913">
                <a:tc>
                  <a:txBody>
                    <a:bodyPr/>
                    <a:lstStyle/>
                    <a:p>
                      <a:pPr algn="l" fontAlgn="t"/>
                      <a:r>
                        <a:rPr lang="en-US" sz="1600" b="0" dirty="0">
                          <a:effectLst/>
                        </a:rPr>
                        <a:t>ngOnChanges()</a:t>
                      </a: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tc>
                  <a:txBody>
                    <a:bodyPr/>
                    <a:lstStyle/>
                    <a:p>
                      <a:pPr algn="l" fontAlgn="t"/>
                      <a:r>
                        <a:rPr lang="en-US" sz="1600" b="0" dirty="0">
                          <a:effectLst/>
                        </a:rPr>
                        <a:t>Invoked every time there is a change in one of the input properties of the component.</a:t>
                      </a: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extLst>
                  <a:ext uri="{0D108BD9-81ED-4DB2-BD59-A6C34878D82A}">
                    <a16:rowId xmlns:a16="http://schemas.microsoft.com/office/drawing/2014/main" val="10001"/>
                  </a:ext>
                </a:extLst>
              </a:tr>
              <a:tr h="594269">
                <a:tc>
                  <a:txBody>
                    <a:bodyPr/>
                    <a:lstStyle/>
                    <a:p>
                      <a:pPr algn="l" fontAlgn="t"/>
                      <a:r>
                        <a:rPr lang="en-US" sz="1600" b="0">
                          <a:effectLst/>
                        </a:rPr>
                        <a:t>ngOnInit()</a:t>
                      </a: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tc>
                  <a:txBody>
                    <a:bodyPr/>
                    <a:lstStyle/>
                    <a:p>
                      <a:pPr algn="l" fontAlgn="t"/>
                      <a:r>
                        <a:rPr lang="en-US" sz="1700" b="0" i="0" kern="1200" dirty="0">
                          <a:solidFill>
                            <a:schemeClr val="tx1"/>
                          </a:solidFill>
                          <a:effectLst/>
                          <a:latin typeface="+mn-lt"/>
                          <a:ea typeface="+mn-ea"/>
                          <a:cs typeface="+mn-cs"/>
                        </a:rPr>
                        <a:t>Invoked when given component has been initialized.</a:t>
                      </a:r>
                      <a:br>
                        <a:rPr lang="en-US" sz="1600" dirty="0"/>
                      </a:br>
                      <a:r>
                        <a:rPr lang="en-US" sz="1700" b="0" i="0" kern="1200" dirty="0">
                          <a:solidFill>
                            <a:schemeClr val="tx1"/>
                          </a:solidFill>
                          <a:effectLst/>
                          <a:latin typeface="+mn-lt"/>
                          <a:ea typeface="+mn-ea"/>
                          <a:cs typeface="+mn-cs"/>
                        </a:rPr>
                        <a:t>This hook is only called </a:t>
                      </a:r>
                      <a:r>
                        <a:rPr lang="en-US" sz="1700" b="1" i="0" kern="1200" dirty="0">
                          <a:solidFill>
                            <a:schemeClr val="tx1"/>
                          </a:solidFill>
                          <a:effectLst/>
                          <a:latin typeface="+mn-lt"/>
                          <a:ea typeface="+mn-ea"/>
                          <a:cs typeface="+mn-cs"/>
                        </a:rPr>
                        <a:t>once</a:t>
                      </a:r>
                      <a:r>
                        <a:rPr lang="en-US" sz="1700" b="0" i="0" kern="1200" dirty="0">
                          <a:solidFill>
                            <a:schemeClr val="tx1"/>
                          </a:solidFill>
                          <a:effectLst/>
                          <a:latin typeface="+mn-lt"/>
                          <a:ea typeface="+mn-ea"/>
                          <a:cs typeface="+mn-cs"/>
                        </a:rPr>
                        <a:t> after the first </a:t>
                      </a:r>
                      <a:r>
                        <a:rPr lang="en-US" sz="1600" dirty="0">
                          <a:solidFill>
                            <a:srgbClr val="FF0000"/>
                          </a:solidFill>
                        </a:rPr>
                        <a:t>ngOnChanges</a:t>
                      </a:r>
                      <a:endParaRPr lang="en-US" sz="1600" b="0" dirty="0">
                        <a:solidFill>
                          <a:srgbClr val="FF0000"/>
                        </a:solidFill>
                        <a:effectLst/>
                      </a:endParaRP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extLst>
                  <a:ext uri="{0D108BD9-81ED-4DB2-BD59-A6C34878D82A}">
                    <a16:rowId xmlns:a16="http://schemas.microsoft.com/office/drawing/2014/main" val="10002"/>
                  </a:ext>
                </a:extLst>
              </a:tr>
              <a:tr h="1035971">
                <a:tc>
                  <a:txBody>
                    <a:bodyPr/>
                    <a:lstStyle/>
                    <a:p>
                      <a:pPr algn="l" fontAlgn="t"/>
                      <a:r>
                        <a:rPr lang="en-US" sz="1600" b="0" dirty="0" err="1">
                          <a:effectLst/>
                        </a:rPr>
                        <a:t>ngDoCheck</a:t>
                      </a:r>
                      <a:r>
                        <a:rPr lang="en-US" sz="1600" b="0" dirty="0">
                          <a:effectLst/>
                        </a:rPr>
                        <a:t>()</a:t>
                      </a: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tc>
                  <a:txBody>
                    <a:bodyPr/>
                    <a:lstStyle/>
                    <a:p>
                      <a:pPr algn="l" fontAlgn="t"/>
                      <a:r>
                        <a:rPr lang="en-US" sz="1600" b="0" dirty="0">
                          <a:effectLst/>
                        </a:rPr>
                        <a:t>Invoked when the change detector of the given component is invoked. It allows us to implement our own change detection algorithm for the given component.</a:t>
                      </a:r>
                    </a:p>
                    <a:p>
                      <a:pPr algn="l" fontAlgn="t"/>
                      <a:r>
                        <a:rPr lang="en-US" sz="1600" i="1" dirty="0">
                          <a:effectLst/>
                        </a:rPr>
                        <a:t>Note:</a:t>
                      </a:r>
                      <a:r>
                        <a:rPr lang="en-US" sz="1600" i="1" baseline="0" dirty="0">
                          <a:effectLst/>
                        </a:rPr>
                        <a:t> </a:t>
                      </a:r>
                      <a:r>
                        <a:rPr lang="en-US" sz="1600" i="1" dirty="0" err="1">
                          <a:effectLst/>
                        </a:rPr>
                        <a:t>ngDoCheck</a:t>
                      </a:r>
                      <a:r>
                        <a:rPr lang="en-US" sz="1700" b="0" i="1" kern="1200" dirty="0">
                          <a:solidFill>
                            <a:schemeClr val="tx1"/>
                          </a:solidFill>
                          <a:effectLst/>
                          <a:latin typeface="+mn-lt"/>
                          <a:ea typeface="+mn-ea"/>
                          <a:cs typeface="+mn-cs"/>
                        </a:rPr>
                        <a:t> and </a:t>
                      </a:r>
                      <a:r>
                        <a:rPr lang="en-US" sz="1600" i="1" dirty="0">
                          <a:effectLst/>
                        </a:rPr>
                        <a:t>ngOnChanges</a:t>
                      </a:r>
                      <a:r>
                        <a:rPr lang="en-US" sz="1700" b="0" i="1" kern="1200" dirty="0">
                          <a:solidFill>
                            <a:schemeClr val="tx1"/>
                          </a:solidFill>
                          <a:effectLst/>
                          <a:latin typeface="+mn-lt"/>
                          <a:ea typeface="+mn-ea"/>
                          <a:cs typeface="+mn-cs"/>
                        </a:rPr>
                        <a:t> should not be implemented together on the same component.</a:t>
                      </a:r>
                      <a:endParaRPr lang="en-US" sz="1600" b="0" i="1" dirty="0">
                        <a:effectLst/>
                      </a:endParaRP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extLst>
                  <a:ext uri="{0D108BD9-81ED-4DB2-BD59-A6C34878D82A}">
                    <a16:rowId xmlns:a16="http://schemas.microsoft.com/office/drawing/2014/main" val="10003"/>
                  </a:ext>
                </a:extLst>
              </a:tr>
              <a:tr h="583695">
                <a:tc>
                  <a:txBody>
                    <a:bodyPr/>
                    <a:lstStyle/>
                    <a:p>
                      <a:pPr algn="l" fontAlgn="t"/>
                      <a:r>
                        <a:rPr lang="en-US" sz="1600" b="0" dirty="0" err="1">
                          <a:effectLst/>
                        </a:rPr>
                        <a:t>ngOnDestroy</a:t>
                      </a:r>
                      <a:r>
                        <a:rPr lang="en-US" sz="1600" b="0" dirty="0">
                          <a:effectLst/>
                        </a:rPr>
                        <a:t>()</a:t>
                      </a: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tc>
                  <a:txBody>
                    <a:bodyPr/>
                    <a:lstStyle/>
                    <a:p>
                      <a:pPr algn="l" fontAlgn="t"/>
                      <a:r>
                        <a:rPr lang="en-US" sz="1600" b="0" dirty="0">
                          <a:effectLst/>
                        </a:rPr>
                        <a:t>This method will be invoked just before Angular destroys the component.</a:t>
                      </a:r>
                    </a:p>
                    <a:p>
                      <a:pPr algn="l" fontAlgn="t"/>
                      <a:r>
                        <a:rPr lang="en-US" sz="1600" b="0" dirty="0">
                          <a:effectLst/>
                        </a:rPr>
                        <a:t>Use this hook to unsubscribe observables and detach event handlers to avoid memory leaks.</a:t>
                      </a: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extLst>
                  <a:ext uri="{0D108BD9-81ED-4DB2-BD59-A6C34878D82A}">
                    <a16:rowId xmlns:a16="http://schemas.microsoft.com/office/drawing/2014/main" val="10004"/>
                  </a:ext>
                </a:extLst>
              </a:tr>
              <a:tr h="614589">
                <a:tc gridSpan="2">
                  <a:txBody>
                    <a:bodyPr/>
                    <a:lstStyle/>
                    <a:p>
                      <a:pPr algn="ctr" fontAlgn="t"/>
                      <a:r>
                        <a:rPr lang="en-US" sz="1900" b="1" dirty="0">
                          <a:effectLst/>
                        </a:rPr>
                        <a:t>Hooks for the components children</a:t>
                      </a:r>
                    </a:p>
                    <a:p>
                      <a:pPr algn="ctr" fontAlgn="t"/>
                      <a:r>
                        <a:rPr lang="en-US" sz="1700" b="0" i="0" kern="1200" dirty="0">
                          <a:solidFill>
                            <a:schemeClr val="tx1"/>
                          </a:solidFill>
                          <a:effectLst/>
                          <a:latin typeface="+mn-lt"/>
                          <a:ea typeface="+mn-ea"/>
                          <a:cs typeface="+mn-cs"/>
                        </a:rPr>
                        <a:t>These hooks are only called for components and not directives.</a:t>
                      </a:r>
                      <a:endParaRPr lang="en-US" sz="1900" b="1" dirty="0">
                        <a:effectLst/>
                      </a:endParaRP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tc hMerge="1">
                  <a:txBody>
                    <a:bodyPr/>
                    <a:lstStyle/>
                    <a:p>
                      <a:pPr algn="l" fontAlgn="t"/>
                      <a:endParaRPr lang="en-US" sz="1200" b="0" dirty="0">
                        <a:effectLst/>
                      </a:endParaRPr>
                    </a:p>
                  </a:txBody>
                  <a:tcPr marL="24731" marR="24731" marT="24731" marB="24731">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extLst>
                  <a:ext uri="{0D108BD9-81ED-4DB2-BD59-A6C34878D82A}">
                    <a16:rowId xmlns:a16="http://schemas.microsoft.com/office/drawing/2014/main" val="10005"/>
                  </a:ext>
                </a:extLst>
              </a:tr>
              <a:tr h="491888">
                <a:tc>
                  <a:txBody>
                    <a:bodyPr/>
                    <a:lstStyle/>
                    <a:p>
                      <a:pPr algn="l" fontAlgn="t"/>
                      <a:r>
                        <a:rPr lang="en-US" sz="1600" b="0" dirty="0" err="1">
                          <a:effectLst/>
                        </a:rPr>
                        <a:t>ngAfterContentInit</a:t>
                      </a:r>
                      <a:r>
                        <a:rPr lang="en-US" sz="1600" b="0" dirty="0">
                          <a:effectLst/>
                        </a:rPr>
                        <a:t>()</a:t>
                      </a: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tc>
                  <a:txBody>
                    <a:bodyPr/>
                    <a:lstStyle/>
                    <a:p>
                      <a:pPr algn="l" fontAlgn="t"/>
                      <a:r>
                        <a:rPr lang="en-US" sz="1700" b="0" i="0" kern="1200" dirty="0">
                          <a:solidFill>
                            <a:schemeClr val="tx1"/>
                          </a:solidFill>
                          <a:effectLst/>
                          <a:latin typeface="+mn-lt"/>
                          <a:ea typeface="+mn-ea"/>
                          <a:cs typeface="+mn-cs"/>
                        </a:rPr>
                        <a:t>Invoked </a:t>
                      </a:r>
                      <a:r>
                        <a:rPr lang="en-US" sz="1700" b="0" i="1" kern="1200" dirty="0">
                          <a:solidFill>
                            <a:schemeClr val="tx1"/>
                          </a:solidFill>
                          <a:effectLst/>
                          <a:latin typeface="+mn-lt"/>
                          <a:ea typeface="+mn-ea"/>
                          <a:cs typeface="+mn-cs"/>
                        </a:rPr>
                        <a:t>after</a:t>
                      </a:r>
                      <a:r>
                        <a:rPr lang="en-US" sz="1700" b="0" i="0" kern="1200" dirty="0">
                          <a:solidFill>
                            <a:schemeClr val="tx1"/>
                          </a:solidFill>
                          <a:effectLst/>
                          <a:latin typeface="+mn-lt"/>
                          <a:ea typeface="+mn-ea"/>
                          <a:cs typeface="+mn-cs"/>
                        </a:rPr>
                        <a:t> Angular performs any content projection into the components view</a:t>
                      </a:r>
                      <a:endParaRPr lang="en-US" sz="1600" b="0" dirty="0">
                        <a:effectLst/>
                      </a:endParaRP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extLst>
                  <a:ext uri="{0D108BD9-81ED-4DB2-BD59-A6C34878D82A}">
                    <a16:rowId xmlns:a16="http://schemas.microsoft.com/office/drawing/2014/main" val="10006"/>
                  </a:ext>
                </a:extLst>
              </a:tr>
              <a:tr h="594269">
                <a:tc>
                  <a:txBody>
                    <a:bodyPr/>
                    <a:lstStyle/>
                    <a:p>
                      <a:pPr algn="l" fontAlgn="t"/>
                      <a:r>
                        <a:rPr lang="en-US" sz="1600" b="0">
                          <a:effectLst/>
                        </a:rPr>
                        <a:t>ngAfterContentChecked()</a:t>
                      </a: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tc>
                  <a:txBody>
                    <a:bodyPr/>
                    <a:lstStyle/>
                    <a:p>
                      <a:pPr algn="l" fontAlgn="t"/>
                      <a:r>
                        <a:rPr lang="en-US" sz="1600" b="0" dirty="0" err="1">
                          <a:effectLst/>
                        </a:rPr>
                        <a:t>Res</a:t>
                      </a:r>
                      <a:r>
                        <a:rPr lang="en-US" sz="1700" b="0" i="0" kern="1200" dirty="0" err="1">
                          <a:solidFill>
                            <a:schemeClr val="tx1"/>
                          </a:solidFill>
                          <a:effectLst/>
                          <a:latin typeface="+mn-lt"/>
                          <a:ea typeface="+mn-ea"/>
                          <a:cs typeface="+mn-cs"/>
                        </a:rPr>
                        <a:t>Invoked</a:t>
                      </a:r>
                      <a:r>
                        <a:rPr lang="en-US" sz="1700" b="0" i="0" kern="1200" dirty="0">
                          <a:solidFill>
                            <a:schemeClr val="tx1"/>
                          </a:solidFill>
                          <a:effectLst/>
                          <a:latin typeface="+mn-lt"/>
                          <a:ea typeface="+mn-ea"/>
                          <a:cs typeface="+mn-cs"/>
                        </a:rPr>
                        <a:t> each time the content of the given component has been checked by the change detection mechanism of Angular.</a:t>
                      </a:r>
                      <a:endParaRPr lang="en-US" sz="1600" b="0" dirty="0">
                        <a:effectLst/>
                      </a:endParaRP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extLst>
                  <a:ext uri="{0D108BD9-81ED-4DB2-BD59-A6C34878D82A}">
                    <a16:rowId xmlns:a16="http://schemas.microsoft.com/office/drawing/2014/main" val="10007"/>
                  </a:ext>
                </a:extLst>
              </a:tr>
              <a:tr h="461389">
                <a:tc>
                  <a:txBody>
                    <a:bodyPr/>
                    <a:lstStyle/>
                    <a:p>
                      <a:pPr algn="l" fontAlgn="t"/>
                      <a:r>
                        <a:rPr lang="en-US" sz="1600" b="0">
                          <a:effectLst/>
                        </a:rPr>
                        <a:t>ngAfterViewInit()</a:t>
                      </a: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tc>
                  <a:txBody>
                    <a:bodyPr/>
                    <a:lstStyle/>
                    <a:p>
                      <a:pPr algn="l" fontAlgn="t"/>
                      <a:r>
                        <a:rPr lang="en-US" sz="1700" b="0" i="0" kern="1200" dirty="0">
                          <a:solidFill>
                            <a:schemeClr val="tx1"/>
                          </a:solidFill>
                          <a:effectLst/>
                          <a:latin typeface="+mn-lt"/>
                          <a:ea typeface="+mn-ea"/>
                          <a:cs typeface="+mn-cs"/>
                        </a:rPr>
                        <a:t>Invoked when the component’s view has been fully initialized.</a:t>
                      </a:r>
                      <a:endParaRPr lang="en-US" sz="1600" b="0" dirty="0">
                        <a:effectLst/>
                      </a:endParaRP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extLst>
                  <a:ext uri="{0D108BD9-81ED-4DB2-BD59-A6C34878D82A}">
                    <a16:rowId xmlns:a16="http://schemas.microsoft.com/office/drawing/2014/main" val="10008"/>
                  </a:ext>
                </a:extLst>
              </a:tr>
              <a:tr h="594269">
                <a:tc>
                  <a:txBody>
                    <a:bodyPr/>
                    <a:lstStyle/>
                    <a:p>
                      <a:pPr algn="l" fontAlgn="t"/>
                      <a:r>
                        <a:rPr lang="en-US" sz="1600" b="0">
                          <a:effectLst/>
                        </a:rPr>
                        <a:t>ngAfterViewChecked()</a:t>
                      </a: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tc>
                  <a:txBody>
                    <a:bodyPr/>
                    <a:lstStyle/>
                    <a:p>
                      <a:pPr algn="l" fontAlgn="t"/>
                      <a:r>
                        <a:rPr lang="en-US" sz="1700" b="0" i="0" kern="1200" dirty="0">
                          <a:solidFill>
                            <a:schemeClr val="tx1"/>
                          </a:solidFill>
                          <a:effectLst/>
                          <a:latin typeface="+mn-lt"/>
                          <a:ea typeface="+mn-ea"/>
                          <a:cs typeface="+mn-cs"/>
                        </a:rPr>
                        <a:t>Invoked each time the view of the given component has been checked by the change detection mechanism of Angular.</a:t>
                      </a:r>
                      <a:endParaRPr lang="en-US" sz="1600" b="0" dirty="0">
                        <a:effectLst/>
                      </a:endParaRP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905075071"/>
      </p:ext>
    </p:extLst>
  </p:cSld>
  <p:clrMapOvr>
    <a:masterClrMapping/>
  </p:clrMapOvr>
  <p:transition>
    <p:fade/>
  </p:transition>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Form</a:t>
            </a:r>
          </a:p>
        </p:txBody>
      </p:sp>
      <p:sp>
        <p:nvSpPr>
          <p:cNvPr id="2" name="Text Placeholder 1"/>
          <p:cNvSpPr>
            <a:spLocks noGrp="1"/>
          </p:cNvSpPr>
          <p:nvPr>
            <p:ph type="body" sz="quarter" idx="10"/>
          </p:nvPr>
        </p:nvSpPr>
        <p:spPr>
          <a:xfrm>
            <a:off x="508001" y="3104304"/>
            <a:ext cx="5378548" cy="1725088"/>
          </a:xfrm>
        </p:spPr>
        <p:txBody>
          <a:bodyPr/>
          <a:lstStyle/>
          <a:p>
            <a:r>
              <a:rPr lang="en-US" dirty="0"/>
              <a:t>Reactive Forms</a:t>
            </a:r>
          </a:p>
          <a:p>
            <a:pPr lvl="1"/>
            <a:r>
              <a:rPr lang="en-US" dirty="0"/>
              <a:t>More control over validation logic</a:t>
            </a:r>
          </a:p>
          <a:p>
            <a:pPr lvl="1"/>
            <a:r>
              <a:rPr lang="en-US" dirty="0"/>
              <a:t>Good for complex form</a:t>
            </a:r>
          </a:p>
          <a:p>
            <a:pPr lvl="1"/>
            <a:r>
              <a:rPr lang="en-US" dirty="0"/>
              <a:t>Unit test validation logic</a:t>
            </a:r>
          </a:p>
        </p:txBody>
      </p:sp>
      <p:sp>
        <p:nvSpPr>
          <p:cNvPr id="4" name="Text Placeholder 3"/>
          <p:cNvSpPr>
            <a:spLocks noGrp="1"/>
          </p:cNvSpPr>
          <p:nvPr>
            <p:ph type="body" sz="quarter" idx="11"/>
          </p:nvPr>
        </p:nvSpPr>
        <p:spPr>
          <a:xfrm>
            <a:off x="6604001" y="3225801"/>
            <a:ext cx="5378548" cy="2518125"/>
          </a:xfrm>
        </p:spPr>
        <p:txBody>
          <a:bodyPr/>
          <a:lstStyle/>
          <a:p>
            <a:pPr lvl="1"/>
            <a:r>
              <a:rPr lang="en-US" sz="3200" dirty="0">
                <a:solidFill>
                  <a:srgbClr val="FF0000"/>
                </a:solidFill>
                <a:latin typeface="+mj-lt"/>
              </a:rPr>
              <a:t>Template-Driven Forms</a:t>
            </a:r>
          </a:p>
          <a:p>
            <a:pPr lvl="1"/>
            <a:r>
              <a:rPr lang="en-US" dirty="0"/>
              <a:t>Good for simple forms</a:t>
            </a:r>
          </a:p>
          <a:p>
            <a:pPr lvl="1"/>
            <a:r>
              <a:rPr lang="en-US" dirty="0"/>
              <a:t>Simple validation</a:t>
            </a:r>
          </a:p>
          <a:p>
            <a:pPr lvl="1"/>
            <a:r>
              <a:rPr lang="en-US" dirty="0"/>
              <a:t>Easier to create</a:t>
            </a:r>
          </a:p>
          <a:p>
            <a:pPr lvl="1"/>
            <a:r>
              <a:rPr lang="en-US" dirty="0"/>
              <a:t>Less code</a:t>
            </a:r>
          </a:p>
          <a:p>
            <a:pPr lvl="1"/>
            <a:endParaRPr lang="en-US" dirty="0"/>
          </a:p>
        </p:txBody>
      </p:sp>
      <p:sp>
        <p:nvSpPr>
          <p:cNvPr id="5" name="TextBox 4"/>
          <p:cNvSpPr txBox="1"/>
          <p:nvPr/>
        </p:nvSpPr>
        <p:spPr>
          <a:xfrm>
            <a:off x="2336800" y="889000"/>
            <a:ext cx="9812961" cy="2178866"/>
          </a:xfrm>
          <a:prstGeom prst="rect">
            <a:avLst/>
          </a:prstGeom>
          <a:noFill/>
        </p:spPr>
        <p:txBody>
          <a:bodyPr wrap="square" lIns="243840" tIns="195072" rIns="243840" bIns="195072" rtlCol="0">
            <a:spAutoFit/>
          </a:bodyPr>
          <a:lstStyle/>
          <a:p>
            <a:pPr marL="457189" indent="-457189">
              <a:lnSpc>
                <a:spcPct val="90000"/>
              </a:lnSpc>
              <a:spcAft>
                <a:spcPts val="800"/>
              </a:spcAft>
              <a:buFont typeface="Arial" panose="020B0604020202020204" pitchFamily="34" charset="0"/>
              <a:buChar char="•"/>
            </a:pPr>
            <a:r>
              <a:rPr lang="en-US" sz="2667" dirty="0">
                <a:gradFill>
                  <a:gsLst>
                    <a:gs pos="2917">
                      <a:schemeClr val="tx1"/>
                    </a:gs>
                    <a:gs pos="30000">
                      <a:schemeClr val="tx1"/>
                    </a:gs>
                  </a:gsLst>
                  <a:lin ang="5400000" scaled="0"/>
                </a:gradFill>
              </a:rPr>
              <a:t>Approaches for creating form </a:t>
            </a:r>
          </a:p>
          <a:p>
            <a:pPr marL="990575" lvl="1" indent="-380990">
              <a:buFont typeface="Arial" panose="020B0604020202020204" pitchFamily="34" charset="0"/>
              <a:buChar char="•"/>
            </a:pPr>
            <a:r>
              <a:rPr lang="en-US" sz="2133" dirty="0"/>
              <a:t>Template-driven forms</a:t>
            </a:r>
          </a:p>
          <a:p>
            <a:pPr marL="1600160" lvl="2" indent="-380990">
              <a:buFont typeface="Arial" panose="020B0604020202020204" pitchFamily="34" charset="0"/>
              <a:buChar char="•"/>
            </a:pPr>
            <a:r>
              <a:rPr lang="en-US" sz="2133" dirty="0"/>
              <a:t>Create Form Control and form Group based on </a:t>
            </a:r>
            <a:r>
              <a:rPr lang="en-US" sz="2133" b="1" dirty="0"/>
              <a:t>directive</a:t>
            </a:r>
          </a:p>
          <a:p>
            <a:pPr marL="990575" lvl="1" indent="-380990">
              <a:buFont typeface="Arial" panose="020B0604020202020204" pitchFamily="34" charset="0"/>
              <a:buChar char="•"/>
            </a:pPr>
            <a:r>
              <a:rPr lang="en-US" sz="2133" dirty="0"/>
              <a:t>Reactive forms(Currently called) or model driven(Earlier called)</a:t>
            </a:r>
          </a:p>
          <a:p>
            <a:pPr marL="1600160" lvl="2" indent="-380990">
              <a:buFont typeface="Arial" panose="020B0604020202020204" pitchFamily="34" charset="0"/>
              <a:buChar char="•"/>
            </a:pPr>
            <a:r>
              <a:rPr lang="en-US" sz="2133" dirty="0"/>
              <a:t>Create Form Control and form Group based on </a:t>
            </a:r>
            <a:r>
              <a:rPr lang="en-US" sz="2133" b="1" dirty="0"/>
              <a:t>Code</a:t>
            </a:r>
          </a:p>
        </p:txBody>
      </p:sp>
    </p:spTree>
    <p:extLst>
      <p:ext uri="{BB962C8B-B14F-4D97-AF65-F5344CB8AC3E}">
        <p14:creationId xmlns:p14="http://schemas.microsoft.com/office/powerpoint/2010/main" val="561446589"/>
      </p:ext>
    </p:extLst>
  </p:cSld>
  <p:clrMapOvr>
    <a:masterClrMapping/>
  </p:clrMapOvr>
  <p:transition>
    <p:fade/>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CFE08-6225-EB25-5830-C14C0ED73D50}"/>
              </a:ext>
            </a:extLst>
          </p:cNvPr>
          <p:cNvSpPr>
            <a:spLocks noGrp="1"/>
          </p:cNvSpPr>
          <p:nvPr>
            <p:ph type="title"/>
          </p:nvPr>
        </p:nvSpPr>
        <p:spPr>
          <a:xfrm>
            <a:off x="838200" y="365125"/>
            <a:ext cx="10515600" cy="717717"/>
          </a:xfrm>
        </p:spPr>
        <p:txBody>
          <a:bodyPr/>
          <a:lstStyle/>
          <a:p>
            <a:r>
              <a:rPr lang="en-US" dirty="0"/>
              <a:t>Threading</a:t>
            </a:r>
            <a:endParaRPr lang="en-IN" dirty="0"/>
          </a:p>
        </p:txBody>
      </p:sp>
      <p:sp>
        <p:nvSpPr>
          <p:cNvPr id="3" name="Content Placeholder 2">
            <a:extLst>
              <a:ext uri="{FF2B5EF4-FFF2-40B4-BE49-F238E27FC236}">
                <a16:creationId xmlns:a16="http://schemas.microsoft.com/office/drawing/2014/main" id="{83B9E6CB-AFBA-4B6F-40EB-1B64BDA9EA33}"/>
              </a:ext>
            </a:extLst>
          </p:cNvPr>
          <p:cNvSpPr>
            <a:spLocks noGrp="1"/>
          </p:cNvSpPr>
          <p:nvPr>
            <p:ph idx="1"/>
          </p:nvPr>
        </p:nvSpPr>
        <p:spPr>
          <a:xfrm>
            <a:off x="838200" y="1331495"/>
            <a:ext cx="10515600" cy="4845468"/>
          </a:xfrm>
        </p:spPr>
        <p:txBody>
          <a:bodyPr/>
          <a:lstStyle/>
          <a:p>
            <a:r>
              <a:rPr lang="en-US" dirty="0"/>
              <a:t>Main()=&gt;A()=&gt;B()=C() (Call Stack) </a:t>
            </a:r>
          </a:p>
          <a:p>
            <a:pPr lvl="1"/>
            <a:r>
              <a:rPr lang="en-US" dirty="0"/>
              <a:t>Sync</a:t>
            </a:r>
          </a:p>
          <a:p>
            <a:r>
              <a:rPr lang="en-US" dirty="0"/>
              <a:t>Main()=&gt; Thread of Control (Primary Thread)</a:t>
            </a:r>
          </a:p>
          <a:p>
            <a:endParaRPr lang="en-US" dirty="0"/>
          </a:p>
          <a:p>
            <a:r>
              <a:rPr lang="en-US" dirty="0"/>
              <a:t>Main()=&gt;A()=&gt;</a:t>
            </a:r>
            <a:r>
              <a:rPr lang="en-US" dirty="0">
                <a:solidFill>
                  <a:srgbClr val="FF0000"/>
                </a:solidFill>
              </a:rPr>
              <a:t>B()</a:t>
            </a:r>
            <a:r>
              <a:rPr lang="en-US" dirty="0"/>
              <a:t>=&gt;C()</a:t>
            </a:r>
          </a:p>
          <a:p>
            <a:pPr lvl="3"/>
            <a:r>
              <a:rPr lang="en-US" dirty="0">
                <a:solidFill>
                  <a:srgbClr val="FF0000"/>
                </a:solidFill>
              </a:rPr>
              <a:t>=&gt;….</a:t>
            </a:r>
          </a:p>
          <a:p>
            <a:pPr lvl="1"/>
            <a:r>
              <a:rPr lang="en-US" dirty="0"/>
              <a:t>Threading</a:t>
            </a:r>
          </a:p>
          <a:p>
            <a:pPr lvl="2"/>
            <a:r>
              <a:rPr lang="en-US" dirty="0"/>
              <a:t>Async</a:t>
            </a:r>
          </a:p>
          <a:p>
            <a:r>
              <a:rPr lang="en-US" dirty="0"/>
              <a:t>When/Why</a:t>
            </a:r>
          </a:p>
          <a:p>
            <a:pPr lvl="1"/>
            <a:r>
              <a:rPr lang="en-US" dirty="0"/>
              <a:t>Performance</a:t>
            </a:r>
          </a:p>
          <a:p>
            <a:pPr lvl="1"/>
            <a:r>
              <a:rPr lang="en-US" dirty="0"/>
              <a:t>Responsive</a:t>
            </a:r>
          </a:p>
          <a:p>
            <a:pPr lvl="1"/>
            <a:endParaRPr lang="en-IN" dirty="0"/>
          </a:p>
        </p:txBody>
      </p:sp>
    </p:spTree>
    <p:extLst>
      <p:ext uri="{BB962C8B-B14F-4D97-AF65-F5344CB8AC3E}">
        <p14:creationId xmlns:p14="http://schemas.microsoft.com/office/powerpoint/2010/main" val="359179544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584D0-4424-9FD5-81C6-837B774E7653}"/>
              </a:ext>
            </a:extLst>
          </p:cNvPr>
          <p:cNvSpPr>
            <a:spLocks noGrp="1"/>
          </p:cNvSpPr>
          <p:nvPr>
            <p:ph type="title"/>
          </p:nvPr>
        </p:nvSpPr>
        <p:spPr>
          <a:xfrm>
            <a:off x="838200" y="365126"/>
            <a:ext cx="10515600" cy="894180"/>
          </a:xfrm>
        </p:spPr>
        <p:txBody>
          <a:bodyPr/>
          <a:lstStyle/>
          <a:p>
            <a:r>
              <a:rPr lang="en-US" dirty="0"/>
              <a:t>Thread Sync</a:t>
            </a:r>
            <a:endParaRPr lang="en-IN" dirty="0"/>
          </a:p>
        </p:txBody>
      </p:sp>
      <p:sp>
        <p:nvSpPr>
          <p:cNvPr id="3" name="Content Placeholder 2">
            <a:extLst>
              <a:ext uri="{FF2B5EF4-FFF2-40B4-BE49-F238E27FC236}">
                <a16:creationId xmlns:a16="http://schemas.microsoft.com/office/drawing/2014/main" id="{B40C1681-3DE6-98DA-2DEA-2C303416B6F5}"/>
              </a:ext>
            </a:extLst>
          </p:cNvPr>
          <p:cNvSpPr>
            <a:spLocks noGrp="1"/>
          </p:cNvSpPr>
          <p:nvPr>
            <p:ph idx="1"/>
          </p:nvPr>
        </p:nvSpPr>
        <p:spPr>
          <a:xfrm>
            <a:off x="838200" y="1475874"/>
            <a:ext cx="10515600" cy="4701089"/>
          </a:xfrm>
        </p:spPr>
        <p:txBody>
          <a:bodyPr/>
          <a:lstStyle/>
          <a:p>
            <a:r>
              <a:rPr lang="en-US" dirty="0"/>
              <a:t>Data</a:t>
            </a:r>
          </a:p>
          <a:p>
            <a:pPr lvl="1"/>
            <a:endParaRPr lang="en-US" dirty="0"/>
          </a:p>
          <a:p>
            <a:r>
              <a:rPr lang="en-US" dirty="0"/>
              <a:t>Execution</a:t>
            </a:r>
            <a:endParaRPr lang="en-IN" dirty="0"/>
          </a:p>
        </p:txBody>
      </p:sp>
    </p:spTree>
    <p:extLst>
      <p:ext uri="{BB962C8B-B14F-4D97-AF65-F5344CB8AC3E}">
        <p14:creationId xmlns:p14="http://schemas.microsoft.com/office/powerpoint/2010/main" val="173511795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4AF1D-6EB7-663B-064B-75F6A4B105D8}"/>
              </a:ext>
            </a:extLst>
          </p:cNvPr>
          <p:cNvSpPr>
            <a:spLocks noGrp="1"/>
          </p:cNvSpPr>
          <p:nvPr>
            <p:ph type="title"/>
          </p:nvPr>
        </p:nvSpPr>
        <p:spPr>
          <a:xfrm>
            <a:off x="838200" y="365126"/>
            <a:ext cx="10515600" cy="830012"/>
          </a:xfrm>
        </p:spPr>
        <p:txBody>
          <a:bodyPr/>
          <a:lstStyle/>
          <a:p>
            <a:r>
              <a:rPr lang="en-US" dirty="0"/>
              <a:t>WCF- Windows Communication Foundation</a:t>
            </a:r>
            <a:endParaRPr lang="en-IN" dirty="0"/>
          </a:p>
        </p:txBody>
      </p:sp>
      <p:sp>
        <p:nvSpPr>
          <p:cNvPr id="3" name="Content Placeholder 2">
            <a:extLst>
              <a:ext uri="{FF2B5EF4-FFF2-40B4-BE49-F238E27FC236}">
                <a16:creationId xmlns:a16="http://schemas.microsoft.com/office/drawing/2014/main" id="{99526576-ACAD-7736-8647-C863434F934B}"/>
              </a:ext>
            </a:extLst>
          </p:cNvPr>
          <p:cNvSpPr>
            <a:spLocks noGrp="1"/>
          </p:cNvSpPr>
          <p:nvPr>
            <p:ph idx="1"/>
          </p:nvPr>
        </p:nvSpPr>
        <p:spPr>
          <a:xfrm>
            <a:off x="838200" y="1395663"/>
            <a:ext cx="10515600" cy="4781300"/>
          </a:xfrm>
        </p:spPr>
        <p:txBody>
          <a:bodyPr/>
          <a:lstStyle/>
          <a:p>
            <a:r>
              <a:rPr lang="en-US" dirty="0"/>
              <a:t>One API for All Communication Requirement (unification &amp; Simplification of all distributed Computing API into ONE)</a:t>
            </a:r>
          </a:p>
          <a:p>
            <a:pPr lvl="1"/>
            <a:r>
              <a:rPr lang="en-US" dirty="0"/>
              <a:t>Inter-process</a:t>
            </a:r>
          </a:p>
          <a:p>
            <a:pPr lvl="2"/>
            <a:r>
              <a:rPr lang="en-US" dirty="0"/>
              <a:t>DCOM</a:t>
            </a:r>
          </a:p>
          <a:p>
            <a:pPr lvl="2"/>
            <a:r>
              <a:rPr lang="en-US" dirty="0"/>
              <a:t>REMOTING(&gt;.NET)</a:t>
            </a:r>
          </a:p>
          <a:p>
            <a:pPr lvl="1"/>
            <a:r>
              <a:rPr lang="en-US" dirty="0"/>
              <a:t>RPC</a:t>
            </a:r>
          </a:p>
          <a:p>
            <a:pPr lvl="2"/>
            <a:r>
              <a:rPr lang="en-US" dirty="0"/>
              <a:t>Intranet</a:t>
            </a:r>
          </a:p>
          <a:p>
            <a:pPr lvl="3"/>
            <a:r>
              <a:rPr lang="en-US" dirty="0"/>
              <a:t>DCOM</a:t>
            </a:r>
          </a:p>
          <a:p>
            <a:pPr lvl="3"/>
            <a:r>
              <a:rPr lang="en-US" dirty="0"/>
              <a:t>REMOTING</a:t>
            </a:r>
          </a:p>
          <a:p>
            <a:pPr lvl="3"/>
            <a:r>
              <a:rPr lang="en-US" dirty="0"/>
              <a:t>MSMQ</a:t>
            </a:r>
          </a:p>
          <a:p>
            <a:pPr lvl="2"/>
            <a:r>
              <a:rPr lang="en-US" dirty="0"/>
              <a:t>Internet</a:t>
            </a:r>
          </a:p>
          <a:p>
            <a:pPr lvl="3"/>
            <a:r>
              <a:rPr lang="en-US" dirty="0"/>
              <a:t>WEB Service</a:t>
            </a:r>
          </a:p>
          <a:p>
            <a:r>
              <a:rPr lang="en-IN" dirty="0"/>
              <a:t>.NET 3.0 </a:t>
            </a:r>
          </a:p>
        </p:txBody>
      </p:sp>
    </p:spTree>
    <p:extLst>
      <p:ext uri="{BB962C8B-B14F-4D97-AF65-F5344CB8AC3E}">
        <p14:creationId xmlns:p14="http://schemas.microsoft.com/office/powerpoint/2010/main" val="290813520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F302D-966F-67DC-F838-03B9D55C36EB}"/>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9CBAEE63-EDCB-D427-3945-A71BC9AC8454}"/>
              </a:ext>
            </a:extLst>
          </p:cNvPr>
          <p:cNvSpPr>
            <a:spLocks noGrp="1"/>
          </p:cNvSpPr>
          <p:nvPr>
            <p:ph idx="1"/>
          </p:nvPr>
        </p:nvSpPr>
        <p:spPr>
          <a:xfrm>
            <a:off x="560173" y="1825624"/>
            <a:ext cx="10793627" cy="4791743"/>
          </a:xfrm>
        </p:spPr>
        <p:txBody>
          <a:bodyPr/>
          <a:lstStyle/>
          <a:p>
            <a:r>
              <a:rPr lang="en-US" dirty="0"/>
              <a:t>SOA</a:t>
            </a:r>
          </a:p>
          <a:p>
            <a:pPr lvl="1"/>
            <a:endParaRPr lang="en-US" dirty="0"/>
          </a:p>
          <a:p>
            <a:pPr lvl="1"/>
            <a:endParaRPr lang="en-IN" dirty="0"/>
          </a:p>
        </p:txBody>
      </p:sp>
      <p:sp>
        <p:nvSpPr>
          <p:cNvPr id="4" name="Isosceles Triangle 3">
            <a:extLst>
              <a:ext uri="{FF2B5EF4-FFF2-40B4-BE49-F238E27FC236}">
                <a16:creationId xmlns:a16="http://schemas.microsoft.com/office/drawing/2014/main" id="{13B4133C-ECD3-6B86-210F-8FB70799AF1D}"/>
              </a:ext>
            </a:extLst>
          </p:cNvPr>
          <p:cNvSpPr/>
          <p:nvPr/>
        </p:nvSpPr>
        <p:spPr>
          <a:xfrm>
            <a:off x="4347411" y="2687053"/>
            <a:ext cx="3360821" cy="262288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Arrow Connector 5">
            <a:extLst>
              <a:ext uri="{FF2B5EF4-FFF2-40B4-BE49-F238E27FC236}">
                <a16:creationId xmlns:a16="http://schemas.microsoft.com/office/drawing/2014/main" id="{3B6DC443-97FA-7020-F7CA-F5E14D21D73B}"/>
              </a:ext>
            </a:extLst>
          </p:cNvPr>
          <p:cNvCxnSpPr/>
          <p:nvPr/>
        </p:nvCxnSpPr>
        <p:spPr>
          <a:xfrm flipV="1">
            <a:off x="4170949" y="2823411"/>
            <a:ext cx="1307431" cy="2021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9BC2734-E13A-6562-E69E-6F0CAB588023}"/>
              </a:ext>
            </a:extLst>
          </p:cNvPr>
          <p:cNvCxnSpPr>
            <a:cxnSpLocks/>
          </p:cNvCxnSpPr>
          <p:nvPr/>
        </p:nvCxnSpPr>
        <p:spPr>
          <a:xfrm>
            <a:off x="6713621" y="2823411"/>
            <a:ext cx="1307431" cy="2165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05B362D-5CCE-A884-DE9F-085B3339193E}"/>
              </a:ext>
            </a:extLst>
          </p:cNvPr>
          <p:cNvCxnSpPr/>
          <p:nvPr/>
        </p:nvCxnSpPr>
        <p:spPr>
          <a:xfrm>
            <a:off x="4772526" y="5850523"/>
            <a:ext cx="2983831" cy="0"/>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AE3D339D-4599-24F8-4916-B5CF2FB88D72}"/>
              </a:ext>
            </a:extLst>
          </p:cNvPr>
          <p:cNvSpPr txBox="1"/>
          <p:nvPr/>
        </p:nvSpPr>
        <p:spPr>
          <a:xfrm>
            <a:off x="3039979" y="5582653"/>
            <a:ext cx="1701684" cy="369332"/>
          </a:xfrm>
          <a:prstGeom prst="rect">
            <a:avLst/>
          </a:prstGeom>
          <a:noFill/>
        </p:spPr>
        <p:txBody>
          <a:bodyPr wrap="none" rtlCol="0">
            <a:spAutoFit/>
          </a:bodyPr>
          <a:lstStyle/>
          <a:p>
            <a:r>
              <a:rPr lang="en-US" dirty="0"/>
              <a:t>Service Provider</a:t>
            </a:r>
            <a:endParaRPr lang="en-IN" dirty="0"/>
          </a:p>
        </p:txBody>
      </p:sp>
      <p:sp>
        <p:nvSpPr>
          <p:cNvPr id="16" name="TextBox 15">
            <a:extLst>
              <a:ext uri="{FF2B5EF4-FFF2-40B4-BE49-F238E27FC236}">
                <a16:creationId xmlns:a16="http://schemas.microsoft.com/office/drawing/2014/main" id="{72B30C07-E6DB-24F1-3550-D4A289854709}"/>
              </a:ext>
            </a:extLst>
          </p:cNvPr>
          <p:cNvSpPr txBox="1"/>
          <p:nvPr/>
        </p:nvSpPr>
        <p:spPr>
          <a:xfrm>
            <a:off x="8054358" y="5465512"/>
            <a:ext cx="1869935" cy="369332"/>
          </a:xfrm>
          <a:prstGeom prst="rect">
            <a:avLst/>
          </a:prstGeom>
          <a:noFill/>
        </p:spPr>
        <p:txBody>
          <a:bodyPr wrap="none" rtlCol="0">
            <a:spAutoFit/>
          </a:bodyPr>
          <a:lstStyle/>
          <a:p>
            <a:r>
              <a:rPr lang="en-US" dirty="0"/>
              <a:t>Service Consumer</a:t>
            </a:r>
            <a:endParaRPr lang="en-IN" dirty="0"/>
          </a:p>
        </p:txBody>
      </p:sp>
      <p:sp>
        <p:nvSpPr>
          <p:cNvPr id="17" name="TextBox 16">
            <a:extLst>
              <a:ext uri="{FF2B5EF4-FFF2-40B4-BE49-F238E27FC236}">
                <a16:creationId xmlns:a16="http://schemas.microsoft.com/office/drawing/2014/main" id="{014C8F98-79A1-0825-6573-E822EA41DAD1}"/>
              </a:ext>
            </a:extLst>
          </p:cNvPr>
          <p:cNvSpPr txBox="1"/>
          <p:nvPr/>
        </p:nvSpPr>
        <p:spPr>
          <a:xfrm>
            <a:off x="5120927" y="2127640"/>
            <a:ext cx="2448234" cy="369332"/>
          </a:xfrm>
          <a:prstGeom prst="rect">
            <a:avLst/>
          </a:prstGeom>
          <a:noFill/>
        </p:spPr>
        <p:txBody>
          <a:bodyPr wrap="none" rtlCol="0">
            <a:spAutoFit/>
          </a:bodyPr>
          <a:lstStyle/>
          <a:p>
            <a:r>
              <a:rPr lang="en-US" dirty="0"/>
              <a:t>Discovery Agent-(UD,DI)</a:t>
            </a:r>
            <a:endParaRPr lang="en-IN" dirty="0"/>
          </a:p>
        </p:txBody>
      </p:sp>
      <p:sp>
        <p:nvSpPr>
          <p:cNvPr id="18" name="TextBox 17">
            <a:extLst>
              <a:ext uri="{FF2B5EF4-FFF2-40B4-BE49-F238E27FC236}">
                <a16:creationId xmlns:a16="http://schemas.microsoft.com/office/drawing/2014/main" id="{14A5C2D0-EBCA-84E3-C324-F5BA343A74EF}"/>
              </a:ext>
            </a:extLst>
          </p:cNvPr>
          <p:cNvSpPr txBox="1"/>
          <p:nvPr/>
        </p:nvSpPr>
        <p:spPr>
          <a:xfrm>
            <a:off x="7818184" y="2072272"/>
            <a:ext cx="1874937" cy="369332"/>
          </a:xfrm>
          <a:prstGeom prst="rect">
            <a:avLst/>
          </a:prstGeom>
          <a:noFill/>
        </p:spPr>
        <p:txBody>
          <a:bodyPr wrap="none" rtlCol="0">
            <a:spAutoFit/>
          </a:bodyPr>
          <a:lstStyle/>
          <a:p>
            <a:r>
              <a:rPr lang="en-US" dirty="0"/>
              <a:t>Basic Architecture</a:t>
            </a:r>
            <a:endParaRPr lang="en-IN" dirty="0"/>
          </a:p>
        </p:txBody>
      </p:sp>
      <p:sp>
        <p:nvSpPr>
          <p:cNvPr id="19" name="TextBox 18">
            <a:extLst>
              <a:ext uri="{FF2B5EF4-FFF2-40B4-BE49-F238E27FC236}">
                <a16:creationId xmlns:a16="http://schemas.microsoft.com/office/drawing/2014/main" id="{615A62CA-2FBB-BF00-9BA5-EFD483B9D69A}"/>
              </a:ext>
            </a:extLst>
          </p:cNvPr>
          <p:cNvSpPr txBox="1"/>
          <p:nvPr/>
        </p:nvSpPr>
        <p:spPr>
          <a:xfrm>
            <a:off x="3122980" y="3429000"/>
            <a:ext cx="864339" cy="369332"/>
          </a:xfrm>
          <a:prstGeom prst="rect">
            <a:avLst/>
          </a:prstGeom>
          <a:noFill/>
        </p:spPr>
        <p:txBody>
          <a:bodyPr wrap="none" rtlCol="0">
            <a:spAutoFit/>
          </a:bodyPr>
          <a:lstStyle/>
          <a:p>
            <a:r>
              <a:rPr lang="en-US" dirty="0"/>
              <a:t>Publish</a:t>
            </a:r>
            <a:endParaRPr lang="en-IN" dirty="0"/>
          </a:p>
        </p:txBody>
      </p:sp>
      <p:sp>
        <p:nvSpPr>
          <p:cNvPr id="20" name="TextBox 19">
            <a:extLst>
              <a:ext uri="{FF2B5EF4-FFF2-40B4-BE49-F238E27FC236}">
                <a16:creationId xmlns:a16="http://schemas.microsoft.com/office/drawing/2014/main" id="{6ACF8280-688C-7643-7874-565257837661}"/>
              </a:ext>
            </a:extLst>
          </p:cNvPr>
          <p:cNvSpPr txBox="1"/>
          <p:nvPr/>
        </p:nvSpPr>
        <p:spPr>
          <a:xfrm>
            <a:off x="7569161" y="3374443"/>
            <a:ext cx="587020" cy="369332"/>
          </a:xfrm>
          <a:prstGeom prst="rect">
            <a:avLst/>
          </a:prstGeom>
          <a:noFill/>
        </p:spPr>
        <p:txBody>
          <a:bodyPr wrap="none" rtlCol="0">
            <a:spAutoFit/>
          </a:bodyPr>
          <a:lstStyle/>
          <a:p>
            <a:r>
              <a:rPr lang="en-US" dirty="0"/>
              <a:t>Find</a:t>
            </a:r>
            <a:endParaRPr lang="en-IN" dirty="0"/>
          </a:p>
        </p:txBody>
      </p:sp>
      <p:sp>
        <p:nvSpPr>
          <p:cNvPr id="21" name="TextBox 20">
            <a:extLst>
              <a:ext uri="{FF2B5EF4-FFF2-40B4-BE49-F238E27FC236}">
                <a16:creationId xmlns:a16="http://schemas.microsoft.com/office/drawing/2014/main" id="{E55F952D-B5C5-9149-996B-C312DF586C7C}"/>
              </a:ext>
            </a:extLst>
          </p:cNvPr>
          <p:cNvSpPr txBox="1"/>
          <p:nvPr/>
        </p:nvSpPr>
        <p:spPr>
          <a:xfrm>
            <a:off x="5478380" y="5968052"/>
            <a:ext cx="1489382" cy="369332"/>
          </a:xfrm>
          <a:prstGeom prst="rect">
            <a:avLst/>
          </a:prstGeom>
          <a:noFill/>
        </p:spPr>
        <p:txBody>
          <a:bodyPr wrap="none" rtlCol="0">
            <a:spAutoFit/>
          </a:bodyPr>
          <a:lstStyle/>
          <a:p>
            <a:r>
              <a:rPr lang="en-US" dirty="0"/>
              <a:t>Communicate</a:t>
            </a:r>
            <a:endParaRPr lang="en-IN" dirty="0"/>
          </a:p>
        </p:txBody>
      </p:sp>
      <p:sp>
        <p:nvSpPr>
          <p:cNvPr id="22" name="TextBox 21">
            <a:extLst>
              <a:ext uri="{FF2B5EF4-FFF2-40B4-BE49-F238E27FC236}">
                <a16:creationId xmlns:a16="http://schemas.microsoft.com/office/drawing/2014/main" id="{222932D3-435F-45A2-AA3B-840AE626B10F}"/>
              </a:ext>
            </a:extLst>
          </p:cNvPr>
          <p:cNvSpPr txBox="1"/>
          <p:nvPr/>
        </p:nvSpPr>
        <p:spPr>
          <a:xfrm>
            <a:off x="10362548" y="2069628"/>
            <a:ext cx="1342483" cy="369332"/>
          </a:xfrm>
          <a:prstGeom prst="rect">
            <a:avLst/>
          </a:prstGeom>
          <a:solidFill>
            <a:schemeClr val="accent2"/>
          </a:solidFill>
        </p:spPr>
        <p:txBody>
          <a:bodyPr wrap="none" rtlCol="0">
            <a:spAutoFit/>
          </a:bodyPr>
          <a:lstStyle/>
          <a:p>
            <a:r>
              <a:rPr lang="en-US" dirty="0"/>
              <a:t>Web Service</a:t>
            </a:r>
            <a:endParaRPr lang="en-IN" dirty="0"/>
          </a:p>
        </p:txBody>
      </p:sp>
      <p:cxnSp>
        <p:nvCxnSpPr>
          <p:cNvPr id="24" name="Straight Connector 23">
            <a:extLst>
              <a:ext uri="{FF2B5EF4-FFF2-40B4-BE49-F238E27FC236}">
                <a16:creationId xmlns:a16="http://schemas.microsoft.com/office/drawing/2014/main" id="{F98D85A9-3081-0881-ECA8-E5986FA86AFF}"/>
              </a:ext>
            </a:extLst>
          </p:cNvPr>
          <p:cNvCxnSpPr>
            <a:cxnSpLocks/>
          </p:cNvCxnSpPr>
          <p:nvPr/>
        </p:nvCxnSpPr>
        <p:spPr>
          <a:xfrm>
            <a:off x="3514348" y="3760235"/>
            <a:ext cx="6914755" cy="118477"/>
          </a:xfrm>
          <a:prstGeom prst="line">
            <a:avLst/>
          </a:prstGeom>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FC56A5C2-729E-9BCE-4034-03DAC8E47A27}"/>
              </a:ext>
            </a:extLst>
          </p:cNvPr>
          <p:cNvSpPr/>
          <p:nvPr/>
        </p:nvSpPr>
        <p:spPr>
          <a:xfrm>
            <a:off x="10478530" y="3204022"/>
            <a:ext cx="1153297"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WSDL</a:t>
            </a:r>
            <a:endParaRPr lang="en-IN" dirty="0"/>
          </a:p>
        </p:txBody>
      </p:sp>
      <p:cxnSp>
        <p:nvCxnSpPr>
          <p:cNvPr id="28" name="Straight Connector 27">
            <a:extLst>
              <a:ext uri="{FF2B5EF4-FFF2-40B4-BE49-F238E27FC236}">
                <a16:creationId xmlns:a16="http://schemas.microsoft.com/office/drawing/2014/main" id="{26D51BF7-F859-5D87-C728-89B903F1510E}"/>
              </a:ext>
            </a:extLst>
          </p:cNvPr>
          <p:cNvCxnSpPr/>
          <p:nvPr/>
        </p:nvCxnSpPr>
        <p:spPr>
          <a:xfrm flipV="1">
            <a:off x="3039979" y="6311900"/>
            <a:ext cx="7438551" cy="25484"/>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BC8B7C6-A97B-65C4-FD86-4EFB71F7F196}"/>
              </a:ext>
            </a:extLst>
          </p:cNvPr>
          <p:cNvSpPr/>
          <p:nvPr/>
        </p:nvSpPr>
        <p:spPr>
          <a:xfrm>
            <a:off x="10551734" y="6089904"/>
            <a:ext cx="1153297"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SOAP</a:t>
            </a:r>
            <a:endParaRPr lang="en-IN" dirty="0"/>
          </a:p>
        </p:txBody>
      </p:sp>
      <p:cxnSp>
        <p:nvCxnSpPr>
          <p:cNvPr id="31" name="Connector: Elbow 30">
            <a:extLst>
              <a:ext uri="{FF2B5EF4-FFF2-40B4-BE49-F238E27FC236}">
                <a16:creationId xmlns:a16="http://schemas.microsoft.com/office/drawing/2014/main" id="{B8108FE6-C463-F969-C48D-C9312E770207}"/>
              </a:ext>
            </a:extLst>
          </p:cNvPr>
          <p:cNvCxnSpPr>
            <a:cxnSpLocks/>
          </p:cNvCxnSpPr>
          <p:nvPr/>
        </p:nvCxnSpPr>
        <p:spPr>
          <a:xfrm flipV="1">
            <a:off x="9152021" y="2210832"/>
            <a:ext cx="1048482" cy="28614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8DCB4E2-7680-ED2B-2E02-99215CA39749}"/>
              </a:ext>
            </a:extLst>
          </p:cNvPr>
          <p:cNvSpPr txBox="1"/>
          <p:nvPr/>
        </p:nvSpPr>
        <p:spPr>
          <a:xfrm>
            <a:off x="10107250" y="2461386"/>
            <a:ext cx="790601" cy="369332"/>
          </a:xfrm>
          <a:prstGeom prst="rect">
            <a:avLst/>
          </a:prstGeom>
          <a:noFill/>
        </p:spPr>
        <p:txBody>
          <a:bodyPr wrap="none" rtlCol="0">
            <a:spAutoFit/>
          </a:bodyPr>
          <a:lstStyle/>
          <a:p>
            <a:r>
              <a:rPr lang="en-US" dirty="0"/>
              <a:t>BP-1.1</a:t>
            </a:r>
            <a:endParaRPr lang="en-IN" dirty="0"/>
          </a:p>
        </p:txBody>
      </p:sp>
      <p:sp>
        <p:nvSpPr>
          <p:cNvPr id="35" name="TextBox 34">
            <a:extLst>
              <a:ext uri="{FF2B5EF4-FFF2-40B4-BE49-F238E27FC236}">
                <a16:creationId xmlns:a16="http://schemas.microsoft.com/office/drawing/2014/main" id="{0B58217D-5A3D-1301-582F-6AA6F2832819}"/>
              </a:ext>
            </a:extLst>
          </p:cNvPr>
          <p:cNvSpPr txBox="1"/>
          <p:nvPr/>
        </p:nvSpPr>
        <p:spPr>
          <a:xfrm>
            <a:off x="11225993" y="2552417"/>
            <a:ext cx="680443" cy="369332"/>
          </a:xfrm>
          <a:prstGeom prst="rect">
            <a:avLst/>
          </a:prstGeom>
          <a:noFill/>
        </p:spPr>
        <p:txBody>
          <a:bodyPr wrap="none" rtlCol="0">
            <a:spAutoFit/>
          </a:bodyPr>
          <a:lstStyle/>
          <a:p>
            <a:r>
              <a:rPr lang="en-US" dirty="0"/>
              <a:t>WS-*</a:t>
            </a:r>
            <a:endParaRPr lang="en-IN" dirty="0"/>
          </a:p>
        </p:txBody>
      </p:sp>
    </p:spTree>
    <p:extLst>
      <p:ext uri="{BB962C8B-B14F-4D97-AF65-F5344CB8AC3E}">
        <p14:creationId xmlns:p14="http://schemas.microsoft.com/office/powerpoint/2010/main" val="53662399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5C888AC9-D7EF-6BC7-96D1-74652E5767C5}"/>
              </a:ext>
            </a:extLst>
          </p:cNvPr>
          <p:cNvSpPr>
            <a:spLocks noGrp="1"/>
          </p:cNvSpPr>
          <p:nvPr>
            <p:ph type="title"/>
          </p:nvPr>
        </p:nvSpPr>
        <p:spPr>
          <a:xfrm>
            <a:off x="838200" y="365126"/>
            <a:ext cx="10515600" cy="725738"/>
          </a:xfrm>
        </p:spPr>
        <p:txBody>
          <a:bodyPr/>
          <a:lstStyle/>
          <a:p>
            <a:r>
              <a:rPr lang="en-US" dirty="0"/>
              <a:t>OOP Recap</a:t>
            </a:r>
            <a:endParaRPr lang="en-IN" dirty="0"/>
          </a:p>
        </p:txBody>
      </p:sp>
      <p:sp>
        <p:nvSpPr>
          <p:cNvPr id="14" name="Content Placeholder 13">
            <a:extLst>
              <a:ext uri="{FF2B5EF4-FFF2-40B4-BE49-F238E27FC236}">
                <a16:creationId xmlns:a16="http://schemas.microsoft.com/office/drawing/2014/main" id="{0D3CCEC3-FE3A-CFCF-13C9-C393B429F283}"/>
              </a:ext>
            </a:extLst>
          </p:cNvPr>
          <p:cNvSpPr>
            <a:spLocks noGrp="1"/>
          </p:cNvSpPr>
          <p:nvPr>
            <p:ph idx="1"/>
          </p:nvPr>
        </p:nvSpPr>
        <p:spPr>
          <a:xfrm>
            <a:off x="272715" y="1451811"/>
            <a:ext cx="11606463" cy="4725152"/>
          </a:xfrm>
        </p:spPr>
        <p:txBody>
          <a:bodyPr/>
          <a:lstStyle/>
          <a:p>
            <a:r>
              <a:rPr lang="en-US" dirty="0"/>
              <a:t>Access Modifier</a:t>
            </a:r>
          </a:p>
          <a:p>
            <a:r>
              <a:rPr lang="en-US" dirty="0"/>
              <a:t>Inheritance</a:t>
            </a:r>
          </a:p>
          <a:p>
            <a:pPr lvl="1"/>
            <a:r>
              <a:rPr lang="en-US" dirty="0"/>
              <a:t>Sealed</a:t>
            </a:r>
          </a:p>
          <a:p>
            <a:pPr lvl="1"/>
            <a:r>
              <a:rPr lang="en-US" dirty="0"/>
              <a:t>Virtual</a:t>
            </a:r>
          </a:p>
          <a:p>
            <a:pPr lvl="1"/>
            <a:r>
              <a:rPr lang="en-US" dirty="0"/>
              <a:t>Abstract</a:t>
            </a:r>
          </a:p>
          <a:p>
            <a:pPr lvl="1"/>
            <a:r>
              <a:rPr lang="en-US" dirty="0"/>
              <a:t>Override</a:t>
            </a:r>
          </a:p>
          <a:p>
            <a:r>
              <a:rPr lang="en-US" dirty="0"/>
              <a:t>Overloading</a:t>
            </a:r>
          </a:p>
          <a:p>
            <a:r>
              <a:rPr lang="en-US" dirty="0"/>
              <a:t>Overriding</a:t>
            </a:r>
          </a:p>
          <a:p>
            <a:endParaRPr lang="en-IN" dirty="0"/>
          </a:p>
        </p:txBody>
      </p:sp>
    </p:spTree>
    <p:extLst>
      <p:ext uri="{BB962C8B-B14F-4D97-AF65-F5344CB8AC3E}">
        <p14:creationId xmlns:p14="http://schemas.microsoft.com/office/powerpoint/2010/main" val="117476942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F91CF-0148-9DD4-C4E6-12BC87ECC515}"/>
              </a:ext>
            </a:extLst>
          </p:cNvPr>
          <p:cNvSpPr>
            <a:spLocks noGrp="1"/>
          </p:cNvSpPr>
          <p:nvPr>
            <p:ph type="title"/>
          </p:nvPr>
        </p:nvSpPr>
        <p:spPr/>
        <p:txBody>
          <a:bodyPr/>
          <a:lstStyle/>
          <a:p>
            <a:r>
              <a:rPr lang="en-US" dirty="0"/>
              <a:t>Project Database Table Design</a:t>
            </a:r>
            <a:endParaRPr lang="en-IN" dirty="0"/>
          </a:p>
        </p:txBody>
      </p:sp>
      <p:sp>
        <p:nvSpPr>
          <p:cNvPr id="3" name="Content Placeholder 2">
            <a:extLst>
              <a:ext uri="{FF2B5EF4-FFF2-40B4-BE49-F238E27FC236}">
                <a16:creationId xmlns:a16="http://schemas.microsoft.com/office/drawing/2014/main" id="{31C11138-430D-F030-B1E0-ACBF690BD0EA}"/>
              </a:ext>
            </a:extLst>
          </p:cNvPr>
          <p:cNvSpPr>
            <a:spLocks noGrp="1"/>
          </p:cNvSpPr>
          <p:nvPr>
            <p:ph idx="1"/>
          </p:nvPr>
        </p:nvSpPr>
        <p:spPr/>
        <p:txBody>
          <a:bodyPr/>
          <a:lstStyle/>
          <a:p>
            <a:r>
              <a:rPr lang="en-US" dirty="0"/>
              <a:t>PLMS</a:t>
            </a:r>
          </a:p>
          <a:p>
            <a:r>
              <a:rPr lang="en-US" dirty="0"/>
              <a:t>CAS</a:t>
            </a:r>
            <a:endParaRPr lang="en-IN" dirty="0"/>
          </a:p>
        </p:txBody>
      </p:sp>
    </p:spTree>
    <p:extLst>
      <p:ext uri="{BB962C8B-B14F-4D97-AF65-F5344CB8AC3E}">
        <p14:creationId xmlns:p14="http://schemas.microsoft.com/office/powerpoint/2010/main" val="7811970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38A55-03C0-7870-77BE-06E6F46D205F}"/>
              </a:ext>
            </a:extLst>
          </p:cNvPr>
          <p:cNvSpPr>
            <a:spLocks noGrp="1"/>
          </p:cNvSpPr>
          <p:nvPr>
            <p:ph type="title"/>
          </p:nvPr>
        </p:nvSpPr>
        <p:spPr/>
        <p:txBody>
          <a:bodyPr/>
          <a:lstStyle/>
          <a:p>
            <a:r>
              <a:rPr lang="en-US" dirty="0"/>
              <a:t>Methods</a:t>
            </a:r>
            <a:endParaRPr lang="en-IN" dirty="0"/>
          </a:p>
        </p:txBody>
      </p:sp>
      <p:sp>
        <p:nvSpPr>
          <p:cNvPr id="3" name="Content Placeholder 2">
            <a:extLst>
              <a:ext uri="{FF2B5EF4-FFF2-40B4-BE49-F238E27FC236}">
                <a16:creationId xmlns:a16="http://schemas.microsoft.com/office/drawing/2014/main" id="{9CA96C0A-0DDD-BDCF-731A-5C647511E615}"/>
              </a:ext>
            </a:extLst>
          </p:cNvPr>
          <p:cNvSpPr>
            <a:spLocks noGrp="1"/>
          </p:cNvSpPr>
          <p:nvPr>
            <p:ph idx="1"/>
          </p:nvPr>
        </p:nvSpPr>
        <p:spPr/>
        <p:txBody>
          <a:bodyPr>
            <a:normAutofit/>
          </a:bodyPr>
          <a:lstStyle/>
          <a:p>
            <a:r>
              <a:rPr lang="en-US" dirty="0"/>
              <a:t>Only for Value Type</a:t>
            </a:r>
          </a:p>
          <a:p>
            <a:pPr lvl="1"/>
            <a:r>
              <a:rPr lang="en-US" dirty="0"/>
              <a:t>By Value</a:t>
            </a:r>
          </a:p>
          <a:p>
            <a:pPr lvl="1"/>
            <a:r>
              <a:rPr lang="en-US" dirty="0"/>
              <a:t>By Reference</a:t>
            </a:r>
          </a:p>
          <a:p>
            <a:pPr lvl="1"/>
            <a:r>
              <a:rPr lang="en-US" dirty="0"/>
              <a:t>Out parameter</a:t>
            </a:r>
          </a:p>
          <a:p>
            <a:pPr lvl="1"/>
            <a:endParaRPr lang="en-US" dirty="0"/>
          </a:p>
          <a:p>
            <a:pPr lvl="1"/>
            <a:r>
              <a:rPr lang="en-US" dirty="0" err="1"/>
              <a:t>MethodA</a:t>
            </a:r>
            <a:r>
              <a:rPr lang="en-US" dirty="0"/>
              <a:t> =&gt; </a:t>
            </a:r>
            <a:r>
              <a:rPr lang="en-US" dirty="0" err="1"/>
              <a:t>MethodB</a:t>
            </a:r>
            <a:endParaRPr lang="en-US" dirty="0"/>
          </a:p>
          <a:p>
            <a:pPr lvl="2"/>
            <a:r>
              <a:rPr lang="en-US" dirty="0"/>
              <a:t>Argument passed can be </a:t>
            </a:r>
          </a:p>
          <a:p>
            <a:pPr lvl="3"/>
            <a:r>
              <a:rPr lang="en-US" dirty="0"/>
              <a:t>Input</a:t>
            </a:r>
          </a:p>
          <a:p>
            <a:pPr lvl="3"/>
            <a:r>
              <a:rPr lang="en-US" dirty="0"/>
              <a:t>input &amp; output</a:t>
            </a:r>
          </a:p>
          <a:p>
            <a:pPr lvl="3"/>
            <a:r>
              <a:rPr lang="en-US" dirty="0"/>
              <a:t>Output </a:t>
            </a:r>
          </a:p>
          <a:p>
            <a:pPr lvl="1"/>
            <a:r>
              <a:rPr lang="en-US" dirty="0"/>
              <a:t>Reference type will always be passed as Reference </a:t>
            </a:r>
            <a:endParaRPr lang="en-IN" dirty="0"/>
          </a:p>
        </p:txBody>
      </p:sp>
    </p:spTree>
    <p:extLst>
      <p:ext uri="{BB962C8B-B14F-4D97-AF65-F5344CB8AC3E}">
        <p14:creationId xmlns:p14="http://schemas.microsoft.com/office/powerpoint/2010/main" val="232708057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5B95A-7436-01F0-F50A-0E54854ED1B2}"/>
              </a:ext>
            </a:extLst>
          </p:cNvPr>
          <p:cNvSpPr>
            <a:spLocks noGrp="1"/>
          </p:cNvSpPr>
          <p:nvPr>
            <p:ph type="title"/>
          </p:nvPr>
        </p:nvSpPr>
        <p:spPr/>
        <p:txBody>
          <a:bodyPr/>
          <a:lstStyle/>
          <a:p>
            <a:r>
              <a:rPr lang="en-US" dirty="0"/>
              <a:t>PLMS</a:t>
            </a:r>
            <a:endParaRPr lang="en-IN" dirty="0"/>
          </a:p>
        </p:txBody>
      </p:sp>
      <p:sp>
        <p:nvSpPr>
          <p:cNvPr id="5" name="Text Placeholder 4">
            <a:extLst>
              <a:ext uri="{FF2B5EF4-FFF2-40B4-BE49-F238E27FC236}">
                <a16:creationId xmlns:a16="http://schemas.microsoft.com/office/drawing/2014/main" id="{C575D6AD-EAF6-C4BF-F074-B36970F3E013}"/>
              </a:ext>
            </a:extLst>
          </p:cNvPr>
          <p:cNvSpPr>
            <a:spLocks noGrp="1"/>
          </p:cNvSpPr>
          <p:nvPr>
            <p:ph type="body" idx="1"/>
          </p:nvPr>
        </p:nvSpPr>
        <p:spPr>
          <a:xfrm>
            <a:off x="839788" y="1681163"/>
            <a:ext cx="5157787" cy="596816"/>
          </a:xfrm>
        </p:spPr>
        <p:txBody>
          <a:bodyPr/>
          <a:lstStyle/>
          <a:p>
            <a:r>
              <a:rPr lang="en-US" dirty="0"/>
              <a:t>Functional Requirement</a:t>
            </a:r>
            <a:endParaRPr lang="en-IN" dirty="0"/>
          </a:p>
        </p:txBody>
      </p:sp>
      <p:sp>
        <p:nvSpPr>
          <p:cNvPr id="3" name="Content Placeholder 2">
            <a:extLst>
              <a:ext uri="{FF2B5EF4-FFF2-40B4-BE49-F238E27FC236}">
                <a16:creationId xmlns:a16="http://schemas.microsoft.com/office/drawing/2014/main" id="{858787FF-454E-9AE4-445A-D892226EB901}"/>
              </a:ext>
            </a:extLst>
          </p:cNvPr>
          <p:cNvSpPr>
            <a:spLocks noGrp="1"/>
          </p:cNvSpPr>
          <p:nvPr>
            <p:ph sz="half" idx="2"/>
          </p:nvPr>
        </p:nvSpPr>
        <p:spPr/>
        <p:txBody>
          <a:bodyPr>
            <a:normAutofit fontScale="62500" lnSpcReduction="20000"/>
          </a:bodyPr>
          <a:lstStyle/>
          <a:p>
            <a:r>
              <a:rPr lang="en-US" dirty="0"/>
              <a:t>Admin</a:t>
            </a:r>
          </a:p>
          <a:p>
            <a:pPr lvl="1"/>
            <a:r>
              <a:rPr lang="en-US" dirty="0"/>
              <a:t>Add new LO, LI </a:t>
            </a:r>
          </a:p>
          <a:p>
            <a:pPr lvl="1"/>
            <a:r>
              <a:rPr lang="en-US" dirty="0"/>
              <a:t>Deactivate / Activate LO,LI</a:t>
            </a:r>
          </a:p>
          <a:p>
            <a:r>
              <a:rPr lang="en-US" dirty="0"/>
              <a:t>Loan Officer</a:t>
            </a:r>
          </a:p>
          <a:p>
            <a:pPr lvl="1"/>
            <a:r>
              <a:rPr lang="en-US" dirty="0"/>
              <a:t>Verifying the Application</a:t>
            </a:r>
          </a:p>
          <a:p>
            <a:pPr lvl="2"/>
            <a:r>
              <a:rPr lang="en-US" dirty="0"/>
              <a:t>Address verification</a:t>
            </a:r>
          </a:p>
          <a:p>
            <a:pPr lvl="2"/>
            <a:r>
              <a:rPr lang="en-US" dirty="0"/>
              <a:t>Income verification</a:t>
            </a:r>
          </a:p>
          <a:p>
            <a:pPr lvl="2"/>
            <a:r>
              <a:rPr lang="en-US" dirty="0"/>
              <a:t>Identity Verification</a:t>
            </a:r>
          </a:p>
          <a:p>
            <a:r>
              <a:rPr lang="en-US" dirty="0"/>
              <a:t>Loan Inspector</a:t>
            </a:r>
          </a:p>
          <a:p>
            <a:pPr lvl="1"/>
            <a:r>
              <a:rPr lang="en-US" dirty="0"/>
              <a:t>View &amp; Approve /Reject Loan </a:t>
            </a:r>
          </a:p>
          <a:p>
            <a:r>
              <a:rPr lang="en-US" dirty="0"/>
              <a:t>Applicant/Customer</a:t>
            </a:r>
          </a:p>
          <a:p>
            <a:pPr lvl="1"/>
            <a:r>
              <a:rPr lang="en-US" dirty="0"/>
              <a:t>Register</a:t>
            </a:r>
          </a:p>
          <a:p>
            <a:pPr lvl="2"/>
            <a:r>
              <a:rPr lang="en-US" dirty="0"/>
              <a:t>Account Details</a:t>
            </a:r>
          </a:p>
          <a:p>
            <a:pPr lvl="1"/>
            <a:r>
              <a:rPr lang="en-US" dirty="0"/>
              <a:t>Apply for a Loan</a:t>
            </a:r>
          </a:p>
          <a:p>
            <a:pPr lvl="1"/>
            <a:r>
              <a:rPr lang="en-US" dirty="0"/>
              <a:t>Check Application status</a:t>
            </a:r>
          </a:p>
          <a:p>
            <a:endParaRPr lang="en-IN" dirty="0"/>
          </a:p>
        </p:txBody>
      </p:sp>
      <p:sp>
        <p:nvSpPr>
          <p:cNvPr id="6" name="Text Placeholder 5">
            <a:extLst>
              <a:ext uri="{FF2B5EF4-FFF2-40B4-BE49-F238E27FC236}">
                <a16:creationId xmlns:a16="http://schemas.microsoft.com/office/drawing/2014/main" id="{68317025-0831-0918-1448-4CD8569F5E82}"/>
              </a:ext>
            </a:extLst>
          </p:cNvPr>
          <p:cNvSpPr>
            <a:spLocks noGrp="1"/>
          </p:cNvSpPr>
          <p:nvPr>
            <p:ph type="body" sz="quarter" idx="3"/>
          </p:nvPr>
        </p:nvSpPr>
        <p:spPr>
          <a:xfrm>
            <a:off x="6172200" y="1681163"/>
            <a:ext cx="5183188" cy="532648"/>
          </a:xfrm>
        </p:spPr>
        <p:txBody>
          <a:bodyPr/>
          <a:lstStyle/>
          <a:p>
            <a:r>
              <a:rPr lang="en-US" dirty="0"/>
              <a:t>Non-Functional Requirement</a:t>
            </a:r>
            <a:endParaRPr lang="en-IN" dirty="0"/>
          </a:p>
        </p:txBody>
      </p:sp>
      <p:sp>
        <p:nvSpPr>
          <p:cNvPr id="7" name="Content Placeholder 6">
            <a:extLst>
              <a:ext uri="{FF2B5EF4-FFF2-40B4-BE49-F238E27FC236}">
                <a16:creationId xmlns:a16="http://schemas.microsoft.com/office/drawing/2014/main" id="{7E6E9013-2CF2-06FD-B2D1-90F6B845BCC2}"/>
              </a:ext>
            </a:extLst>
          </p:cNvPr>
          <p:cNvSpPr>
            <a:spLocks noGrp="1"/>
          </p:cNvSpPr>
          <p:nvPr>
            <p:ph sz="quarter" idx="4"/>
          </p:nvPr>
        </p:nvSpPr>
        <p:spPr/>
        <p:txBody>
          <a:bodyPr>
            <a:normAutofit fontScale="62500" lnSpcReduction="20000"/>
          </a:bodyPr>
          <a:lstStyle/>
          <a:p>
            <a:r>
              <a:rPr lang="en-US" dirty="0"/>
              <a:t>Admin</a:t>
            </a:r>
          </a:p>
          <a:p>
            <a:pPr lvl="1"/>
            <a:r>
              <a:rPr lang="en-US" dirty="0"/>
              <a:t>Change Password</a:t>
            </a:r>
          </a:p>
          <a:p>
            <a:r>
              <a:rPr lang="en-US" dirty="0"/>
              <a:t>Loan Officer</a:t>
            </a:r>
          </a:p>
          <a:p>
            <a:pPr lvl="1"/>
            <a:r>
              <a:rPr lang="en-US" dirty="0"/>
              <a:t>Change Password</a:t>
            </a:r>
          </a:p>
          <a:p>
            <a:r>
              <a:rPr lang="en-US" dirty="0"/>
              <a:t>Loan Inspector</a:t>
            </a:r>
          </a:p>
          <a:p>
            <a:pPr lvl="1"/>
            <a:r>
              <a:rPr lang="en-US" dirty="0"/>
              <a:t>Change Password</a:t>
            </a:r>
          </a:p>
          <a:p>
            <a:r>
              <a:rPr lang="en-US" dirty="0"/>
              <a:t>Applicant/Customer</a:t>
            </a:r>
          </a:p>
          <a:p>
            <a:pPr lvl="1"/>
            <a:r>
              <a:rPr lang="en-US" dirty="0"/>
              <a:t>Sign up</a:t>
            </a:r>
          </a:p>
          <a:p>
            <a:pPr lvl="1"/>
            <a:r>
              <a:rPr lang="en-US" dirty="0"/>
              <a:t>Change Password</a:t>
            </a:r>
          </a:p>
          <a:p>
            <a:pPr lvl="1"/>
            <a:endParaRPr lang="en-US" dirty="0"/>
          </a:p>
          <a:p>
            <a:endParaRPr lang="en-IN" dirty="0"/>
          </a:p>
          <a:p>
            <a:endParaRPr lang="en-IN" dirty="0"/>
          </a:p>
        </p:txBody>
      </p:sp>
    </p:spTree>
    <p:extLst>
      <p:ext uri="{BB962C8B-B14F-4D97-AF65-F5344CB8AC3E}">
        <p14:creationId xmlns:p14="http://schemas.microsoft.com/office/powerpoint/2010/main" val="104318101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5BEC7EB-830B-8A1E-BD2A-1CBC5A4E6E82}"/>
              </a:ext>
            </a:extLst>
          </p:cNvPr>
          <p:cNvSpPr>
            <a:spLocks noGrp="1"/>
          </p:cNvSpPr>
          <p:nvPr>
            <p:ph type="title"/>
          </p:nvPr>
        </p:nvSpPr>
        <p:spPr/>
        <p:txBody>
          <a:bodyPr/>
          <a:lstStyle/>
          <a:p>
            <a:endParaRPr lang="en-IN" dirty="0"/>
          </a:p>
        </p:txBody>
      </p:sp>
      <p:sp>
        <p:nvSpPr>
          <p:cNvPr id="8" name="Content Placeholder 7">
            <a:extLst>
              <a:ext uri="{FF2B5EF4-FFF2-40B4-BE49-F238E27FC236}">
                <a16:creationId xmlns:a16="http://schemas.microsoft.com/office/drawing/2014/main" id="{D2070C45-A106-9DCD-C036-01FB7908ADFC}"/>
              </a:ext>
            </a:extLst>
          </p:cNvPr>
          <p:cNvSpPr>
            <a:spLocks noGrp="1"/>
          </p:cNvSpPr>
          <p:nvPr>
            <p:ph idx="1"/>
          </p:nvPr>
        </p:nvSpPr>
        <p:spPr>
          <a:xfrm>
            <a:off x="838200" y="1825625"/>
            <a:ext cx="3148263" cy="2713424"/>
          </a:xfrm>
        </p:spPr>
        <p:txBody>
          <a:bodyPr/>
          <a:lstStyle/>
          <a:p>
            <a:r>
              <a:rPr lang="en-US" dirty="0"/>
              <a:t>Non Func Req</a:t>
            </a:r>
          </a:p>
          <a:p>
            <a:pPr lvl="1"/>
            <a:r>
              <a:rPr lang="en-US" dirty="0"/>
              <a:t>User</a:t>
            </a:r>
          </a:p>
          <a:p>
            <a:pPr lvl="2"/>
            <a:r>
              <a:rPr lang="en-US" dirty="0" err="1"/>
              <a:t>UserID</a:t>
            </a:r>
            <a:r>
              <a:rPr lang="en-US" dirty="0"/>
              <a:t> =&gt; PK- I </a:t>
            </a:r>
          </a:p>
          <a:p>
            <a:pPr lvl="2"/>
            <a:r>
              <a:rPr lang="en-US" dirty="0" err="1"/>
              <a:t>UserName</a:t>
            </a:r>
            <a:r>
              <a:rPr lang="en-US" dirty="0"/>
              <a:t> – 20 </a:t>
            </a:r>
          </a:p>
          <a:p>
            <a:pPr lvl="2"/>
            <a:r>
              <a:rPr lang="en-US" dirty="0"/>
              <a:t>Password- 10 </a:t>
            </a:r>
          </a:p>
          <a:p>
            <a:pPr lvl="2"/>
            <a:r>
              <a:rPr lang="en-US" dirty="0"/>
              <a:t>Role</a:t>
            </a:r>
          </a:p>
          <a:p>
            <a:pPr lvl="2"/>
            <a:r>
              <a:rPr lang="en-US" dirty="0"/>
              <a:t>Email</a:t>
            </a:r>
          </a:p>
          <a:p>
            <a:pPr lvl="1"/>
            <a:endParaRPr lang="en-US" dirty="0"/>
          </a:p>
          <a:p>
            <a:pPr lvl="2"/>
            <a:endParaRPr lang="en-US" dirty="0"/>
          </a:p>
          <a:p>
            <a:pPr lvl="2"/>
            <a:endParaRPr lang="en-IN" dirty="0"/>
          </a:p>
        </p:txBody>
      </p:sp>
      <p:sp>
        <p:nvSpPr>
          <p:cNvPr id="9" name="Content Placeholder 7">
            <a:extLst>
              <a:ext uri="{FF2B5EF4-FFF2-40B4-BE49-F238E27FC236}">
                <a16:creationId xmlns:a16="http://schemas.microsoft.com/office/drawing/2014/main" id="{4568E0BD-4D2A-CCF3-89E2-390E62B99CDA}"/>
              </a:ext>
            </a:extLst>
          </p:cNvPr>
          <p:cNvSpPr txBox="1">
            <a:spLocks/>
          </p:cNvSpPr>
          <p:nvPr/>
        </p:nvSpPr>
        <p:spPr>
          <a:xfrm>
            <a:off x="4166938" y="1825625"/>
            <a:ext cx="3934325"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Func Req</a:t>
            </a:r>
          </a:p>
          <a:p>
            <a:pPr lvl="1"/>
            <a:r>
              <a:rPr lang="en-US" dirty="0" err="1"/>
              <a:t>CustomerPrimary</a:t>
            </a:r>
            <a:endParaRPr lang="en-US" dirty="0"/>
          </a:p>
          <a:p>
            <a:pPr lvl="2"/>
            <a:r>
              <a:rPr lang="en-US" dirty="0" err="1"/>
              <a:t>CustomerID</a:t>
            </a:r>
            <a:r>
              <a:rPr lang="en-US" dirty="0"/>
              <a:t>=&gt; PKI</a:t>
            </a:r>
          </a:p>
          <a:p>
            <a:pPr lvl="2"/>
            <a:r>
              <a:rPr lang="en-US" dirty="0" err="1"/>
              <a:t>FullName</a:t>
            </a:r>
            <a:r>
              <a:rPr lang="en-US" dirty="0"/>
              <a:t> </a:t>
            </a:r>
            <a:r>
              <a:rPr lang="en-US" dirty="0" err="1"/>
              <a:t>vc</a:t>
            </a:r>
            <a:r>
              <a:rPr lang="en-US" dirty="0"/>
              <a:t>(50)</a:t>
            </a:r>
          </a:p>
          <a:p>
            <a:pPr lvl="2"/>
            <a:r>
              <a:rPr lang="en-US" dirty="0"/>
              <a:t>DOB</a:t>
            </a:r>
          </a:p>
          <a:p>
            <a:pPr lvl="2"/>
            <a:r>
              <a:rPr lang="en-US" dirty="0" err="1"/>
              <a:t>MobileNo</a:t>
            </a:r>
            <a:endParaRPr lang="en-US" dirty="0"/>
          </a:p>
          <a:p>
            <a:pPr lvl="2"/>
            <a:r>
              <a:rPr lang="en-US" dirty="0"/>
              <a:t>Email</a:t>
            </a:r>
          </a:p>
          <a:p>
            <a:pPr lvl="2"/>
            <a:r>
              <a:rPr lang="en-US" dirty="0"/>
              <a:t>Gender</a:t>
            </a:r>
          </a:p>
          <a:p>
            <a:pPr lvl="2"/>
            <a:r>
              <a:rPr lang="en-US" dirty="0" err="1"/>
              <a:t>PCNo</a:t>
            </a:r>
            <a:endParaRPr lang="en-US" dirty="0"/>
          </a:p>
          <a:p>
            <a:pPr lvl="2"/>
            <a:r>
              <a:rPr lang="en-US" dirty="0" err="1"/>
              <a:t>AdNO</a:t>
            </a:r>
            <a:endParaRPr lang="en-US" dirty="0"/>
          </a:p>
          <a:p>
            <a:pPr lvl="2"/>
            <a:r>
              <a:rPr lang="en-US" dirty="0" err="1"/>
              <a:t>PhotoURL</a:t>
            </a:r>
            <a:endParaRPr lang="en-US" dirty="0"/>
          </a:p>
          <a:p>
            <a:pPr lvl="2"/>
            <a:r>
              <a:rPr lang="en-US" dirty="0" err="1"/>
              <a:t>ALLSupportDocURL</a:t>
            </a:r>
            <a:endParaRPr lang="en-US" dirty="0"/>
          </a:p>
          <a:p>
            <a:pPr lvl="2"/>
            <a:r>
              <a:rPr lang="en-US" dirty="0" err="1"/>
              <a:t>UserID</a:t>
            </a:r>
            <a:r>
              <a:rPr lang="en-US" dirty="0"/>
              <a:t> =&gt; FK</a:t>
            </a:r>
          </a:p>
          <a:p>
            <a:pPr lvl="2"/>
            <a:endParaRPr lang="en-US" dirty="0"/>
          </a:p>
          <a:p>
            <a:pPr lvl="1"/>
            <a:endParaRPr lang="en-US" dirty="0"/>
          </a:p>
          <a:p>
            <a:pPr lvl="2"/>
            <a:endParaRPr lang="en-US" dirty="0"/>
          </a:p>
          <a:p>
            <a:pPr lvl="2"/>
            <a:endParaRPr lang="en-IN" dirty="0"/>
          </a:p>
        </p:txBody>
      </p:sp>
      <p:sp>
        <p:nvSpPr>
          <p:cNvPr id="11" name="TextBox 10">
            <a:extLst>
              <a:ext uri="{FF2B5EF4-FFF2-40B4-BE49-F238E27FC236}">
                <a16:creationId xmlns:a16="http://schemas.microsoft.com/office/drawing/2014/main" id="{25E596CC-3C4A-FAD5-82FC-D3DB67FFA327}"/>
              </a:ext>
            </a:extLst>
          </p:cNvPr>
          <p:cNvSpPr txBox="1"/>
          <p:nvPr/>
        </p:nvSpPr>
        <p:spPr>
          <a:xfrm>
            <a:off x="7324305" y="1989702"/>
            <a:ext cx="6096000" cy="1754326"/>
          </a:xfrm>
          <a:prstGeom prst="rect">
            <a:avLst/>
          </a:prstGeom>
          <a:noFill/>
        </p:spPr>
        <p:txBody>
          <a:bodyPr wrap="square">
            <a:spAutoFit/>
          </a:bodyPr>
          <a:lstStyle/>
          <a:p>
            <a:pPr lvl="1"/>
            <a:r>
              <a:rPr lang="en-US" dirty="0" err="1"/>
              <a:t>CustomerAddress</a:t>
            </a:r>
            <a:endParaRPr lang="en-US" dirty="0"/>
          </a:p>
          <a:p>
            <a:pPr lvl="1"/>
            <a:r>
              <a:rPr lang="en-US" dirty="0"/>
              <a:t>	</a:t>
            </a:r>
            <a:r>
              <a:rPr lang="en-US" dirty="0" err="1"/>
              <a:t>AddressID</a:t>
            </a:r>
            <a:r>
              <a:rPr lang="en-US" dirty="0"/>
              <a:t> PKI</a:t>
            </a:r>
          </a:p>
          <a:p>
            <a:pPr lvl="2"/>
            <a:r>
              <a:rPr lang="en-US" dirty="0" err="1"/>
              <a:t>CustomerID</a:t>
            </a:r>
            <a:r>
              <a:rPr lang="en-US" dirty="0"/>
              <a:t>=&gt; FK</a:t>
            </a:r>
          </a:p>
          <a:p>
            <a:pPr lvl="2"/>
            <a:r>
              <a:rPr lang="en-US" dirty="0"/>
              <a:t>Address</a:t>
            </a:r>
          </a:p>
          <a:p>
            <a:pPr lvl="2"/>
            <a:r>
              <a:rPr lang="en-US" dirty="0"/>
              <a:t>City</a:t>
            </a:r>
          </a:p>
          <a:p>
            <a:pPr lvl="2"/>
            <a:r>
              <a:rPr lang="en-US" dirty="0" err="1"/>
              <a:t>AddressType</a:t>
            </a:r>
            <a:endParaRPr lang="en-US" dirty="0"/>
          </a:p>
        </p:txBody>
      </p:sp>
      <p:sp>
        <p:nvSpPr>
          <p:cNvPr id="12" name="TextBox 11">
            <a:extLst>
              <a:ext uri="{FF2B5EF4-FFF2-40B4-BE49-F238E27FC236}">
                <a16:creationId xmlns:a16="http://schemas.microsoft.com/office/drawing/2014/main" id="{FDA681F9-EF27-FC60-E3F0-1BB9D068AF54}"/>
              </a:ext>
            </a:extLst>
          </p:cNvPr>
          <p:cNvSpPr txBox="1"/>
          <p:nvPr/>
        </p:nvSpPr>
        <p:spPr>
          <a:xfrm>
            <a:off x="7324305" y="3742003"/>
            <a:ext cx="6096000" cy="2031325"/>
          </a:xfrm>
          <a:prstGeom prst="rect">
            <a:avLst/>
          </a:prstGeom>
          <a:noFill/>
        </p:spPr>
        <p:txBody>
          <a:bodyPr wrap="square">
            <a:spAutoFit/>
          </a:bodyPr>
          <a:lstStyle/>
          <a:p>
            <a:pPr lvl="1"/>
            <a:r>
              <a:rPr lang="en-US" dirty="0" err="1"/>
              <a:t>CustomerBankAccount</a:t>
            </a:r>
            <a:endParaRPr lang="en-US" dirty="0"/>
          </a:p>
          <a:p>
            <a:pPr lvl="1"/>
            <a:r>
              <a:rPr lang="en-US" dirty="0"/>
              <a:t>	</a:t>
            </a:r>
            <a:r>
              <a:rPr lang="en-US" dirty="0" err="1"/>
              <a:t>BankAccountID</a:t>
            </a:r>
            <a:r>
              <a:rPr lang="en-US" dirty="0"/>
              <a:t> PKI</a:t>
            </a:r>
          </a:p>
          <a:p>
            <a:pPr lvl="2"/>
            <a:r>
              <a:rPr lang="en-US" dirty="0" err="1"/>
              <a:t>CustomerID</a:t>
            </a:r>
            <a:r>
              <a:rPr lang="en-US" dirty="0"/>
              <a:t>=&gt; FK</a:t>
            </a:r>
          </a:p>
          <a:p>
            <a:pPr lvl="2"/>
            <a:r>
              <a:rPr lang="en-US" dirty="0" err="1"/>
              <a:t>AccountHolderName</a:t>
            </a:r>
            <a:endParaRPr lang="en-US" dirty="0"/>
          </a:p>
          <a:p>
            <a:pPr lvl="2"/>
            <a:r>
              <a:rPr lang="en-US" dirty="0" err="1"/>
              <a:t>AccountNo</a:t>
            </a:r>
            <a:endParaRPr lang="en-US" dirty="0"/>
          </a:p>
          <a:p>
            <a:pPr lvl="2"/>
            <a:r>
              <a:rPr lang="en-US" dirty="0" err="1"/>
              <a:t>AccountType</a:t>
            </a:r>
            <a:endParaRPr lang="en-US" dirty="0"/>
          </a:p>
          <a:p>
            <a:pPr lvl="2"/>
            <a:r>
              <a:rPr lang="en-US" dirty="0"/>
              <a:t>IFSC Code </a:t>
            </a:r>
          </a:p>
        </p:txBody>
      </p:sp>
      <p:sp>
        <p:nvSpPr>
          <p:cNvPr id="13" name="TextBox 12">
            <a:extLst>
              <a:ext uri="{FF2B5EF4-FFF2-40B4-BE49-F238E27FC236}">
                <a16:creationId xmlns:a16="http://schemas.microsoft.com/office/drawing/2014/main" id="{163E5556-194F-A4E2-D74B-31EB301702F2}"/>
              </a:ext>
            </a:extLst>
          </p:cNvPr>
          <p:cNvSpPr txBox="1"/>
          <p:nvPr/>
        </p:nvSpPr>
        <p:spPr>
          <a:xfrm>
            <a:off x="207519" y="4673986"/>
            <a:ext cx="2529016" cy="2031325"/>
          </a:xfrm>
          <a:prstGeom prst="rect">
            <a:avLst/>
          </a:prstGeom>
          <a:noFill/>
        </p:spPr>
        <p:txBody>
          <a:bodyPr wrap="square">
            <a:spAutoFit/>
          </a:bodyPr>
          <a:lstStyle/>
          <a:p>
            <a:pPr lvl="1"/>
            <a:r>
              <a:rPr lang="en-US" dirty="0"/>
              <a:t>Officer</a:t>
            </a:r>
          </a:p>
          <a:p>
            <a:pPr lvl="1"/>
            <a:r>
              <a:rPr lang="en-US" dirty="0"/>
              <a:t>	 </a:t>
            </a:r>
            <a:r>
              <a:rPr lang="en-US" dirty="0" err="1"/>
              <a:t>OfficerID</a:t>
            </a:r>
            <a:r>
              <a:rPr lang="en-US" dirty="0"/>
              <a:t> PKI</a:t>
            </a:r>
          </a:p>
          <a:p>
            <a:pPr lvl="2"/>
            <a:r>
              <a:rPr lang="en-US" dirty="0" err="1"/>
              <a:t>FullName</a:t>
            </a:r>
            <a:endParaRPr lang="en-US" dirty="0"/>
          </a:p>
          <a:p>
            <a:pPr lvl="1"/>
            <a:r>
              <a:rPr lang="en-US" dirty="0"/>
              <a:t>	Address</a:t>
            </a:r>
          </a:p>
          <a:p>
            <a:pPr lvl="2"/>
            <a:r>
              <a:rPr lang="en-US" dirty="0"/>
              <a:t>City</a:t>
            </a:r>
          </a:p>
          <a:p>
            <a:pPr lvl="2"/>
            <a:r>
              <a:rPr lang="en-US" dirty="0" err="1"/>
              <a:t>UserID</a:t>
            </a:r>
            <a:r>
              <a:rPr lang="en-US" dirty="0"/>
              <a:t> =&gt; FK</a:t>
            </a:r>
          </a:p>
          <a:p>
            <a:pPr lvl="2"/>
            <a:endParaRPr lang="en-US" dirty="0"/>
          </a:p>
        </p:txBody>
      </p:sp>
      <p:sp>
        <p:nvSpPr>
          <p:cNvPr id="14" name="TextBox 13">
            <a:extLst>
              <a:ext uri="{FF2B5EF4-FFF2-40B4-BE49-F238E27FC236}">
                <a16:creationId xmlns:a16="http://schemas.microsoft.com/office/drawing/2014/main" id="{5FF49C44-8012-22FB-240F-E056898E836A}"/>
              </a:ext>
            </a:extLst>
          </p:cNvPr>
          <p:cNvSpPr txBox="1"/>
          <p:nvPr/>
        </p:nvSpPr>
        <p:spPr>
          <a:xfrm>
            <a:off x="2338680" y="5421496"/>
            <a:ext cx="2661688" cy="1754326"/>
          </a:xfrm>
          <a:prstGeom prst="rect">
            <a:avLst/>
          </a:prstGeom>
          <a:noFill/>
        </p:spPr>
        <p:txBody>
          <a:bodyPr wrap="square">
            <a:spAutoFit/>
          </a:bodyPr>
          <a:lstStyle/>
          <a:p>
            <a:pPr lvl="1"/>
            <a:r>
              <a:rPr lang="en-US" dirty="0"/>
              <a:t>Inspector</a:t>
            </a:r>
          </a:p>
          <a:p>
            <a:pPr lvl="1"/>
            <a:r>
              <a:rPr lang="en-US" dirty="0"/>
              <a:t>	 </a:t>
            </a:r>
            <a:r>
              <a:rPr lang="en-US" dirty="0" err="1"/>
              <a:t>InspectorID</a:t>
            </a:r>
            <a:r>
              <a:rPr lang="en-US" dirty="0"/>
              <a:t> PKI</a:t>
            </a:r>
          </a:p>
          <a:p>
            <a:pPr lvl="2"/>
            <a:r>
              <a:rPr lang="en-US" dirty="0" err="1"/>
              <a:t>FullName</a:t>
            </a:r>
            <a:endParaRPr lang="en-US" dirty="0"/>
          </a:p>
          <a:p>
            <a:pPr lvl="2"/>
            <a:r>
              <a:rPr lang="en-US" dirty="0"/>
              <a:t>Note</a:t>
            </a:r>
          </a:p>
          <a:p>
            <a:pPr lvl="2"/>
            <a:r>
              <a:rPr lang="en-US" dirty="0" err="1"/>
              <a:t>UserID</a:t>
            </a:r>
            <a:r>
              <a:rPr lang="en-US" dirty="0"/>
              <a:t> =&gt; FK</a:t>
            </a:r>
          </a:p>
          <a:p>
            <a:pPr lvl="2"/>
            <a:endParaRPr lang="en-US" dirty="0"/>
          </a:p>
        </p:txBody>
      </p:sp>
    </p:spTree>
    <p:extLst>
      <p:ext uri="{BB962C8B-B14F-4D97-AF65-F5344CB8AC3E}">
        <p14:creationId xmlns:p14="http://schemas.microsoft.com/office/powerpoint/2010/main" val="314939581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D8F52-A41C-5D1E-12DB-C0F37A2FEDF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5DD329A-D169-8C3C-C894-0141169157DD}"/>
              </a:ext>
            </a:extLst>
          </p:cNvPr>
          <p:cNvSpPr>
            <a:spLocks noGrp="1"/>
          </p:cNvSpPr>
          <p:nvPr>
            <p:ph idx="1"/>
          </p:nvPr>
        </p:nvSpPr>
        <p:spPr>
          <a:xfrm>
            <a:off x="-356936" y="1769477"/>
            <a:ext cx="4383504" cy="3909428"/>
          </a:xfrm>
        </p:spPr>
        <p:txBody>
          <a:bodyPr/>
          <a:lstStyle/>
          <a:p>
            <a:pPr lvl="2"/>
            <a:r>
              <a:rPr lang="en-US" dirty="0" err="1"/>
              <a:t>CustomerVerificationStatus</a:t>
            </a:r>
            <a:endParaRPr lang="en-US" dirty="0"/>
          </a:p>
          <a:p>
            <a:pPr lvl="3"/>
            <a:r>
              <a:rPr lang="en-US" dirty="0" err="1"/>
              <a:t>VerificatiotStatusID</a:t>
            </a:r>
            <a:endParaRPr lang="en-US" dirty="0"/>
          </a:p>
          <a:p>
            <a:pPr lvl="3"/>
            <a:r>
              <a:rPr lang="en-US" dirty="0" err="1"/>
              <a:t>CustomerID</a:t>
            </a:r>
            <a:endParaRPr lang="en-US" dirty="0"/>
          </a:p>
          <a:p>
            <a:pPr lvl="3"/>
            <a:r>
              <a:rPr lang="en-US" dirty="0" err="1"/>
              <a:t>VerifiedByOfficerID</a:t>
            </a:r>
            <a:endParaRPr lang="en-US" dirty="0"/>
          </a:p>
          <a:p>
            <a:pPr lvl="3"/>
            <a:r>
              <a:rPr lang="en-US" dirty="0" err="1"/>
              <a:t>VerificationType</a:t>
            </a:r>
            <a:r>
              <a:rPr lang="en-US" dirty="0"/>
              <a:t>-(</a:t>
            </a:r>
            <a:r>
              <a:rPr lang="en-US" dirty="0" err="1"/>
              <a:t>Address,Identity</a:t>
            </a:r>
            <a:r>
              <a:rPr lang="en-US" dirty="0"/>
              <a:t>…)</a:t>
            </a:r>
          </a:p>
          <a:p>
            <a:pPr lvl="3"/>
            <a:r>
              <a:rPr lang="en-US" dirty="0" err="1"/>
              <a:t>VerifiedDate</a:t>
            </a:r>
            <a:endParaRPr lang="en-US" dirty="0"/>
          </a:p>
          <a:p>
            <a:pPr lvl="3"/>
            <a:r>
              <a:rPr lang="en-US" dirty="0" err="1"/>
              <a:t>VerificationStatus</a:t>
            </a:r>
            <a:endParaRPr lang="en-US" dirty="0"/>
          </a:p>
          <a:p>
            <a:pPr lvl="3"/>
            <a:endParaRPr lang="en-US" dirty="0"/>
          </a:p>
          <a:p>
            <a:endParaRPr lang="en-IN" dirty="0"/>
          </a:p>
        </p:txBody>
      </p:sp>
      <p:sp>
        <p:nvSpPr>
          <p:cNvPr id="5" name="TextBox 4">
            <a:extLst>
              <a:ext uri="{FF2B5EF4-FFF2-40B4-BE49-F238E27FC236}">
                <a16:creationId xmlns:a16="http://schemas.microsoft.com/office/drawing/2014/main" id="{2DE82562-2DAF-2BC6-AA1A-6ABF2459ABA6}"/>
              </a:ext>
            </a:extLst>
          </p:cNvPr>
          <p:cNvSpPr txBox="1"/>
          <p:nvPr/>
        </p:nvSpPr>
        <p:spPr>
          <a:xfrm>
            <a:off x="4379494" y="1616061"/>
            <a:ext cx="3553326" cy="4247317"/>
          </a:xfrm>
          <a:prstGeom prst="rect">
            <a:avLst/>
          </a:prstGeom>
          <a:noFill/>
        </p:spPr>
        <p:txBody>
          <a:bodyPr wrap="square">
            <a:spAutoFit/>
          </a:bodyPr>
          <a:lstStyle/>
          <a:p>
            <a:r>
              <a:rPr lang="en-US" dirty="0" err="1"/>
              <a:t>LoanApplication</a:t>
            </a:r>
            <a:endParaRPr lang="en-US" dirty="0"/>
          </a:p>
          <a:p>
            <a:r>
              <a:rPr lang="en-US" dirty="0"/>
              <a:t>	</a:t>
            </a:r>
            <a:r>
              <a:rPr lang="en-US" dirty="0" err="1"/>
              <a:t>LoanApplicationID</a:t>
            </a:r>
            <a:endParaRPr lang="en-US" dirty="0"/>
          </a:p>
          <a:p>
            <a:r>
              <a:rPr lang="en-US" dirty="0"/>
              <a:t>	</a:t>
            </a:r>
            <a:r>
              <a:rPr lang="en-US" dirty="0" err="1"/>
              <a:t>CustomerID</a:t>
            </a:r>
            <a:endParaRPr lang="en-US" dirty="0"/>
          </a:p>
          <a:p>
            <a:r>
              <a:rPr lang="en-US" dirty="0"/>
              <a:t>	</a:t>
            </a:r>
            <a:r>
              <a:rPr lang="en-US" dirty="0" err="1"/>
              <a:t>ApplicationDate</a:t>
            </a:r>
            <a:endParaRPr lang="en-US" dirty="0"/>
          </a:p>
          <a:p>
            <a:r>
              <a:rPr lang="en-US" dirty="0"/>
              <a:t>	</a:t>
            </a:r>
            <a:r>
              <a:rPr lang="en-US" dirty="0" err="1"/>
              <a:t>LoanRequestAmount</a:t>
            </a:r>
            <a:endParaRPr lang="en-US" dirty="0"/>
          </a:p>
          <a:p>
            <a:r>
              <a:rPr lang="en-US" dirty="0"/>
              <a:t>	ROI </a:t>
            </a:r>
          </a:p>
          <a:p>
            <a:r>
              <a:rPr lang="en-US" dirty="0"/>
              <a:t>	</a:t>
            </a:r>
            <a:r>
              <a:rPr lang="en-US" dirty="0" err="1"/>
              <a:t>ReasonForLoan</a:t>
            </a:r>
            <a:endParaRPr lang="en-US" dirty="0"/>
          </a:p>
          <a:p>
            <a:r>
              <a:rPr lang="en-US" dirty="0"/>
              <a:t>	</a:t>
            </a:r>
            <a:r>
              <a:rPr lang="en-US" dirty="0" err="1"/>
              <a:t>LoanStatus</a:t>
            </a:r>
            <a:endParaRPr lang="en-US" dirty="0"/>
          </a:p>
          <a:p>
            <a:r>
              <a:rPr lang="en-US" dirty="0"/>
              <a:t>	</a:t>
            </a:r>
            <a:r>
              <a:rPr lang="en-US" dirty="0" err="1"/>
              <a:t>CompanyName</a:t>
            </a:r>
            <a:endParaRPr lang="en-US" dirty="0"/>
          </a:p>
          <a:p>
            <a:r>
              <a:rPr lang="en-US" dirty="0"/>
              <a:t>	Income</a:t>
            </a:r>
          </a:p>
          <a:p>
            <a:r>
              <a:rPr lang="en-US" dirty="0"/>
              <a:t>	TotalEMIPaidPerMonth</a:t>
            </a:r>
          </a:p>
          <a:p>
            <a:r>
              <a:rPr lang="en-US" dirty="0"/>
              <a:t>	</a:t>
            </a:r>
            <a:r>
              <a:rPr lang="en-US" dirty="0" err="1"/>
              <a:t>ApprovedAmount</a:t>
            </a:r>
            <a:endParaRPr lang="en-US" dirty="0"/>
          </a:p>
          <a:p>
            <a:r>
              <a:rPr lang="en-US" dirty="0" err="1"/>
              <a:t>ApprovedBYInspectorID</a:t>
            </a:r>
            <a:endParaRPr lang="en-US" dirty="0"/>
          </a:p>
          <a:p>
            <a:r>
              <a:rPr lang="en-US" dirty="0"/>
              <a:t>Note</a:t>
            </a:r>
          </a:p>
          <a:p>
            <a:endParaRPr lang="en-IN" dirty="0"/>
          </a:p>
        </p:txBody>
      </p:sp>
      <p:sp>
        <p:nvSpPr>
          <p:cNvPr id="6" name="TextBox 5">
            <a:extLst>
              <a:ext uri="{FF2B5EF4-FFF2-40B4-BE49-F238E27FC236}">
                <a16:creationId xmlns:a16="http://schemas.microsoft.com/office/drawing/2014/main" id="{5448AF6F-F8CC-4250-55AA-B3E14EAA2971}"/>
              </a:ext>
            </a:extLst>
          </p:cNvPr>
          <p:cNvSpPr txBox="1"/>
          <p:nvPr/>
        </p:nvSpPr>
        <p:spPr>
          <a:xfrm>
            <a:off x="8638674" y="1904818"/>
            <a:ext cx="3553326" cy="4801314"/>
          </a:xfrm>
          <a:prstGeom prst="rect">
            <a:avLst/>
          </a:prstGeom>
          <a:noFill/>
        </p:spPr>
        <p:txBody>
          <a:bodyPr wrap="square">
            <a:spAutoFit/>
          </a:bodyPr>
          <a:lstStyle/>
          <a:p>
            <a:r>
              <a:rPr lang="en-US" dirty="0" err="1"/>
              <a:t>LoanEmiHeader</a:t>
            </a:r>
            <a:endParaRPr lang="en-US" dirty="0"/>
          </a:p>
          <a:p>
            <a:r>
              <a:rPr lang="en-US" dirty="0"/>
              <a:t>	</a:t>
            </a:r>
            <a:r>
              <a:rPr lang="en-US" dirty="0" err="1"/>
              <a:t>LoanEMIHeaderID</a:t>
            </a:r>
            <a:endParaRPr lang="en-US" dirty="0"/>
          </a:p>
          <a:p>
            <a:r>
              <a:rPr lang="en-US" dirty="0"/>
              <a:t>	</a:t>
            </a:r>
            <a:r>
              <a:rPr lang="en-US" dirty="0" err="1"/>
              <a:t>LoanAmount</a:t>
            </a:r>
            <a:endParaRPr lang="en-US" dirty="0"/>
          </a:p>
          <a:p>
            <a:r>
              <a:rPr lang="en-US" dirty="0"/>
              <a:t>	</a:t>
            </a:r>
            <a:r>
              <a:rPr lang="en-US" dirty="0" err="1"/>
              <a:t>FirstEMIDate</a:t>
            </a:r>
            <a:endParaRPr lang="en-US" dirty="0"/>
          </a:p>
          <a:p>
            <a:r>
              <a:rPr lang="en-US" dirty="0"/>
              <a:t>	</a:t>
            </a:r>
            <a:r>
              <a:rPr lang="en-US" dirty="0" err="1"/>
              <a:t>LastEMIDate</a:t>
            </a:r>
            <a:endParaRPr lang="en-US" dirty="0"/>
          </a:p>
          <a:p>
            <a:r>
              <a:rPr lang="en-US" dirty="0"/>
              <a:t>	</a:t>
            </a:r>
            <a:r>
              <a:rPr lang="en-US" dirty="0" err="1"/>
              <a:t>EMIAmount</a:t>
            </a:r>
            <a:endParaRPr lang="en-US" dirty="0"/>
          </a:p>
          <a:p>
            <a:r>
              <a:rPr lang="en-US" dirty="0"/>
              <a:t>	</a:t>
            </a:r>
            <a:r>
              <a:rPr lang="en-US" dirty="0" err="1"/>
              <a:t>IntRate</a:t>
            </a:r>
            <a:endParaRPr lang="en-US" dirty="0"/>
          </a:p>
          <a:p>
            <a:r>
              <a:rPr lang="en-US" dirty="0"/>
              <a:t>	</a:t>
            </a:r>
            <a:r>
              <a:rPr lang="en-US" dirty="0" err="1"/>
              <a:t>AmountDisbursed</a:t>
            </a:r>
            <a:endParaRPr lang="en-US" dirty="0"/>
          </a:p>
          <a:p>
            <a:r>
              <a:rPr lang="en-US" dirty="0"/>
              <a:t>	</a:t>
            </a:r>
            <a:r>
              <a:rPr lang="en-US" dirty="0" err="1"/>
              <a:t>DateOfCredit</a:t>
            </a:r>
            <a:endParaRPr lang="en-US" dirty="0"/>
          </a:p>
          <a:p>
            <a:r>
              <a:rPr lang="en-US" dirty="0" err="1"/>
              <a:t>LoanEMIDetail</a:t>
            </a:r>
            <a:endParaRPr lang="en-US" dirty="0"/>
          </a:p>
          <a:p>
            <a:r>
              <a:rPr lang="en-US" dirty="0"/>
              <a:t>	 </a:t>
            </a:r>
            <a:r>
              <a:rPr lang="en-US" dirty="0" err="1"/>
              <a:t>LoanEMIHeaderID</a:t>
            </a:r>
            <a:endParaRPr lang="en-US" dirty="0"/>
          </a:p>
          <a:p>
            <a:r>
              <a:rPr lang="en-US" dirty="0"/>
              <a:t>	</a:t>
            </a:r>
            <a:r>
              <a:rPr lang="en-US" dirty="0" err="1"/>
              <a:t>EMINo</a:t>
            </a:r>
            <a:endParaRPr lang="en-US" dirty="0"/>
          </a:p>
          <a:p>
            <a:r>
              <a:rPr lang="en-US" dirty="0"/>
              <a:t>	</a:t>
            </a:r>
            <a:r>
              <a:rPr lang="en-US" dirty="0" err="1"/>
              <a:t>EMIActualDate</a:t>
            </a:r>
            <a:endParaRPr lang="en-US" dirty="0"/>
          </a:p>
          <a:p>
            <a:r>
              <a:rPr lang="en-US" dirty="0"/>
              <a:t>	</a:t>
            </a:r>
            <a:r>
              <a:rPr lang="en-US" dirty="0" err="1"/>
              <a:t>EMIPaidDate</a:t>
            </a:r>
            <a:endParaRPr lang="en-US" dirty="0"/>
          </a:p>
          <a:p>
            <a:r>
              <a:rPr lang="en-US" dirty="0"/>
              <a:t>	</a:t>
            </a:r>
            <a:r>
              <a:rPr lang="en-US" dirty="0" err="1"/>
              <a:t>EMIStatus</a:t>
            </a:r>
            <a:endParaRPr lang="en-US" dirty="0"/>
          </a:p>
          <a:p>
            <a:r>
              <a:rPr lang="en-US" dirty="0"/>
              <a:t>	</a:t>
            </a:r>
            <a:r>
              <a:rPr lang="en-US" dirty="0" err="1"/>
              <a:t>EMINote</a:t>
            </a:r>
            <a:endParaRPr lang="en-US" dirty="0"/>
          </a:p>
          <a:p>
            <a:endParaRPr lang="en-IN" dirty="0"/>
          </a:p>
        </p:txBody>
      </p:sp>
    </p:spTree>
    <p:extLst>
      <p:ext uri="{BB962C8B-B14F-4D97-AF65-F5344CB8AC3E}">
        <p14:creationId xmlns:p14="http://schemas.microsoft.com/office/powerpoint/2010/main" val="170093440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4F6AF-28CF-B579-F3E7-D3CE686534BB}"/>
              </a:ext>
            </a:extLst>
          </p:cNvPr>
          <p:cNvSpPr>
            <a:spLocks noGrp="1"/>
          </p:cNvSpPr>
          <p:nvPr>
            <p:ph type="title"/>
          </p:nvPr>
        </p:nvSpPr>
        <p:spPr>
          <a:xfrm>
            <a:off x="838200" y="365125"/>
            <a:ext cx="10515600" cy="685633"/>
          </a:xfrm>
        </p:spPr>
        <p:txBody>
          <a:bodyPr>
            <a:normAutofit fontScale="90000"/>
          </a:bodyPr>
          <a:lstStyle/>
          <a:p>
            <a:r>
              <a:rPr lang="en-US" dirty="0"/>
              <a:t>CAS</a:t>
            </a:r>
            <a:endParaRPr lang="en-IN" dirty="0"/>
          </a:p>
        </p:txBody>
      </p:sp>
      <p:sp>
        <p:nvSpPr>
          <p:cNvPr id="3" name="Content Placeholder 2">
            <a:extLst>
              <a:ext uri="{FF2B5EF4-FFF2-40B4-BE49-F238E27FC236}">
                <a16:creationId xmlns:a16="http://schemas.microsoft.com/office/drawing/2014/main" id="{A18D492E-7E6F-52E1-9383-1687F8CDAA4B}"/>
              </a:ext>
            </a:extLst>
          </p:cNvPr>
          <p:cNvSpPr>
            <a:spLocks noGrp="1"/>
          </p:cNvSpPr>
          <p:nvPr>
            <p:ph idx="1"/>
          </p:nvPr>
        </p:nvSpPr>
        <p:spPr>
          <a:xfrm>
            <a:off x="838200" y="1187116"/>
            <a:ext cx="10515600" cy="4989847"/>
          </a:xfrm>
        </p:spPr>
        <p:txBody>
          <a:bodyPr/>
          <a:lstStyle/>
          <a:p>
            <a:endParaRPr lang="en-IN" dirty="0"/>
          </a:p>
        </p:txBody>
      </p:sp>
    </p:spTree>
    <p:extLst>
      <p:ext uri="{BB962C8B-B14F-4D97-AF65-F5344CB8AC3E}">
        <p14:creationId xmlns:p14="http://schemas.microsoft.com/office/powerpoint/2010/main" val="243784150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A927F-453E-52E5-8317-F9F02221A51B}"/>
              </a:ext>
            </a:extLst>
          </p:cNvPr>
          <p:cNvSpPr>
            <a:spLocks noGrp="1"/>
          </p:cNvSpPr>
          <p:nvPr>
            <p:ph type="title"/>
          </p:nvPr>
        </p:nvSpPr>
        <p:spPr/>
        <p:txBody>
          <a:bodyPr/>
          <a:lstStyle/>
          <a:p>
            <a:r>
              <a:rPr lang="en-US" dirty="0"/>
              <a:t>Agenda</a:t>
            </a:r>
            <a:endParaRPr lang="en-IN" dirty="0"/>
          </a:p>
        </p:txBody>
      </p:sp>
      <p:sp>
        <p:nvSpPr>
          <p:cNvPr id="3" name="Content Placeholder 2">
            <a:extLst>
              <a:ext uri="{FF2B5EF4-FFF2-40B4-BE49-F238E27FC236}">
                <a16:creationId xmlns:a16="http://schemas.microsoft.com/office/drawing/2014/main" id="{CA1D7118-35BC-33AD-C693-F847C887B3DA}"/>
              </a:ext>
            </a:extLst>
          </p:cNvPr>
          <p:cNvSpPr>
            <a:spLocks noGrp="1"/>
          </p:cNvSpPr>
          <p:nvPr>
            <p:ph idx="1"/>
          </p:nvPr>
        </p:nvSpPr>
        <p:spPr/>
        <p:txBody>
          <a:bodyPr/>
          <a:lstStyle/>
          <a:p>
            <a:r>
              <a:rPr lang="en-US" dirty="0"/>
              <a:t>Angular</a:t>
            </a:r>
          </a:p>
          <a:p>
            <a:r>
              <a:rPr lang="en-US" dirty="0"/>
              <a:t>DevOps  &amp; Microservice=&gt;cloud </a:t>
            </a:r>
          </a:p>
          <a:p>
            <a:r>
              <a:rPr lang="en-US" dirty="0"/>
              <a:t>MVC Misc</a:t>
            </a:r>
          </a:p>
          <a:p>
            <a:pPr lvl="1"/>
            <a:r>
              <a:rPr lang="en-US" dirty="0"/>
              <a:t>EH</a:t>
            </a:r>
          </a:p>
          <a:p>
            <a:pPr lvl="1"/>
            <a:r>
              <a:rPr lang="en-US" dirty="0"/>
              <a:t>Role Based Sec</a:t>
            </a:r>
          </a:p>
          <a:p>
            <a:pPr lvl="1"/>
            <a:r>
              <a:rPr lang="en-US" dirty="0"/>
              <a:t>Back button</a:t>
            </a:r>
          </a:p>
          <a:p>
            <a:endParaRPr lang="en-IN" dirty="0"/>
          </a:p>
        </p:txBody>
      </p:sp>
    </p:spTree>
    <p:extLst>
      <p:ext uri="{BB962C8B-B14F-4D97-AF65-F5344CB8AC3E}">
        <p14:creationId xmlns:p14="http://schemas.microsoft.com/office/powerpoint/2010/main" val="351696489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6378C-DF5C-6A6B-9023-E442B9DF5531}"/>
              </a:ext>
            </a:extLst>
          </p:cNvPr>
          <p:cNvSpPr>
            <a:spLocks noGrp="1"/>
          </p:cNvSpPr>
          <p:nvPr>
            <p:ph type="title"/>
          </p:nvPr>
        </p:nvSpPr>
        <p:spPr/>
        <p:txBody>
          <a:bodyPr/>
          <a:lstStyle/>
          <a:p>
            <a:r>
              <a:rPr lang="en-US" dirty="0"/>
              <a:t>Agenda</a:t>
            </a:r>
            <a:endParaRPr lang="en-IN" dirty="0"/>
          </a:p>
        </p:txBody>
      </p:sp>
      <p:sp>
        <p:nvSpPr>
          <p:cNvPr id="3" name="Content Placeholder 2">
            <a:extLst>
              <a:ext uri="{FF2B5EF4-FFF2-40B4-BE49-F238E27FC236}">
                <a16:creationId xmlns:a16="http://schemas.microsoft.com/office/drawing/2014/main" id="{922393BD-3C91-D388-2AC0-A4023247BC40}"/>
              </a:ext>
            </a:extLst>
          </p:cNvPr>
          <p:cNvSpPr>
            <a:spLocks noGrp="1"/>
          </p:cNvSpPr>
          <p:nvPr>
            <p:ph idx="1"/>
          </p:nvPr>
        </p:nvSpPr>
        <p:spPr/>
        <p:txBody>
          <a:bodyPr/>
          <a:lstStyle/>
          <a:p>
            <a:r>
              <a:rPr lang="en-US" dirty="0"/>
              <a:t>Security</a:t>
            </a:r>
          </a:p>
          <a:p>
            <a:r>
              <a:rPr lang="en-US" dirty="0"/>
              <a:t>Architecture current </a:t>
            </a:r>
          </a:p>
          <a:p>
            <a:r>
              <a:rPr lang="en-US" dirty="0"/>
              <a:t>EF Transaction</a:t>
            </a:r>
          </a:p>
          <a:p>
            <a:pPr lvl="1"/>
            <a:r>
              <a:rPr lang="en-US" dirty="0" err="1"/>
              <a:t>System.transaction</a:t>
            </a:r>
            <a:endParaRPr lang="en-US" dirty="0"/>
          </a:p>
          <a:p>
            <a:pPr lvl="2"/>
            <a:r>
              <a:rPr lang="en-US" dirty="0"/>
              <a:t>Transaction Scope</a:t>
            </a:r>
          </a:p>
          <a:p>
            <a:r>
              <a:rPr lang="en-US" dirty="0"/>
              <a:t>OOP</a:t>
            </a:r>
          </a:p>
          <a:p>
            <a:r>
              <a:rPr lang="en-US" dirty="0"/>
              <a:t>General FAQ</a:t>
            </a:r>
          </a:p>
          <a:p>
            <a:endParaRPr lang="en-IN" dirty="0"/>
          </a:p>
        </p:txBody>
      </p:sp>
    </p:spTree>
    <p:extLst>
      <p:ext uri="{BB962C8B-B14F-4D97-AF65-F5344CB8AC3E}">
        <p14:creationId xmlns:p14="http://schemas.microsoft.com/office/powerpoint/2010/main" val="35401925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D28F3-E633-9553-A3E1-D3C233FDF99A}"/>
              </a:ext>
            </a:extLst>
          </p:cNvPr>
          <p:cNvSpPr>
            <a:spLocks noGrp="1"/>
          </p:cNvSpPr>
          <p:nvPr>
            <p:ph type="title"/>
          </p:nvPr>
        </p:nvSpPr>
        <p:spPr/>
        <p:txBody>
          <a:bodyPr/>
          <a:lstStyle/>
          <a:p>
            <a:r>
              <a:rPr lang="en-US" dirty="0"/>
              <a:t>Object Oriented Programming</a:t>
            </a:r>
            <a:endParaRPr lang="en-IN" dirty="0"/>
          </a:p>
        </p:txBody>
      </p:sp>
      <p:sp>
        <p:nvSpPr>
          <p:cNvPr id="3" name="Content Placeholder 2">
            <a:extLst>
              <a:ext uri="{FF2B5EF4-FFF2-40B4-BE49-F238E27FC236}">
                <a16:creationId xmlns:a16="http://schemas.microsoft.com/office/drawing/2014/main" id="{6E75866A-C0BB-C409-B197-B25C46CD0C43}"/>
              </a:ext>
            </a:extLst>
          </p:cNvPr>
          <p:cNvSpPr>
            <a:spLocks noGrp="1"/>
          </p:cNvSpPr>
          <p:nvPr>
            <p:ph idx="1"/>
          </p:nvPr>
        </p:nvSpPr>
        <p:spPr/>
        <p:txBody>
          <a:bodyPr/>
          <a:lstStyle/>
          <a:p>
            <a:r>
              <a:rPr lang="en-US" dirty="0"/>
              <a:t>Conceptual  &amp; Design</a:t>
            </a:r>
          </a:p>
          <a:p>
            <a:r>
              <a:rPr lang="en-IN" dirty="0"/>
              <a:t>Syntax in </a:t>
            </a:r>
            <a:r>
              <a:rPr lang="en-IN" dirty="0" err="1"/>
              <a:t>Csharp</a:t>
            </a:r>
            <a:endParaRPr lang="en-IN" dirty="0"/>
          </a:p>
          <a:p>
            <a:endParaRPr lang="en-IN" dirty="0"/>
          </a:p>
        </p:txBody>
      </p:sp>
    </p:spTree>
    <p:extLst>
      <p:ext uri="{BB962C8B-B14F-4D97-AF65-F5344CB8AC3E}">
        <p14:creationId xmlns:p14="http://schemas.microsoft.com/office/powerpoint/2010/main" val="20653801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653C1D-4900-F8B7-2AB1-3726887C66D6}"/>
              </a:ext>
            </a:extLst>
          </p:cNvPr>
          <p:cNvSpPr/>
          <p:nvPr/>
        </p:nvSpPr>
        <p:spPr>
          <a:xfrm>
            <a:off x="5780840" y="2782341"/>
            <a:ext cx="2013754" cy="155182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dirty="0"/>
              <a:t>Object</a:t>
            </a:r>
            <a:endParaRPr lang="en-IN" dirty="0"/>
          </a:p>
        </p:txBody>
      </p:sp>
      <p:sp>
        <p:nvSpPr>
          <p:cNvPr id="2" name="Title 1">
            <a:extLst>
              <a:ext uri="{FF2B5EF4-FFF2-40B4-BE49-F238E27FC236}">
                <a16:creationId xmlns:a16="http://schemas.microsoft.com/office/drawing/2014/main" id="{F132DCAC-DC18-A8A0-5175-5F81DD95551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34216E5-23A6-8B3A-6A4A-A47F75CCB81A}"/>
              </a:ext>
            </a:extLst>
          </p:cNvPr>
          <p:cNvSpPr>
            <a:spLocks noGrp="1"/>
          </p:cNvSpPr>
          <p:nvPr>
            <p:ph idx="1"/>
          </p:nvPr>
        </p:nvSpPr>
        <p:spPr>
          <a:xfrm>
            <a:off x="838200" y="1825625"/>
            <a:ext cx="10515600" cy="944208"/>
          </a:xfrm>
        </p:spPr>
        <p:txBody>
          <a:bodyPr/>
          <a:lstStyle/>
          <a:p>
            <a:r>
              <a:rPr lang="en-US" dirty="0"/>
              <a:t>Data + Al = Program</a:t>
            </a:r>
          </a:p>
          <a:p>
            <a:endParaRPr lang="en-US" dirty="0"/>
          </a:p>
          <a:p>
            <a:pPr marL="0" indent="0">
              <a:buNone/>
            </a:pPr>
            <a:endParaRPr lang="en-US" dirty="0"/>
          </a:p>
          <a:p>
            <a:endParaRPr lang="en-US" dirty="0"/>
          </a:p>
          <a:p>
            <a:endParaRPr lang="en-IN" dirty="0"/>
          </a:p>
        </p:txBody>
      </p:sp>
      <p:sp>
        <p:nvSpPr>
          <p:cNvPr id="4" name="Rectangle 3">
            <a:extLst>
              <a:ext uri="{FF2B5EF4-FFF2-40B4-BE49-F238E27FC236}">
                <a16:creationId xmlns:a16="http://schemas.microsoft.com/office/drawing/2014/main" id="{7CC3D904-E3D9-F4DA-6273-8F4E92DD1321}"/>
              </a:ext>
            </a:extLst>
          </p:cNvPr>
          <p:cNvSpPr/>
          <p:nvPr/>
        </p:nvSpPr>
        <p:spPr>
          <a:xfrm>
            <a:off x="838200" y="3188919"/>
            <a:ext cx="1629793"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endParaRPr lang="en-IN" dirty="0"/>
          </a:p>
        </p:txBody>
      </p:sp>
      <p:sp>
        <p:nvSpPr>
          <p:cNvPr id="5" name="Rectangle 4">
            <a:extLst>
              <a:ext uri="{FF2B5EF4-FFF2-40B4-BE49-F238E27FC236}">
                <a16:creationId xmlns:a16="http://schemas.microsoft.com/office/drawing/2014/main" id="{3F627DD3-3502-8BC2-DBAC-CF62522B049D}"/>
              </a:ext>
            </a:extLst>
          </p:cNvPr>
          <p:cNvSpPr/>
          <p:nvPr/>
        </p:nvSpPr>
        <p:spPr>
          <a:xfrm>
            <a:off x="838200" y="3744298"/>
            <a:ext cx="6334958" cy="3793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a:t>
            </a:r>
            <a:endParaRPr lang="en-IN" dirty="0"/>
          </a:p>
        </p:txBody>
      </p:sp>
      <p:sp>
        <p:nvSpPr>
          <p:cNvPr id="6" name="TextBox 5">
            <a:extLst>
              <a:ext uri="{FF2B5EF4-FFF2-40B4-BE49-F238E27FC236}">
                <a16:creationId xmlns:a16="http://schemas.microsoft.com/office/drawing/2014/main" id="{6A11763C-5658-F221-D872-285ED8E0EFEB}"/>
              </a:ext>
            </a:extLst>
          </p:cNvPr>
          <p:cNvSpPr txBox="1"/>
          <p:nvPr/>
        </p:nvSpPr>
        <p:spPr>
          <a:xfrm>
            <a:off x="2583401" y="3195131"/>
            <a:ext cx="947695" cy="369332"/>
          </a:xfrm>
          <a:prstGeom prst="rect">
            <a:avLst/>
          </a:prstGeom>
          <a:solidFill>
            <a:schemeClr val="accent1">
              <a:lumMod val="40000"/>
              <a:lumOff val="60000"/>
            </a:schemeClr>
          </a:solidFill>
        </p:spPr>
        <p:txBody>
          <a:bodyPr wrap="none" rtlCol="0">
            <a:spAutoFit/>
          </a:bodyPr>
          <a:lstStyle/>
          <a:p>
            <a:pPr algn="ctr"/>
            <a:r>
              <a:rPr lang="en-US" dirty="0"/>
              <a:t>Variable</a:t>
            </a:r>
            <a:endParaRPr lang="en-IN" dirty="0"/>
          </a:p>
        </p:txBody>
      </p:sp>
      <p:sp>
        <p:nvSpPr>
          <p:cNvPr id="7" name="TextBox 6">
            <a:extLst>
              <a:ext uri="{FF2B5EF4-FFF2-40B4-BE49-F238E27FC236}">
                <a16:creationId xmlns:a16="http://schemas.microsoft.com/office/drawing/2014/main" id="{6A4F0288-7A7C-2760-ABBD-419CED1D2A6C}"/>
              </a:ext>
            </a:extLst>
          </p:cNvPr>
          <p:cNvSpPr txBox="1"/>
          <p:nvPr/>
        </p:nvSpPr>
        <p:spPr>
          <a:xfrm>
            <a:off x="3650569" y="3192419"/>
            <a:ext cx="947695" cy="369332"/>
          </a:xfrm>
          <a:prstGeom prst="rect">
            <a:avLst/>
          </a:prstGeom>
          <a:solidFill>
            <a:schemeClr val="accent1">
              <a:lumMod val="40000"/>
              <a:lumOff val="60000"/>
            </a:schemeClr>
          </a:solidFill>
        </p:spPr>
        <p:txBody>
          <a:bodyPr wrap="square" rtlCol="0">
            <a:spAutoFit/>
          </a:bodyPr>
          <a:lstStyle/>
          <a:p>
            <a:pPr algn="ctr"/>
            <a:r>
              <a:rPr lang="en-US" dirty="0"/>
              <a:t>Array</a:t>
            </a:r>
            <a:endParaRPr lang="en-IN" dirty="0"/>
          </a:p>
        </p:txBody>
      </p:sp>
      <p:sp>
        <p:nvSpPr>
          <p:cNvPr id="8" name="TextBox 7">
            <a:extLst>
              <a:ext uri="{FF2B5EF4-FFF2-40B4-BE49-F238E27FC236}">
                <a16:creationId xmlns:a16="http://schemas.microsoft.com/office/drawing/2014/main" id="{89D40028-CEB4-8ECC-3BAA-EBA2B818E6B3}"/>
              </a:ext>
            </a:extLst>
          </p:cNvPr>
          <p:cNvSpPr txBox="1"/>
          <p:nvPr/>
        </p:nvSpPr>
        <p:spPr>
          <a:xfrm>
            <a:off x="4717737" y="3192419"/>
            <a:ext cx="947695" cy="369332"/>
          </a:xfrm>
          <a:prstGeom prst="rect">
            <a:avLst/>
          </a:prstGeom>
          <a:solidFill>
            <a:schemeClr val="accent1">
              <a:lumMod val="40000"/>
              <a:lumOff val="60000"/>
            </a:schemeClr>
          </a:solidFill>
        </p:spPr>
        <p:txBody>
          <a:bodyPr wrap="square" rtlCol="0">
            <a:spAutoFit/>
          </a:bodyPr>
          <a:lstStyle/>
          <a:p>
            <a:pPr algn="ctr"/>
            <a:r>
              <a:rPr lang="en-US" dirty="0"/>
              <a:t>Struct</a:t>
            </a:r>
            <a:endParaRPr lang="en-IN" dirty="0"/>
          </a:p>
        </p:txBody>
      </p:sp>
      <p:sp>
        <p:nvSpPr>
          <p:cNvPr id="9" name="TextBox 8">
            <a:extLst>
              <a:ext uri="{FF2B5EF4-FFF2-40B4-BE49-F238E27FC236}">
                <a16:creationId xmlns:a16="http://schemas.microsoft.com/office/drawing/2014/main" id="{B58A5197-59A9-D2AA-74A4-39A95494694B}"/>
              </a:ext>
            </a:extLst>
          </p:cNvPr>
          <p:cNvSpPr txBox="1"/>
          <p:nvPr/>
        </p:nvSpPr>
        <p:spPr>
          <a:xfrm>
            <a:off x="1438183" y="4918229"/>
            <a:ext cx="4722920" cy="646331"/>
          </a:xfrm>
          <a:prstGeom prst="rect">
            <a:avLst/>
          </a:prstGeom>
          <a:noFill/>
        </p:spPr>
        <p:txBody>
          <a:bodyPr wrap="square" rtlCol="0">
            <a:spAutoFit/>
          </a:bodyPr>
          <a:lstStyle/>
          <a:p>
            <a:pPr marL="342900" indent="-342900">
              <a:buFont typeface="+mj-lt"/>
              <a:buAutoNum type="arabicPeriod"/>
            </a:pPr>
            <a:r>
              <a:rPr lang="en-US" dirty="0"/>
              <a:t>Global Variables</a:t>
            </a:r>
          </a:p>
          <a:p>
            <a:pPr marL="342900" indent="-342900">
              <a:buFont typeface="+mj-lt"/>
              <a:buAutoNum type="arabicPeriod"/>
            </a:pPr>
            <a:r>
              <a:rPr lang="en-US" dirty="0"/>
              <a:t>Function to function ;Highly/tightly coupled</a:t>
            </a:r>
            <a:endParaRPr lang="en-IN" dirty="0"/>
          </a:p>
        </p:txBody>
      </p:sp>
      <p:sp>
        <p:nvSpPr>
          <p:cNvPr id="11" name="TextBox 10">
            <a:extLst>
              <a:ext uri="{FF2B5EF4-FFF2-40B4-BE49-F238E27FC236}">
                <a16:creationId xmlns:a16="http://schemas.microsoft.com/office/drawing/2014/main" id="{821B12B7-1CA1-DCDB-A735-56A411A0A722}"/>
              </a:ext>
            </a:extLst>
          </p:cNvPr>
          <p:cNvSpPr txBox="1"/>
          <p:nvPr/>
        </p:nvSpPr>
        <p:spPr>
          <a:xfrm>
            <a:off x="5896248" y="3184046"/>
            <a:ext cx="947695" cy="369332"/>
          </a:xfrm>
          <a:prstGeom prst="rect">
            <a:avLst/>
          </a:prstGeom>
          <a:solidFill>
            <a:schemeClr val="accent1">
              <a:lumMod val="40000"/>
              <a:lumOff val="60000"/>
            </a:schemeClr>
          </a:solidFill>
        </p:spPr>
        <p:txBody>
          <a:bodyPr wrap="none" rtlCol="0">
            <a:spAutoFit/>
          </a:bodyPr>
          <a:lstStyle/>
          <a:p>
            <a:pPr algn="ctr"/>
            <a:r>
              <a:rPr lang="en-US" dirty="0"/>
              <a:t>Variable</a:t>
            </a:r>
            <a:endParaRPr lang="en-IN" dirty="0"/>
          </a:p>
        </p:txBody>
      </p:sp>
    </p:spTree>
    <p:extLst>
      <p:ext uri="{BB962C8B-B14F-4D97-AF65-F5344CB8AC3E}">
        <p14:creationId xmlns:p14="http://schemas.microsoft.com/office/powerpoint/2010/main" val="700932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3CB1E-70A0-D268-AB20-B59B13DBD017}"/>
              </a:ext>
            </a:extLst>
          </p:cNvPr>
          <p:cNvSpPr>
            <a:spLocks noGrp="1"/>
          </p:cNvSpPr>
          <p:nvPr>
            <p:ph type="title"/>
          </p:nvPr>
        </p:nvSpPr>
        <p:spPr>
          <a:xfrm>
            <a:off x="838200" y="365126"/>
            <a:ext cx="10515600" cy="741780"/>
          </a:xfrm>
        </p:spPr>
        <p:txBody>
          <a:bodyPr/>
          <a:lstStyle/>
          <a:p>
            <a:endParaRPr lang="en-IN" dirty="0"/>
          </a:p>
        </p:txBody>
      </p:sp>
      <p:sp>
        <p:nvSpPr>
          <p:cNvPr id="3" name="Content Placeholder 2">
            <a:extLst>
              <a:ext uri="{FF2B5EF4-FFF2-40B4-BE49-F238E27FC236}">
                <a16:creationId xmlns:a16="http://schemas.microsoft.com/office/drawing/2014/main" id="{8E164176-4AA6-29AF-2FBA-F766DA300DA3}"/>
              </a:ext>
            </a:extLst>
          </p:cNvPr>
          <p:cNvSpPr>
            <a:spLocks noGrp="1"/>
          </p:cNvSpPr>
          <p:nvPr>
            <p:ph idx="1"/>
          </p:nvPr>
        </p:nvSpPr>
        <p:spPr>
          <a:xfrm>
            <a:off x="838200" y="1291389"/>
            <a:ext cx="10515600" cy="4885574"/>
          </a:xfrm>
        </p:spPr>
        <p:txBody>
          <a:bodyPr>
            <a:normAutofit/>
          </a:bodyPr>
          <a:lstStyle/>
          <a:p>
            <a:r>
              <a:rPr lang="en-US" dirty="0"/>
              <a:t>Encapsulation</a:t>
            </a:r>
          </a:p>
          <a:p>
            <a:pPr lvl="1"/>
            <a:r>
              <a:rPr lang="en-US" dirty="0"/>
              <a:t>Abstraction</a:t>
            </a:r>
          </a:p>
          <a:p>
            <a:pPr lvl="2"/>
            <a:r>
              <a:rPr lang="en-US" dirty="0"/>
              <a:t>Information Hiding</a:t>
            </a:r>
          </a:p>
          <a:p>
            <a:pPr lvl="3"/>
            <a:r>
              <a:rPr lang="en-US" dirty="0"/>
              <a:t>Private &amp; Public</a:t>
            </a:r>
          </a:p>
          <a:p>
            <a:pPr lvl="3"/>
            <a:r>
              <a:rPr lang="en-US" dirty="0"/>
              <a:t>Data hiding </a:t>
            </a:r>
          </a:p>
          <a:p>
            <a:pPr lvl="2"/>
            <a:r>
              <a:rPr lang="en-US" dirty="0"/>
              <a:t>Implementation Hiding</a:t>
            </a:r>
          </a:p>
          <a:p>
            <a:pPr lvl="3"/>
            <a:r>
              <a:rPr lang="en-US" dirty="0"/>
              <a:t>Polymorphism</a:t>
            </a:r>
          </a:p>
          <a:p>
            <a:pPr lvl="4"/>
            <a:r>
              <a:rPr lang="en-US" dirty="0"/>
              <a:t>Function Overloading(Static)</a:t>
            </a:r>
          </a:p>
          <a:p>
            <a:pPr lvl="1"/>
            <a:r>
              <a:rPr lang="en-US" dirty="0"/>
              <a:t>Inheritance</a:t>
            </a:r>
          </a:p>
          <a:p>
            <a:pPr lvl="2"/>
            <a:r>
              <a:rPr lang="en-US" dirty="0"/>
              <a:t>Access Modifier</a:t>
            </a:r>
          </a:p>
          <a:p>
            <a:pPr lvl="3"/>
            <a:r>
              <a:rPr lang="en-US" dirty="0"/>
              <a:t>Protected</a:t>
            </a:r>
          </a:p>
          <a:p>
            <a:pPr lvl="2"/>
            <a:r>
              <a:rPr lang="en-US" dirty="0"/>
              <a:t>Polymorphism</a:t>
            </a:r>
          </a:p>
          <a:p>
            <a:pPr lvl="3"/>
            <a:r>
              <a:rPr lang="en-US" dirty="0"/>
              <a:t>Function Overriding  (Dynamic)</a:t>
            </a:r>
          </a:p>
          <a:p>
            <a:pPr lvl="2"/>
            <a:endParaRPr lang="en-US" dirty="0"/>
          </a:p>
          <a:p>
            <a:pPr lvl="1"/>
            <a:endParaRPr lang="en-US" dirty="0"/>
          </a:p>
          <a:p>
            <a:pPr lvl="1"/>
            <a:endParaRPr lang="en-IN" dirty="0"/>
          </a:p>
        </p:txBody>
      </p:sp>
    </p:spTree>
    <p:extLst>
      <p:ext uri="{BB962C8B-B14F-4D97-AF65-F5344CB8AC3E}">
        <p14:creationId xmlns:p14="http://schemas.microsoft.com/office/powerpoint/2010/main" val="2629680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84691-1221-28DF-2FC6-7819761ECE0F}"/>
              </a:ext>
            </a:extLst>
          </p:cNvPr>
          <p:cNvSpPr>
            <a:spLocks noGrp="1"/>
          </p:cNvSpPr>
          <p:nvPr>
            <p:ph type="title"/>
          </p:nvPr>
        </p:nvSpPr>
        <p:spPr/>
        <p:txBody>
          <a:bodyPr/>
          <a:lstStyle/>
          <a:p>
            <a:endParaRPr lang="en-IN"/>
          </a:p>
        </p:txBody>
      </p:sp>
      <p:sp>
        <p:nvSpPr>
          <p:cNvPr id="4" name="Rectangle 3">
            <a:extLst>
              <a:ext uri="{FF2B5EF4-FFF2-40B4-BE49-F238E27FC236}">
                <a16:creationId xmlns:a16="http://schemas.microsoft.com/office/drawing/2014/main" id="{F3EA785C-262E-B028-1659-DA45C7AAE28C}"/>
              </a:ext>
            </a:extLst>
          </p:cNvPr>
          <p:cNvSpPr/>
          <p:nvPr/>
        </p:nvSpPr>
        <p:spPr>
          <a:xfrm>
            <a:off x="1393794" y="4527612"/>
            <a:ext cx="2139519"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H/W</a:t>
            </a:r>
            <a:endParaRPr lang="en-IN" dirty="0"/>
          </a:p>
        </p:txBody>
      </p:sp>
      <p:sp>
        <p:nvSpPr>
          <p:cNvPr id="5" name="Rectangle 4">
            <a:extLst>
              <a:ext uri="{FF2B5EF4-FFF2-40B4-BE49-F238E27FC236}">
                <a16:creationId xmlns:a16="http://schemas.microsoft.com/office/drawing/2014/main" id="{96C878DE-682D-BF6C-9951-1B53E117726D}"/>
              </a:ext>
            </a:extLst>
          </p:cNvPr>
          <p:cNvSpPr/>
          <p:nvPr/>
        </p:nvSpPr>
        <p:spPr>
          <a:xfrm>
            <a:off x="1393793" y="3586579"/>
            <a:ext cx="2139519"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endParaRPr lang="en-IN" dirty="0"/>
          </a:p>
        </p:txBody>
      </p:sp>
      <p:sp>
        <p:nvSpPr>
          <p:cNvPr id="6" name="Rectangle 5">
            <a:extLst>
              <a:ext uri="{FF2B5EF4-FFF2-40B4-BE49-F238E27FC236}">
                <a16:creationId xmlns:a16="http://schemas.microsoft.com/office/drawing/2014/main" id="{95B58CB5-ADAB-BA27-8C9F-8A38288412CD}"/>
              </a:ext>
            </a:extLst>
          </p:cNvPr>
          <p:cNvSpPr/>
          <p:nvPr/>
        </p:nvSpPr>
        <p:spPr>
          <a:xfrm>
            <a:off x="1393792" y="2645546"/>
            <a:ext cx="2139519"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endParaRPr lang="en-IN" dirty="0"/>
          </a:p>
        </p:txBody>
      </p:sp>
      <p:sp>
        <p:nvSpPr>
          <p:cNvPr id="7" name="Rectangle 6">
            <a:extLst>
              <a:ext uri="{FF2B5EF4-FFF2-40B4-BE49-F238E27FC236}">
                <a16:creationId xmlns:a16="http://schemas.microsoft.com/office/drawing/2014/main" id="{DD6FBD4B-BA5F-63A8-D482-7BC404CCF0B7}"/>
              </a:ext>
            </a:extLst>
          </p:cNvPr>
          <p:cNvSpPr/>
          <p:nvPr/>
        </p:nvSpPr>
        <p:spPr>
          <a:xfrm>
            <a:off x="4838330" y="3515557"/>
            <a:ext cx="1882066" cy="6569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t>
            </a:r>
            <a:endParaRPr lang="en-IN" dirty="0"/>
          </a:p>
        </p:txBody>
      </p:sp>
      <p:sp>
        <p:nvSpPr>
          <p:cNvPr id="8" name="Arrow: Up 7">
            <a:extLst>
              <a:ext uri="{FF2B5EF4-FFF2-40B4-BE49-F238E27FC236}">
                <a16:creationId xmlns:a16="http://schemas.microsoft.com/office/drawing/2014/main" id="{9E4EF8BB-E1D2-17EF-61E4-1D8E04F91D95}"/>
              </a:ext>
            </a:extLst>
          </p:cNvPr>
          <p:cNvSpPr/>
          <p:nvPr/>
        </p:nvSpPr>
        <p:spPr>
          <a:xfrm>
            <a:off x="3826276" y="4643021"/>
            <a:ext cx="248574" cy="61256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Up 8">
            <a:extLst>
              <a:ext uri="{FF2B5EF4-FFF2-40B4-BE49-F238E27FC236}">
                <a16:creationId xmlns:a16="http://schemas.microsoft.com/office/drawing/2014/main" id="{C65A8C62-12EC-1FD3-59CE-D0538873E87A}"/>
              </a:ext>
            </a:extLst>
          </p:cNvPr>
          <p:cNvSpPr/>
          <p:nvPr/>
        </p:nvSpPr>
        <p:spPr>
          <a:xfrm>
            <a:off x="3826276" y="3701988"/>
            <a:ext cx="248574" cy="61256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Up 9">
            <a:extLst>
              <a:ext uri="{FF2B5EF4-FFF2-40B4-BE49-F238E27FC236}">
                <a16:creationId xmlns:a16="http://schemas.microsoft.com/office/drawing/2014/main" id="{D7EEFA19-DBB1-5A8F-B3E7-EB45D018BB7F}"/>
              </a:ext>
            </a:extLst>
          </p:cNvPr>
          <p:cNvSpPr/>
          <p:nvPr/>
        </p:nvSpPr>
        <p:spPr>
          <a:xfrm>
            <a:off x="6897950" y="3488924"/>
            <a:ext cx="248574" cy="61256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Up 10">
            <a:extLst>
              <a:ext uri="{FF2B5EF4-FFF2-40B4-BE49-F238E27FC236}">
                <a16:creationId xmlns:a16="http://schemas.microsoft.com/office/drawing/2014/main" id="{330FB382-96F0-BFEB-194A-CD36F90D1B6E}"/>
              </a:ext>
            </a:extLst>
          </p:cNvPr>
          <p:cNvSpPr/>
          <p:nvPr/>
        </p:nvSpPr>
        <p:spPr>
          <a:xfrm rot="16200000">
            <a:off x="5560259" y="1950249"/>
            <a:ext cx="438208" cy="105396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419932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690D2-86A6-5D54-F7DB-2649DC3C18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5DA563-8064-A3FE-99C8-F55D173A09C5}"/>
              </a:ext>
            </a:extLst>
          </p:cNvPr>
          <p:cNvSpPr>
            <a:spLocks noGrp="1"/>
          </p:cNvSpPr>
          <p:nvPr>
            <p:ph type="title"/>
          </p:nvPr>
        </p:nvSpPr>
        <p:spPr>
          <a:xfrm>
            <a:off x="838200" y="365126"/>
            <a:ext cx="10515600" cy="709696"/>
          </a:xfrm>
        </p:spPr>
        <p:txBody>
          <a:bodyPr/>
          <a:lstStyle/>
          <a:p>
            <a:r>
              <a:rPr lang="en-US" dirty="0"/>
              <a:t>Default</a:t>
            </a:r>
            <a:endParaRPr lang="en-IN" dirty="0"/>
          </a:p>
        </p:txBody>
      </p:sp>
      <p:sp>
        <p:nvSpPr>
          <p:cNvPr id="4" name="Rectangle 3">
            <a:extLst>
              <a:ext uri="{FF2B5EF4-FFF2-40B4-BE49-F238E27FC236}">
                <a16:creationId xmlns:a16="http://schemas.microsoft.com/office/drawing/2014/main" id="{6C735367-3823-742A-B391-6513675AE082}"/>
              </a:ext>
            </a:extLst>
          </p:cNvPr>
          <p:cNvSpPr/>
          <p:nvPr/>
        </p:nvSpPr>
        <p:spPr>
          <a:xfrm>
            <a:off x="1467854" y="2614863"/>
            <a:ext cx="1483894"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PM</a:t>
            </a:r>
            <a:endParaRPr lang="en-IN" dirty="0"/>
          </a:p>
        </p:txBody>
      </p:sp>
      <p:sp>
        <p:nvSpPr>
          <p:cNvPr id="5" name="Rectangle 4">
            <a:extLst>
              <a:ext uri="{FF2B5EF4-FFF2-40B4-BE49-F238E27FC236}">
                <a16:creationId xmlns:a16="http://schemas.microsoft.com/office/drawing/2014/main" id="{568D9DF7-FF0F-2116-C255-56E43C0FEEE8}"/>
              </a:ext>
            </a:extLst>
          </p:cNvPr>
          <p:cNvSpPr/>
          <p:nvPr/>
        </p:nvSpPr>
        <p:spPr>
          <a:xfrm>
            <a:off x="3621507" y="2614863"/>
            <a:ext cx="1483894"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a:t>
            </a:r>
            <a:endParaRPr lang="en-IN" dirty="0"/>
          </a:p>
        </p:txBody>
      </p:sp>
      <p:sp>
        <p:nvSpPr>
          <p:cNvPr id="6" name="Rectangle 5">
            <a:extLst>
              <a:ext uri="{FF2B5EF4-FFF2-40B4-BE49-F238E27FC236}">
                <a16:creationId xmlns:a16="http://schemas.microsoft.com/office/drawing/2014/main" id="{795CA644-399C-3B03-73D7-7EC1C05A7E8D}"/>
              </a:ext>
            </a:extLst>
          </p:cNvPr>
          <p:cNvSpPr/>
          <p:nvPr/>
        </p:nvSpPr>
        <p:spPr>
          <a:xfrm>
            <a:off x="5775160" y="2614863"/>
            <a:ext cx="1483894"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a:t>
            </a:r>
            <a:endParaRPr lang="en-IN" dirty="0"/>
          </a:p>
        </p:txBody>
      </p:sp>
      <p:sp>
        <p:nvSpPr>
          <p:cNvPr id="3" name="Rectangle 2">
            <a:extLst>
              <a:ext uri="{FF2B5EF4-FFF2-40B4-BE49-F238E27FC236}">
                <a16:creationId xmlns:a16="http://schemas.microsoft.com/office/drawing/2014/main" id="{454C93B8-C88F-524A-36B8-346A293C711D}"/>
              </a:ext>
            </a:extLst>
          </p:cNvPr>
          <p:cNvSpPr/>
          <p:nvPr/>
        </p:nvSpPr>
        <p:spPr>
          <a:xfrm>
            <a:off x="3525254" y="3537285"/>
            <a:ext cx="1483894" cy="561474"/>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EMP</a:t>
            </a:r>
            <a:endParaRPr lang="en-IN" dirty="0"/>
          </a:p>
        </p:txBody>
      </p:sp>
    </p:spTree>
    <p:extLst>
      <p:ext uri="{BB962C8B-B14F-4D97-AF65-F5344CB8AC3E}">
        <p14:creationId xmlns:p14="http://schemas.microsoft.com/office/powerpoint/2010/main" val="39407375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19F7C-0F9B-52FC-F6F9-A32A2456B947}"/>
              </a:ext>
            </a:extLst>
          </p:cNvPr>
          <p:cNvSpPr>
            <a:spLocks noGrp="1"/>
          </p:cNvSpPr>
          <p:nvPr>
            <p:ph type="title"/>
          </p:nvPr>
        </p:nvSpPr>
        <p:spPr>
          <a:xfrm>
            <a:off x="838200" y="365126"/>
            <a:ext cx="10515600" cy="709696"/>
          </a:xfrm>
        </p:spPr>
        <p:txBody>
          <a:bodyPr/>
          <a:lstStyle/>
          <a:p>
            <a:r>
              <a:rPr lang="en-US" dirty="0"/>
              <a:t>Default</a:t>
            </a:r>
            <a:endParaRPr lang="en-IN" dirty="0"/>
          </a:p>
        </p:txBody>
      </p:sp>
      <p:sp>
        <p:nvSpPr>
          <p:cNvPr id="4" name="Rectangle 3">
            <a:extLst>
              <a:ext uri="{FF2B5EF4-FFF2-40B4-BE49-F238E27FC236}">
                <a16:creationId xmlns:a16="http://schemas.microsoft.com/office/drawing/2014/main" id="{0052D2AA-42CF-69A6-5081-B4534EBE8520}"/>
              </a:ext>
            </a:extLst>
          </p:cNvPr>
          <p:cNvSpPr/>
          <p:nvPr/>
        </p:nvSpPr>
        <p:spPr>
          <a:xfrm>
            <a:off x="1467854" y="2614863"/>
            <a:ext cx="1483894"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PM</a:t>
            </a:r>
            <a:endParaRPr lang="en-IN" dirty="0"/>
          </a:p>
        </p:txBody>
      </p:sp>
      <p:sp>
        <p:nvSpPr>
          <p:cNvPr id="5" name="Rectangle 4">
            <a:extLst>
              <a:ext uri="{FF2B5EF4-FFF2-40B4-BE49-F238E27FC236}">
                <a16:creationId xmlns:a16="http://schemas.microsoft.com/office/drawing/2014/main" id="{899F5714-D610-B979-55C7-1EAD294CF3E8}"/>
              </a:ext>
            </a:extLst>
          </p:cNvPr>
          <p:cNvSpPr/>
          <p:nvPr/>
        </p:nvSpPr>
        <p:spPr>
          <a:xfrm>
            <a:off x="3621507" y="2614863"/>
            <a:ext cx="1483894"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a:t>
            </a:r>
            <a:endParaRPr lang="en-IN" dirty="0"/>
          </a:p>
        </p:txBody>
      </p:sp>
      <p:sp>
        <p:nvSpPr>
          <p:cNvPr id="6" name="Rectangle 5">
            <a:extLst>
              <a:ext uri="{FF2B5EF4-FFF2-40B4-BE49-F238E27FC236}">
                <a16:creationId xmlns:a16="http://schemas.microsoft.com/office/drawing/2014/main" id="{DFF5EC11-5235-0E8F-1E8B-912189F8C6DF}"/>
              </a:ext>
            </a:extLst>
          </p:cNvPr>
          <p:cNvSpPr/>
          <p:nvPr/>
        </p:nvSpPr>
        <p:spPr>
          <a:xfrm>
            <a:off x="5775160" y="2614863"/>
            <a:ext cx="1483894"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a:t>
            </a:r>
            <a:endParaRPr lang="en-IN" dirty="0"/>
          </a:p>
        </p:txBody>
      </p:sp>
      <p:sp>
        <p:nvSpPr>
          <p:cNvPr id="10" name="Rectangle 9">
            <a:extLst>
              <a:ext uri="{FF2B5EF4-FFF2-40B4-BE49-F238E27FC236}">
                <a16:creationId xmlns:a16="http://schemas.microsoft.com/office/drawing/2014/main" id="{766244C4-2BBB-3973-BFFE-8163006B0FA9}"/>
              </a:ext>
            </a:extLst>
          </p:cNvPr>
          <p:cNvSpPr/>
          <p:nvPr/>
        </p:nvSpPr>
        <p:spPr>
          <a:xfrm>
            <a:off x="3621507" y="1339516"/>
            <a:ext cx="1483894"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EMP</a:t>
            </a:r>
            <a:endParaRPr lang="en-IN" dirty="0"/>
          </a:p>
        </p:txBody>
      </p:sp>
      <p:sp>
        <p:nvSpPr>
          <p:cNvPr id="12" name="TextBox 11">
            <a:extLst>
              <a:ext uri="{FF2B5EF4-FFF2-40B4-BE49-F238E27FC236}">
                <a16:creationId xmlns:a16="http://schemas.microsoft.com/office/drawing/2014/main" id="{C4A9C9B7-6EB9-2123-15FD-9413E1608F60}"/>
              </a:ext>
            </a:extLst>
          </p:cNvPr>
          <p:cNvSpPr txBox="1"/>
          <p:nvPr/>
        </p:nvSpPr>
        <p:spPr>
          <a:xfrm>
            <a:off x="5574633" y="1373060"/>
            <a:ext cx="1884948" cy="369332"/>
          </a:xfrm>
          <a:prstGeom prst="rect">
            <a:avLst/>
          </a:prstGeom>
          <a:noFill/>
        </p:spPr>
        <p:txBody>
          <a:bodyPr wrap="square">
            <a:spAutoFit/>
          </a:bodyPr>
          <a:lstStyle/>
          <a:p>
            <a:r>
              <a:rPr lang="en-US" dirty="0" err="1"/>
              <a:t>FillTimeSheet</a:t>
            </a:r>
            <a:r>
              <a:rPr lang="en-US" dirty="0"/>
              <a:t>()</a:t>
            </a:r>
            <a:endParaRPr lang="en-IN" dirty="0"/>
          </a:p>
        </p:txBody>
      </p:sp>
      <p:cxnSp>
        <p:nvCxnSpPr>
          <p:cNvPr id="14" name="Straight Arrow Connector 13">
            <a:extLst>
              <a:ext uri="{FF2B5EF4-FFF2-40B4-BE49-F238E27FC236}">
                <a16:creationId xmlns:a16="http://schemas.microsoft.com/office/drawing/2014/main" id="{9AF5928A-CB25-9448-D21C-EE8976E1CC0C}"/>
              </a:ext>
            </a:extLst>
          </p:cNvPr>
          <p:cNvCxnSpPr>
            <a:cxnSpLocks/>
          </p:cNvCxnSpPr>
          <p:nvPr/>
        </p:nvCxnSpPr>
        <p:spPr>
          <a:xfrm flipV="1">
            <a:off x="4355433" y="1969168"/>
            <a:ext cx="0" cy="549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49F9AE6-4699-DD45-7F98-18D9C2FE9185}"/>
              </a:ext>
            </a:extLst>
          </p:cNvPr>
          <p:cNvCxnSpPr>
            <a:cxnSpLocks/>
          </p:cNvCxnSpPr>
          <p:nvPr/>
        </p:nvCxnSpPr>
        <p:spPr>
          <a:xfrm flipV="1">
            <a:off x="2358194" y="2009273"/>
            <a:ext cx="1106903" cy="549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6BEB632-F8BB-86F8-913E-C3100A1906B5}"/>
              </a:ext>
            </a:extLst>
          </p:cNvPr>
          <p:cNvCxnSpPr>
            <a:cxnSpLocks/>
          </p:cNvCxnSpPr>
          <p:nvPr/>
        </p:nvCxnSpPr>
        <p:spPr>
          <a:xfrm flipH="1" flipV="1">
            <a:off x="5029204" y="2009273"/>
            <a:ext cx="826166" cy="441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66001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1DF69-4E0D-6FB7-4C0B-0772146CE1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9274DE-1D26-596A-673B-69284BA0DC53}"/>
              </a:ext>
            </a:extLst>
          </p:cNvPr>
          <p:cNvSpPr>
            <a:spLocks noGrp="1"/>
          </p:cNvSpPr>
          <p:nvPr>
            <p:ph type="title"/>
          </p:nvPr>
        </p:nvSpPr>
        <p:spPr>
          <a:xfrm>
            <a:off x="838200" y="365126"/>
            <a:ext cx="10515600" cy="709696"/>
          </a:xfrm>
        </p:spPr>
        <p:txBody>
          <a:bodyPr>
            <a:normAutofit fontScale="90000"/>
          </a:bodyPr>
          <a:lstStyle/>
          <a:p>
            <a:r>
              <a:rPr lang="en-US" dirty="0"/>
              <a:t>Scenario – Different Implementation in sub class</a:t>
            </a:r>
            <a:endParaRPr lang="en-IN" dirty="0"/>
          </a:p>
        </p:txBody>
      </p:sp>
      <p:sp>
        <p:nvSpPr>
          <p:cNvPr id="4" name="Rectangle 3">
            <a:extLst>
              <a:ext uri="{FF2B5EF4-FFF2-40B4-BE49-F238E27FC236}">
                <a16:creationId xmlns:a16="http://schemas.microsoft.com/office/drawing/2014/main" id="{48053C28-25D1-1A40-BBD3-D262CF4E24BE}"/>
              </a:ext>
            </a:extLst>
          </p:cNvPr>
          <p:cNvSpPr/>
          <p:nvPr/>
        </p:nvSpPr>
        <p:spPr>
          <a:xfrm>
            <a:off x="1467854" y="2614863"/>
            <a:ext cx="1483894"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PM</a:t>
            </a:r>
            <a:endParaRPr lang="en-IN" dirty="0"/>
          </a:p>
        </p:txBody>
      </p:sp>
      <p:sp>
        <p:nvSpPr>
          <p:cNvPr id="5" name="Rectangle 4">
            <a:extLst>
              <a:ext uri="{FF2B5EF4-FFF2-40B4-BE49-F238E27FC236}">
                <a16:creationId xmlns:a16="http://schemas.microsoft.com/office/drawing/2014/main" id="{FF91853D-7F34-4AB8-7EF5-F70F36FA5B83}"/>
              </a:ext>
            </a:extLst>
          </p:cNvPr>
          <p:cNvSpPr/>
          <p:nvPr/>
        </p:nvSpPr>
        <p:spPr>
          <a:xfrm>
            <a:off x="3621507" y="2614863"/>
            <a:ext cx="1483894"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a:t>
            </a:r>
            <a:endParaRPr lang="en-IN" dirty="0"/>
          </a:p>
        </p:txBody>
      </p:sp>
      <p:sp>
        <p:nvSpPr>
          <p:cNvPr id="6" name="Rectangle 5">
            <a:extLst>
              <a:ext uri="{FF2B5EF4-FFF2-40B4-BE49-F238E27FC236}">
                <a16:creationId xmlns:a16="http://schemas.microsoft.com/office/drawing/2014/main" id="{8AE79D57-3E32-2681-6925-8145994158DE}"/>
              </a:ext>
            </a:extLst>
          </p:cNvPr>
          <p:cNvSpPr/>
          <p:nvPr/>
        </p:nvSpPr>
        <p:spPr>
          <a:xfrm>
            <a:off x="5775160" y="2614863"/>
            <a:ext cx="1483894"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a:t>
            </a:r>
            <a:endParaRPr lang="en-IN" dirty="0"/>
          </a:p>
        </p:txBody>
      </p:sp>
      <p:sp>
        <p:nvSpPr>
          <p:cNvPr id="10" name="Rectangle 9">
            <a:extLst>
              <a:ext uri="{FF2B5EF4-FFF2-40B4-BE49-F238E27FC236}">
                <a16:creationId xmlns:a16="http://schemas.microsoft.com/office/drawing/2014/main" id="{3AD1F68E-7088-A906-38D5-AC77FFE359A8}"/>
              </a:ext>
            </a:extLst>
          </p:cNvPr>
          <p:cNvSpPr/>
          <p:nvPr/>
        </p:nvSpPr>
        <p:spPr>
          <a:xfrm>
            <a:off x="3621507" y="1339516"/>
            <a:ext cx="1483894"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EMP</a:t>
            </a:r>
            <a:endParaRPr lang="en-IN" dirty="0"/>
          </a:p>
        </p:txBody>
      </p:sp>
      <p:sp>
        <p:nvSpPr>
          <p:cNvPr id="12" name="TextBox 11">
            <a:extLst>
              <a:ext uri="{FF2B5EF4-FFF2-40B4-BE49-F238E27FC236}">
                <a16:creationId xmlns:a16="http://schemas.microsoft.com/office/drawing/2014/main" id="{617CD6A4-4148-0915-EE6A-D7AB2F4B8D68}"/>
              </a:ext>
            </a:extLst>
          </p:cNvPr>
          <p:cNvSpPr txBox="1"/>
          <p:nvPr/>
        </p:nvSpPr>
        <p:spPr>
          <a:xfrm>
            <a:off x="5442287" y="1397487"/>
            <a:ext cx="1884948" cy="369332"/>
          </a:xfrm>
          <a:prstGeom prst="rect">
            <a:avLst/>
          </a:prstGeom>
          <a:noFill/>
        </p:spPr>
        <p:txBody>
          <a:bodyPr wrap="square">
            <a:spAutoFit/>
          </a:bodyPr>
          <a:lstStyle/>
          <a:p>
            <a:r>
              <a:rPr lang="en-US" dirty="0" err="1"/>
              <a:t>FillTimeSheet</a:t>
            </a:r>
            <a:r>
              <a:rPr lang="en-US" dirty="0"/>
              <a:t>()</a:t>
            </a:r>
            <a:endParaRPr lang="en-IN" dirty="0"/>
          </a:p>
        </p:txBody>
      </p:sp>
      <p:cxnSp>
        <p:nvCxnSpPr>
          <p:cNvPr id="14" name="Straight Arrow Connector 13">
            <a:extLst>
              <a:ext uri="{FF2B5EF4-FFF2-40B4-BE49-F238E27FC236}">
                <a16:creationId xmlns:a16="http://schemas.microsoft.com/office/drawing/2014/main" id="{6E280B43-C8AC-567D-62B6-5BBA98715D13}"/>
              </a:ext>
            </a:extLst>
          </p:cNvPr>
          <p:cNvCxnSpPr>
            <a:cxnSpLocks/>
          </p:cNvCxnSpPr>
          <p:nvPr/>
        </p:nvCxnSpPr>
        <p:spPr>
          <a:xfrm flipV="1">
            <a:off x="4355433" y="1969168"/>
            <a:ext cx="0" cy="549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CB2D833-D29A-0ED7-9D07-5024C262766F}"/>
              </a:ext>
            </a:extLst>
          </p:cNvPr>
          <p:cNvCxnSpPr>
            <a:cxnSpLocks/>
          </p:cNvCxnSpPr>
          <p:nvPr/>
        </p:nvCxnSpPr>
        <p:spPr>
          <a:xfrm flipV="1">
            <a:off x="2358194" y="2009273"/>
            <a:ext cx="1106903" cy="549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E44A7C0-005F-82C7-9F45-F588FFE2DC7D}"/>
              </a:ext>
            </a:extLst>
          </p:cNvPr>
          <p:cNvCxnSpPr>
            <a:cxnSpLocks/>
          </p:cNvCxnSpPr>
          <p:nvPr/>
        </p:nvCxnSpPr>
        <p:spPr>
          <a:xfrm flipH="1" flipV="1">
            <a:off x="5029204" y="2009273"/>
            <a:ext cx="826166" cy="441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53DE376-9E5B-704D-37A4-AD7678337B76}"/>
              </a:ext>
            </a:extLst>
          </p:cNvPr>
          <p:cNvSpPr/>
          <p:nvPr/>
        </p:nvSpPr>
        <p:spPr>
          <a:xfrm>
            <a:off x="7499686" y="2450432"/>
            <a:ext cx="1483894"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a:t>
            </a:r>
            <a:endParaRPr lang="en-IN" dirty="0"/>
          </a:p>
        </p:txBody>
      </p:sp>
      <p:cxnSp>
        <p:nvCxnSpPr>
          <p:cNvPr id="7" name="Straight Arrow Connector 6">
            <a:extLst>
              <a:ext uri="{FF2B5EF4-FFF2-40B4-BE49-F238E27FC236}">
                <a16:creationId xmlns:a16="http://schemas.microsoft.com/office/drawing/2014/main" id="{491A2D6C-4034-1A7B-7D1B-BCEAAE4108A2}"/>
              </a:ext>
            </a:extLst>
          </p:cNvPr>
          <p:cNvCxnSpPr>
            <a:cxnSpLocks/>
          </p:cNvCxnSpPr>
          <p:nvPr/>
        </p:nvCxnSpPr>
        <p:spPr>
          <a:xfrm flipH="1" flipV="1">
            <a:off x="5141498" y="1805831"/>
            <a:ext cx="2358188" cy="519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1F541CC-AF0D-EC7F-C594-4B434F7EE924}"/>
              </a:ext>
            </a:extLst>
          </p:cNvPr>
          <p:cNvSpPr txBox="1"/>
          <p:nvPr/>
        </p:nvSpPr>
        <p:spPr>
          <a:xfrm>
            <a:off x="8722894" y="3476763"/>
            <a:ext cx="2330115" cy="1200329"/>
          </a:xfrm>
          <a:prstGeom prst="rect">
            <a:avLst/>
          </a:prstGeom>
          <a:noFill/>
        </p:spPr>
        <p:txBody>
          <a:bodyPr wrap="square">
            <a:spAutoFit/>
          </a:bodyPr>
          <a:lstStyle/>
          <a:p>
            <a:r>
              <a:rPr lang="en-US" dirty="0" err="1"/>
              <a:t>FillTimeSheet</a:t>
            </a:r>
            <a:r>
              <a:rPr lang="en-US" dirty="0"/>
              <a:t>()</a:t>
            </a:r>
          </a:p>
          <a:p>
            <a:r>
              <a:rPr lang="en-US" dirty="0"/>
              <a:t>{</a:t>
            </a:r>
          </a:p>
          <a:p>
            <a:endParaRPr lang="en-US" dirty="0"/>
          </a:p>
          <a:p>
            <a:r>
              <a:rPr lang="en-US" dirty="0"/>
              <a:t>}</a:t>
            </a:r>
            <a:endParaRPr lang="en-IN" dirty="0"/>
          </a:p>
        </p:txBody>
      </p:sp>
    </p:spTree>
    <p:extLst>
      <p:ext uri="{BB962C8B-B14F-4D97-AF65-F5344CB8AC3E}">
        <p14:creationId xmlns:p14="http://schemas.microsoft.com/office/powerpoint/2010/main" val="26830383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3729A-99FB-33F2-956B-D51260C960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0EAF5F-D8C8-7C47-1612-606BBAE50BE9}"/>
              </a:ext>
            </a:extLst>
          </p:cNvPr>
          <p:cNvSpPr>
            <a:spLocks noGrp="1"/>
          </p:cNvSpPr>
          <p:nvPr>
            <p:ph type="title"/>
          </p:nvPr>
        </p:nvSpPr>
        <p:spPr>
          <a:xfrm>
            <a:off x="264695" y="365126"/>
            <a:ext cx="11089105" cy="709696"/>
          </a:xfrm>
        </p:spPr>
        <p:txBody>
          <a:bodyPr>
            <a:normAutofit fontScale="90000"/>
          </a:bodyPr>
          <a:lstStyle/>
          <a:p>
            <a:r>
              <a:rPr lang="en-US" dirty="0"/>
              <a:t>Scenario – Different Implementation in </a:t>
            </a:r>
            <a:r>
              <a:rPr lang="en-US" dirty="0">
                <a:solidFill>
                  <a:srgbClr val="FF0000"/>
                </a:solidFill>
              </a:rPr>
              <a:t>All</a:t>
            </a:r>
            <a:r>
              <a:rPr lang="en-US" dirty="0"/>
              <a:t> sub class</a:t>
            </a:r>
            <a:endParaRPr lang="en-IN" dirty="0"/>
          </a:p>
        </p:txBody>
      </p:sp>
      <p:sp>
        <p:nvSpPr>
          <p:cNvPr id="4" name="Rectangle 3">
            <a:extLst>
              <a:ext uri="{FF2B5EF4-FFF2-40B4-BE49-F238E27FC236}">
                <a16:creationId xmlns:a16="http://schemas.microsoft.com/office/drawing/2014/main" id="{09955D20-A7CD-B9F1-095D-A52276E9EFC7}"/>
              </a:ext>
            </a:extLst>
          </p:cNvPr>
          <p:cNvSpPr/>
          <p:nvPr/>
        </p:nvSpPr>
        <p:spPr>
          <a:xfrm>
            <a:off x="96254" y="2622884"/>
            <a:ext cx="1483894"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PM</a:t>
            </a:r>
            <a:endParaRPr lang="en-IN" dirty="0"/>
          </a:p>
        </p:txBody>
      </p:sp>
      <p:sp>
        <p:nvSpPr>
          <p:cNvPr id="5" name="Rectangle 4">
            <a:extLst>
              <a:ext uri="{FF2B5EF4-FFF2-40B4-BE49-F238E27FC236}">
                <a16:creationId xmlns:a16="http://schemas.microsoft.com/office/drawing/2014/main" id="{E48D47B0-C6AC-46DB-FE67-389761DB92DB}"/>
              </a:ext>
            </a:extLst>
          </p:cNvPr>
          <p:cNvSpPr/>
          <p:nvPr/>
        </p:nvSpPr>
        <p:spPr>
          <a:xfrm>
            <a:off x="2249907" y="2622884"/>
            <a:ext cx="1098882"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a:t>
            </a:r>
            <a:endParaRPr lang="en-IN" dirty="0"/>
          </a:p>
        </p:txBody>
      </p:sp>
      <p:sp>
        <p:nvSpPr>
          <p:cNvPr id="6" name="Rectangle 5">
            <a:extLst>
              <a:ext uri="{FF2B5EF4-FFF2-40B4-BE49-F238E27FC236}">
                <a16:creationId xmlns:a16="http://schemas.microsoft.com/office/drawing/2014/main" id="{4511F027-774F-1E79-3C99-2036B5438C90}"/>
              </a:ext>
            </a:extLst>
          </p:cNvPr>
          <p:cNvSpPr/>
          <p:nvPr/>
        </p:nvSpPr>
        <p:spPr>
          <a:xfrm>
            <a:off x="3657605" y="2622884"/>
            <a:ext cx="1098882"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a:t>
            </a:r>
            <a:endParaRPr lang="en-IN" dirty="0"/>
          </a:p>
        </p:txBody>
      </p:sp>
      <p:sp>
        <p:nvSpPr>
          <p:cNvPr id="10" name="Rectangle 9">
            <a:extLst>
              <a:ext uri="{FF2B5EF4-FFF2-40B4-BE49-F238E27FC236}">
                <a16:creationId xmlns:a16="http://schemas.microsoft.com/office/drawing/2014/main" id="{D53FC3D4-9CC0-F2D1-202F-4C2E29680E9F}"/>
              </a:ext>
            </a:extLst>
          </p:cNvPr>
          <p:cNvSpPr/>
          <p:nvPr/>
        </p:nvSpPr>
        <p:spPr>
          <a:xfrm>
            <a:off x="2249907" y="1347537"/>
            <a:ext cx="1098882"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EMP</a:t>
            </a:r>
            <a:endParaRPr lang="en-IN" dirty="0"/>
          </a:p>
        </p:txBody>
      </p:sp>
      <p:sp>
        <p:nvSpPr>
          <p:cNvPr id="12" name="TextBox 11">
            <a:extLst>
              <a:ext uri="{FF2B5EF4-FFF2-40B4-BE49-F238E27FC236}">
                <a16:creationId xmlns:a16="http://schemas.microsoft.com/office/drawing/2014/main" id="{B8509FEA-702C-822A-7E41-6094FF275D9F}"/>
              </a:ext>
            </a:extLst>
          </p:cNvPr>
          <p:cNvSpPr txBox="1"/>
          <p:nvPr/>
        </p:nvSpPr>
        <p:spPr>
          <a:xfrm>
            <a:off x="3469313" y="1238527"/>
            <a:ext cx="2231858" cy="369332"/>
          </a:xfrm>
          <a:prstGeom prst="rect">
            <a:avLst/>
          </a:prstGeom>
          <a:noFill/>
        </p:spPr>
        <p:txBody>
          <a:bodyPr wrap="square">
            <a:spAutoFit/>
          </a:bodyPr>
          <a:lstStyle/>
          <a:p>
            <a:r>
              <a:rPr lang="en-US" dirty="0" err="1"/>
              <a:t>FillTimeSheet</a:t>
            </a:r>
            <a:r>
              <a:rPr lang="en-US" dirty="0"/>
              <a:t>();</a:t>
            </a:r>
            <a:endParaRPr lang="en-IN" dirty="0"/>
          </a:p>
        </p:txBody>
      </p:sp>
      <p:cxnSp>
        <p:nvCxnSpPr>
          <p:cNvPr id="14" name="Straight Arrow Connector 13">
            <a:extLst>
              <a:ext uri="{FF2B5EF4-FFF2-40B4-BE49-F238E27FC236}">
                <a16:creationId xmlns:a16="http://schemas.microsoft.com/office/drawing/2014/main" id="{DCA2EDC1-CDEC-A81E-AD79-E45F860CEA1F}"/>
              </a:ext>
            </a:extLst>
          </p:cNvPr>
          <p:cNvCxnSpPr>
            <a:cxnSpLocks/>
          </p:cNvCxnSpPr>
          <p:nvPr/>
        </p:nvCxnSpPr>
        <p:spPr>
          <a:xfrm flipV="1">
            <a:off x="2799348" y="2053389"/>
            <a:ext cx="270459" cy="513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628315B-A55A-1359-6724-BEBCE2DAC51D}"/>
              </a:ext>
            </a:extLst>
          </p:cNvPr>
          <p:cNvCxnSpPr>
            <a:cxnSpLocks/>
          </p:cNvCxnSpPr>
          <p:nvPr/>
        </p:nvCxnSpPr>
        <p:spPr>
          <a:xfrm flipV="1">
            <a:off x="986594" y="1909011"/>
            <a:ext cx="1263313" cy="657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7DBB936-C39D-925A-176A-1F80674885B0}"/>
              </a:ext>
            </a:extLst>
          </p:cNvPr>
          <p:cNvCxnSpPr>
            <a:cxnSpLocks/>
          </p:cNvCxnSpPr>
          <p:nvPr/>
        </p:nvCxnSpPr>
        <p:spPr>
          <a:xfrm flipH="1" flipV="1">
            <a:off x="3469313" y="1965158"/>
            <a:ext cx="972093" cy="657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58010B4-B87C-A137-3E8A-E4F481B83EE9}"/>
              </a:ext>
            </a:extLst>
          </p:cNvPr>
          <p:cNvSpPr/>
          <p:nvPr/>
        </p:nvSpPr>
        <p:spPr>
          <a:xfrm>
            <a:off x="5259806" y="2566737"/>
            <a:ext cx="1098882"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a:t>
            </a:r>
            <a:endParaRPr lang="en-IN" dirty="0"/>
          </a:p>
        </p:txBody>
      </p:sp>
      <p:cxnSp>
        <p:nvCxnSpPr>
          <p:cNvPr id="7" name="Straight Arrow Connector 6">
            <a:extLst>
              <a:ext uri="{FF2B5EF4-FFF2-40B4-BE49-F238E27FC236}">
                <a16:creationId xmlns:a16="http://schemas.microsoft.com/office/drawing/2014/main" id="{328E4B9F-A8AF-ACE3-28BC-28A4E8D2DBDC}"/>
              </a:ext>
            </a:extLst>
          </p:cNvPr>
          <p:cNvCxnSpPr>
            <a:cxnSpLocks/>
          </p:cNvCxnSpPr>
          <p:nvPr/>
        </p:nvCxnSpPr>
        <p:spPr>
          <a:xfrm flipH="1" flipV="1">
            <a:off x="3577389" y="1724526"/>
            <a:ext cx="2231858" cy="753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A66E3B8-223B-7BDE-8683-CB9CA69EEE7C}"/>
              </a:ext>
            </a:extLst>
          </p:cNvPr>
          <p:cNvSpPr txBox="1"/>
          <p:nvPr/>
        </p:nvSpPr>
        <p:spPr>
          <a:xfrm>
            <a:off x="2199525" y="3411774"/>
            <a:ext cx="2330115" cy="1200329"/>
          </a:xfrm>
          <a:prstGeom prst="rect">
            <a:avLst/>
          </a:prstGeom>
          <a:noFill/>
        </p:spPr>
        <p:txBody>
          <a:bodyPr wrap="square">
            <a:spAutoFit/>
          </a:bodyPr>
          <a:lstStyle/>
          <a:p>
            <a:r>
              <a:rPr lang="en-US" dirty="0" err="1"/>
              <a:t>FillTimeSheet</a:t>
            </a:r>
            <a:r>
              <a:rPr lang="en-US" dirty="0"/>
              <a:t>()</a:t>
            </a:r>
          </a:p>
          <a:p>
            <a:r>
              <a:rPr lang="en-US" dirty="0"/>
              <a:t>{</a:t>
            </a:r>
          </a:p>
          <a:p>
            <a:endParaRPr lang="en-US" dirty="0"/>
          </a:p>
          <a:p>
            <a:r>
              <a:rPr lang="en-US" dirty="0"/>
              <a:t>}</a:t>
            </a:r>
            <a:endParaRPr lang="en-IN" dirty="0"/>
          </a:p>
        </p:txBody>
      </p:sp>
      <p:sp>
        <p:nvSpPr>
          <p:cNvPr id="26" name="TextBox 25">
            <a:extLst>
              <a:ext uri="{FF2B5EF4-FFF2-40B4-BE49-F238E27FC236}">
                <a16:creationId xmlns:a16="http://schemas.microsoft.com/office/drawing/2014/main" id="{9A1AB02F-36D0-6832-7A8D-C57213CF1EFB}"/>
              </a:ext>
            </a:extLst>
          </p:cNvPr>
          <p:cNvSpPr txBox="1"/>
          <p:nvPr/>
        </p:nvSpPr>
        <p:spPr>
          <a:xfrm>
            <a:off x="158417" y="3298066"/>
            <a:ext cx="2330115" cy="1200329"/>
          </a:xfrm>
          <a:prstGeom prst="rect">
            <a:avLst/>
          </a:prstGeom>
          <a:noFill/>
        </p:spPr>
        <p:txBody>
          <a:bodyPr wrap="square">
            <a:spAutoFit/>
          </a:bodyPr>
          <a:lstStyle/>
          <a:p>
            <a:r>
              <a:rPr lang="en-US" dirty="0" err="1"/>
              <a:t>FillTimeSheet</a:t>
            </a:r>
            <a:r>
              <a:rPr lang="en-US" dirty="0"/>
              <a:t>()</a:t>
            </a:r>
          </a:p>
          <a:p>
            <a:r>
              <a:rPr lang="en-US" dirty="0"/>
              <a:t>{</a:t>
            </a:r>
          </a:p>
          <a:p>
            <a:r>
              <a:rPr lang="en-US" dirty="0" err="1"/>
              <a:t>Cw</a:t>
            </a:r>
            <a:r>
              <a:rPr lang="en-US" dirty="0"/>
              <a:t>(“in PM ”)</a:t>
            </a:r>
          </a:p>
          <a:p>
            <a:r>
              <a:rPr lang="en-US" dirty="0"/>
              <a:t>}</a:t>
            </a:r>
            <a:endParaRPr lang="en-IN" dirty="0"/>
          </a:p>
        </p:txBody>
      </p:sp>
      <p:sp>
        <p:nvSpPr>
          <p:cNvPr id="27" name="TextBox 26">
            <a:extLst>
              <a:ext uri="{FF2B5EF4-FFF2-40B4-BE49-F238E27FC236}">
                <a16:creationId xmlns:a16="http://schemas.microsoft.com/office/drawing/2014/main" id="{AA24D84B-40F2-2C11-5A24-0750F5A6FB18}"/>
              </a:ext>
            </a:extLst>
          </p:cNvPr>
          <p:cNvSpPr txBox="1"/>
          <p:nvPr/>
        </p:nvSpPr>
        <p:spPr>
          <a:xfrm>
            <a:off x="7475621" y="1752237"/>
            <a:ext cx="3878179" cy="2031325"/>
          </a:xfrm>
          <a:prstGeom prst="rect">
            <a:avLst/>
          </a:prstGeom>
          <a:noFill/>
        </p:spPr>
        <p:txBody>
          <a:bodyPr wrap="square" rtlCol="0">
            <a:spAutoFit/>
          </a:bodyPr>
          <a:lstStyle/>
          <a:p>
            <a:pPr marL="342900" indent="-342900">
              <a:buFont typeface="+mj-lt"/>
              <a:buAutoNum type="arabicPeriod"/>
            </a:pPr>
            <a:r>
              <a:rPr lang="en-US" dirty="0"/>
              <a:t>Incomplete</a:t>
            </a:r>
          </a:p>
          <a:p>
            <a:pPr marL="342900" indent="-342900">
              <a:buFont typeface="+mj-lt"/>
              <a:buAutoNum type="arabicPeriod"/>
            </a:pPr>
            <a:r>
              <a:rPr lang="en-US" dirty="0"/>
              <a:t>Abstract Method=&gt; Abstract Class</a:t>
            </a:r>
          </a:p>
          <a:p>
            <a:pPr marL="342900" indent="-342900">
              <a:buFont typeface="+mj-lt"/>
              <a:buAutoNum type="arabicPeriod"/>
            </a:pPr>
            <a:r>
              <a:rPr lang="en-US" dirty="0"/>
              <a:t>Polymorphism</a:t>
            </a:r>
          </a:p>
          <a:p>
            <a:pPr marL="342900" indent="-342900">
              <a:buFont typeface="+mj-lt"/>
              <a:buAutoNum type="arabicPeriod"/>
            </a:pPr>
            <a:r>
              <a:rPr lang="en-US" dirty="0"/>
              <a:t>Runtime Mapping</a:t>
            </a:r>
          </a:p>
          <a:p>
            <a:endParaRPr lang="en-US" dirty="0"/>
          </a:p>
          <a:p>
            <a:pPr marL="342900" indent="-342900">
              <a:buFont typeface="+mj-lt"/>
              <a:buAutoNum type="arabicPeriod"/>
            </a:pPr>
            <a:endParaRPr lang="en-US" dirty="0"/>
          </a:p>
          <a:p>
            <a:pPr marL="342900" indent="-342900">
              <a:buFont typeface="+mj-lt"/>
              <a:buAutoNum type="arabicPeriod"/>
            </a:pPr>
            <a:endParaRPr lang="en-IN" dirty="0"/>
          </a:p>
        </p:txBody>
      </p:sp>
      <p:sp>
        <p:nvSpPr>
          <p:cNvPr id="8" name="TextBox 7">
            <a:extLst>
              <a:ext uri="{FF2B5EF4-FFF2-40B4-BE49-F238E27FC236}">
                <a16:creationId xmlns:a16="http://schemas.microsoft.com/office/drawing/2014/main" id="{B9F1E254-D5D1-2266-44DE-85D50E7C6FEA}"/>
              </a:ext>
            </a:extLst>
          </p:cNvPr>
          <p:cNvSpPr txBox="1"/>
          <p:nvPr/>
        </p:nvSpPr>
        <p:spPr>
          <a:xfrm>
            <a:off x="262689" y="4801092"/>
            <a:ext cx="3233611" cy="1754326"/>
          </a:xfrm>
          <a:prstGeom prst="rect">
            <a:avLst/>
          </a:prstGeom>
          <a:noFill/>
        </p:spPr>
        <p:txBody>
          <a:bodyPr wrap="square">
            <a:spAutoFit/>
          </a:bodyPr>
          <a:lstStyle/>
          <a:p>
            <a:r>
              <a:rPr lang="en-US" dirty="0"/>
              <a:t>Emp </a:t>
            </a:r>
            <a:r>
              <a:rPr lang="en-US" dirty="0" err="1"/>
              <a:t>ObjE</a:t>
            </a:r>
            <a:r>
              <a:rPr lang="en-US" dirty="0"/>
              <a:t>;</a:t>
            </a:r>
          </a:p>
          <a:p>
            <a:r>
              <a:rPr lang="en-US" dirty="0"/>
              <a:t>PM </a:t>
            </a:r>
            <a:r>
              <a:rPr lang="en-US" dirty="0" err="1"/>
              <a:t>objPM</a:t>
            </a:r>
            <a:r>
              <a:rPr lang="en-US" dirty="0"/>
              <a:t>= new  PM();</a:t>
            </a:r>
          </a:p>
          <a:p>
            <a:endParaRPr lang="en-US" dirty="0"/>
          </a:p>
          <a:p>
            <a:r>
              <a:rPr lang="en-US" dirty="0" err="1"/>
              <a:t>objE</a:t>
            </a:r>
            <a:r>
              <a:rPr lang="en-US" dirty="0"/>
              <a:t>=</a:t>
            </a:r>
            <a:r>
              <a:rPr lang="en-US" dirty="0" err="1"/>
              <a:t>objPM</a:t>
            </a:r>
            <a:r>
              <a:rPr lang="en-US" dirty="0"/>
              <a:t>;</a:t>
            </a:r>
          </a:p>
          <a:p>
            <a:endParaRPr lang="en-US" dirty="0"/>
          </a:p>
          <a:p>
            <a:endParaRPr lang="en-IN" dirty="0"/>
          </a:p>
        </p:txBody>
      </p:sp>
      <p:sp>
        <p:nvSpPr>
          <p:cNvPr id="9" name="TextBox 8">
            <a:extLst>
              <a:ext uri="{FF2B5EF4-FFF2-40B4-BE49-F238E27FC236}">
                <a16:creationId xmlns:a16="http://schemas.microsoft.com/office/drawing/2014/main" id="{21A062A1-4D18-FA39-5A93-EFA73EFE0EF7}"/>
              </a:ext>
            </a:extLst>
          </p:cNvPr>
          <p:cNvSpPr txBox="1"/>
          <p:nvPr/>
        </p:nvSpPr>
        <p:spPr>
          <a:xfrm>
            <a:off x="7581902" y="3783562"/>
            <a:ext cx="3233611" cy="3970318"/>
          </a:xfrm>
          <a:prstGeom prst="rect">
            <a:avLst/>
          </a:prstGeom>
          <a:noFill/>
        </p:spPr>
        <p:txBody>
          <a:bodyPr wrap="square">
            <a:spAutoFit/>
          </a:bodyPr>
          <a:lstStyle/>
          <a:p>
            <a:r>
              <a:rPr lang="en-US" dirty="0"/>
              <a:t>Int </a:t>
            </a:r>
            <a:r>
              <a:rPr lang="en-US" dirty="0" err="1"/>
              <a:t>i</a:t>
            </a:r>
            <a:r>
              <a:rPr lang="en-US" dirty="0"/>
              <a:t>=100;</a:t>
            </a:r>
          </a:p>
          <a:p>
            <a:r>
              <a:rPr lang="en-US" dirty="0"/>
              <a:t>int j=200;</a:t>
            </a:r>
          </a:p>
          <a:p>
            <a:r>
              <a:rPr lang="en-US" dirty="0" err="1"/>
              <a:t>i</a:t>
            </a:r>
            <a:r>
              <a:rPr lang="en-US" dirty="0"/>
              <a:t>= j;</a:t>
            </a:r>
          </a:p>
          <a:p>
            <a:endParaRPr lang="en-US" dirty="0"/>
          </a:p>
          <a:p>
            <a:r>
              <a:rPr lang="en-US" dirty="0"/>
              <a:t>Emp </a:t>
            </a:r>
            <a:r>
              <a:rPr lang="en-US" dirty="0" err="1"/>
              <a:t>objE</a:t>
            </a:r>
            <a:r>
              <a:rPr lang="en-US" dirty="0"/>
              <a:t>= new Emp()</a:t>
            </a:r>
          </a:p>
          <a:p>
            <a:r>
              <a:rPr lang="en-US" dirty="0"/>
              <a:t>PM </a:t>
            </a:r>
            <a:r>
              <a:rPr lang="en-US" dirty="0" err="1"/>
              <a:t>objPM</a:t>
            </a:r>
            <a:r>
              <a:rPr lang="en-US" dirty="0"/>
              <a:t>= new PM()</a:t>
            </a:r>
          </a:p>
          <a:p>
            <a:endParaRPr lang="en-US" dirty="0"/>
          </a:p>
          <a:p>
            <a:r>
              <a:rPr lang="en-US" dirty="0" err="1"/>
              <a:t>objE</a:t>
            </a:r>
            <a:r>
              <a:rPr lang="en-US" dirty="0"/>
              <a:t>=</a:t>
            </a:r>
            <a:r>
              <a:rPr lang="en-US" dirty="0" err="1"/>
              <a:t>objPM</a:t>
            </a:r>
            <a:r>
              <a:rPr lang="en-US" dirty="0"/>
              <a:t>;</a:t>
            </a:r>
          </a:p>
          <a:p>
            <a:endParaRPr lang="en-US" dirty="0"/>
          </a:p>
          <a:p>
            <a:r>
              <a:rPr lang="en-US" dirty="0"/>
              <a:t>objE1= (PM)   </a:t>
            </a:r>
            <a:r>
              <a:rPr lang="en-US" dirty="0" err="1"/>
              <a:t>objE</a:t>
            </a:r>
            <a:r>
              <a:rPr lang="en-US" dirty="0"/>
              <a:t>;</a:t>
            </a:r>
          </a:p>
          <a:p>
            <a:endParaRPr lang="en-US" dirty="0"/>
          </a:p>
          <a:p>
            <a:endParaRPr lang="en-US" dirty="0"/>
          </a:p>
          <a:p>
            <a:endParaRPr lang="en-US" dirty="0"/>
          </a:p>
          <a:p>
            <a:endParaRPr lang="en-IN" dirty="0"/>
          </a:p>
        </p:txBody>
      </p:sp>
      <p:sp>
        <p:nvSpPr>
          <p:cNvPr id="13" name="TextBox 12">
            <a:extLst>
              <a:ext uri="{FF2B5EF4-FFF2-40B4-BE49-F238E27FC236}">
                <a16:creationId xmlns:a16="http://schemas.microsoft.com/office/drawing/2014/main" id="{93892B47-FEC6-CAC8-7564-1B4E58A78291}"/>
              </a:ext>
            </a:extLst>
          </p:cNvPr>
          <p:cNvSpPr txBox="1"/>
          <p:nvPr/>
        </p:nvSpPr>
        <p:spPr>
          <a:xfrm>
            <a:off x="3125077" y="4799224"/>
            <a:ext cx="3233611" cy="1754326"/>
          </a:xfrm>
          <a:prstGeom prst="rect">
            <a:avLst/>
          </a:prstGeom>
          <a:noFill/>
        </p:spPr>
        <p:txBody>
          <a:bodyPr wrap="square">
            <a:spAutoFit/>
          </a:bodyPr>
          <a:lstStyle/>
          <a:p>
            <a:r>
              <a:rPr lang="en-US" dirty="0"/>
              <a:t>Emp(EMPID,NAME,SAL)</a:t>
            </a:r>
          </a:p>
          <a:p>
            <a:r>
              <a:rPr lang="en-US" dirty="0"/>
              <a:t>&lt;=</a:t>
            </a:r>
          </a:p>
          <a:p>
            <a:r>
              <a:rPr lang="en-US" dirty="0" err="1"/>
              <a:t>IBMEmp</a:t>
            </a:r>
            <a:r>
              <a:rPr lang="en-US" dirty="0"/>
              <a:t>(Address)</a:t>
            </a:r>
          </a:p>
          <a:p>
            <a:endParaRPr lang="en-US" dirty="0"/>
          </a:p>
          <a:p>
            <a:endParaRPr lang="en-US" dirty="0"/>
          </a:p>
          <a:p>
            <a:endParaRPr lang="en-IN" dirty="0"/>
          </a:p>
        </p:txBody>
      </p:sp>
    </p:spTree>
    <p:extLst>
      <p:ext uri="{BB962C8B-B14F-4D97-AF65-F5344CB8AC3E}">
        <p14:creationId xmlns:p14="http://schemas.microsoft.com/office/powerpoint/2010/main" val="16015831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97974-619D-D866-8EB1-1D6FBC171C4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1E5D6EC-1158-7503-1AFD-668DE1AD03F0}"/>
              </a:ext>
            </a:extLst>
          </p:cNvPr>
          <p:cNvSpPr>
            <a:spLocks noGrp="1"/>
          </p:cNvSpPr>
          <p:nvPr>
            <p:ph idx="1"/>
          </p:nvPr>
        </p:nvSpPr>
        <p:spPr/>
        <p:txBody>
          <a:bodyPr>
            <a:normAutofit fontScale="85000" lnSpcReduction="20000"/>
          </a:bodyPr>
          <a:lstStyle/>
          <a:p>
            <a:r>
              <a:rPr lang="en-US" dirty="0"/>
              <a:t>Int </a:t>
            </a:r>
            <a:r>
              <a:rPr lang="en-US" dirty="0" err="1"/>
              <a:t>i</a:t>
            </a:r>
            <a:r>
              <a:rPr lang="en-US" dirty="0"/>
              <a:t>=100</a:t>
            </a:r>
          </a:p>
          <a:p>
            <a:r>
              <a:rPr lang="en-US" dirty="0"/>
              <a:t>Int j=0;</a:t>
            </a:r>
          </a:p>
          <a:p>
            <a:r>
              <a:rPr lang="en-US" dirty="0"/>
              <a:t>J=I; </a:t>
            </a:r>
          </a:p>
          <a:p>
            <a:endParaRPr lang="en-US" dirty="0"/>
          </a:p>
          <a:p>
            <a:r>
              <a:rPr lang="en-US" dirty="0"/>
              <a:t>Emp =&gt; </a:t>
            </a:r>
            <a:r>
              <a:rPr lang="en-US" dirty="0" err="1"/>
              <a:t>EmpID</a:t>
            </a:r>
            <a:r>
              <a:rPr lang="en-US" dirty="0"/>
              <a:t>, </a:t>
            </a:r>
            <a:r>
              <a:rPr lang="en-US" dirty="0" err="1"/>
              <a:t>EmpName,FillTimeSheet</a:t>
            </a:r>
            <a:r>
              <a:rPr lang="en-US" dirty="0"/>
              <a:t>()</a:t>
            </a:r>
          </a:p>
          <a:p>
            <a:r>
              <a:rPr lang="en-US" dirty="0" err="1"/>
              <a:t>IBMEmp</a:t>
            </a:r>
            <a:r>
              <a:rPr lang="en-US" dirty="0"/>
              <a:t> =&gt; </a:t>
            </a:r>
            <a:r>
              <a:rPr lang="en-US" dirty="0" err="1"/>
              <a:t>EmpID</a:t>
            </a:r>
            <a:r>
              <a:rPr lang="en-US" dirty="0"/>
              <a:t>, </a:t>
            </a:r>
            <a:r>
              <a:rPr lang="en-US" dirty="0" err="1"/>
              <a:t>EmpName</a:t>
            </a:r>
            <a:r>
              <a:rPr lang="en-US" dirty="0"/>
              <a:t>, Salary</a:t>
            </a:r>
          </a:p>
          <a:p>
            <a:r>
              <a:rPr lang="en-US" dirty="0"/>
              <a:t>IBMEMP </a:t>
            </a:r>
            <a:r>
              <a:rPr lang="en-US" dirty="0" err="1"/>
              <a:t>ObjB</a:t>
            </a:r>
            <a:r>
              <a:rPr lang="en-US" dirty="0"/>
              <a:t>;</a:t>
            </a:r>
          </a:p>
          <a:p>
            <a:r>
              <a:rPr lang="en-US" dirty="0"/>
              <a:t>EMP </a:t>
            </a:r>
            <a:r>
              <a:rPr lang="en-US" dirty="0" err="1"/>
              <a:t>ObjA</a:t>
            </a:r>
            <a:r>
              <a:rPr lang="en-US" dirty="0"/>
              <a:t>= </a:t>
            </a:r>
            <a:r>
              <a:rPr lang="en-US" dirty="0" err="1"/>
              <a:t>ObjB</a:t>
            </a:r>
            <a:endParaRPr lang="en-US" dirty="0"/>
          </a:p>
          <a:p>
            <a:r>
              <a:rPr lang="en-US" dirty="0" err="1"/>
              <a:t>objA</a:t>
            </a:r>
            <a:r>
              <a:rPr lang="en-US" dirty="0"/>
              <a:t>. </a:t>
            </a:r>
            <a:r>
              <a:rPr lang="en-US" dirty="0" err="1"/>
              <a:t>FillTimeSheet</a:t>
            </a:r>
            <a:r>
              <a:rPr lang="en-US" dirty="0"/>
              <a:t>();</a:t>
            </a:r>
          </a:p>
          <a:p>
            <a:endParaRPr lang="en-US" dirty="0"/>
          </a:p>
          <a:p>
            <a:r>
              <a:rPr lang="en-US" dirty="0"/>
              <a:t>IBMEMP=&gt;Emp</a:t>
            </a:r>
          </a:p>
          <a:p>
            <a:endParaRPr lang="en-US" dirty="0"/>
          </a:p>
          <a:p>
            <a:endParaRPr lang="en-IN" dirty="0"/>
          </a:p>
        </p:txBody>
      </p:sp>
    </p:spTree>
    <p:extLst>
      <p:ext uri="{BB962C8B-B14F-4D97-AF65-F5344CB8AC3E}">
        <p14:creationId xmlns:p14="http://schemas.microsoft.com/office/powerpoint/2010/main" val="37403467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D5C68-0DAF-00FB-D8C6-1F9E1D85204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993DF20-B5B7-E3B5-D3BF-0A5FCCDAFE17}"/>
              </a:ext>
            </a:extLst>
          </p:cNvPr>
          <p:cNvSpPr>
            <a:spLocks noGrp="1"/>
          </p:cNvSpPr>
          <p:nvPr>
            <p:ph idx="1"/>
          </p:nvPr>
        </p:nvSpPr>
        <p:spPr/>
        <p:txBody>
          <a:bodyPr/>
          <a:lstStyle/>
          <a:p>
            <a:r>
              <a:rPr lang="en-US" dirty="0"/>
              <a:t>Main()</a:t>
            </a:r>
          </a:p>
          <a:p>
            <a:pPr lvl="1"/>
            <a:r>
              <a:rPr lang="en-US" dirty="0"/>
              <a:t>Int Add(int a, int b)</a:t>
            </a:r>
          </a:p>
          <a:p>
            <a:pPr lvl="1"/>
            <a:r>
              <a:rPr lang="en-US" dirty="0"/>
              <a:t>Int Multi(int a, int b)</a:t>
            </a:r>
          </a:p>
          <a:p>
            <a:pPr lvl="1"/>
            <a:r>
              <a:rPr lang="en-US" dirty="0"/>
              <a:t>…..</a:t>
            </a:r>
          </a:p>
          <a:p>
            <a:pPr lvl="1"/>
            <a:endParaRPr lang="en-US" dirty="0"/>
          </a:p>
          <a:p>
            <a:pPr lvl="1"/>
            <a:endParaRPr lang="en-IN" dirty="0"/>
          </a:p>
        </p:txBody>
      </p:sp>
    </p:spTree>
    <p:extLst>
      <p:ext uri="{BB962C8B-B14F-4D97-AF65-F5344CB8AC3E}">
        <p14:creationId xmlns:p14="http://schemas.microsoft.com/office/powerpoint/2010/main" val="32834069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DE8C7-BC5F-3673-0201-D2942576A82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0D83860-D033-578B-5B26-28A079EC6129}"/>
              </a:ext>
            </a:extLst>
          </p:cNvPr>
          <p:cNvSpPr>
            <a:spLocks noGrp="1"/>
          </p:cNvSpPr>
          <p:nvPr>
            <p:ph idx="1"/>
          </p:nvPr>
        </p:nvSpPr>
        <p:spPr/>
        <p:txBody>
          <a:bodyPr/>
          <a:lstStyle/>
          <a:p>
            <a:r>
              <a:rPr lang="en-US" dirty="0"/>
              <a:t>Encapsulation</a:t>
            </a:r>
          </a:p>
          <a:p>
            <a:pPr lvl="1"/>
            <a:endParaRPr lang="en-IN" dirty="0"/>
          </a:p>
        </p:txBody>
      </p:sp>
      <p:cxnSp>
        <p:nvCxnSpPr>
          <p:cNvPr id="6" name="Straight Connector 5">
            <a:extLst>
              <a:ext uri="{FF2B5EF4-FFF2-40B4-BE49-F238E27FC236}">
                <a16:creationId xmlns:a16="http://schemas.microsoft.com/office/drawing/2014/main" id="{8C72D219-EDD2-E5A9-D087-39F9AA258A49}"/>
              </a:ext>
            </a:extLst>
          </p:cNvPr>
          <p:cNvCxnSpPr/>
          <p:nvPr/>
        </p:nvCxnSpPr>
        <p:spPr>
          <a:xfrm>
            <a:off x="4021584" y="2760955"/>
            <a:ext cx="0" cy="3053919"/>
          </a:xfrm>
          <a:prstGeom prst="line">
            <a:avLst/>
          </a:prstGeom>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5CC42A3D-43EE-226A-27B7-5613E4100387}"/>
              </a:ext>
            </a:extLst>
          </p:cNvPr>
          <p:cNvSpPr/>
          <p:nvPr/>
        </p:nvSpPr>
        <p:spPr>
          <a:xfrm>
            <a:off x="3213717" y="2760955"/>
            <a:ext cx="2947386" cy="3053919"/>
          </a:xfrm>
          <a:prstGeom prst="rect">
            <a:avLst/>
          </a:prstGeom>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cxnSp>
        <p:nvCxnSpPr>
          <p:cNvPr id="8" name="Straight Connector 7">
            <a:extLst>
              <a:ext uri="{FF2B5EF4-FFF2-40B4-BE49-F238E27FC236}">
                <a16:creationId xmlns:a16="http://schemas.microsoft.com/office/drawing/2014/main" id="{C41C5935-10AF-9927-A540-9E6530B942FF}"/>
              </a:ext>
            </a:extLst>
          </p:cNvPr>
          <p:cNvCxnSpPr/>
          <p:nvPr/>
        </p:nvCxnSpPr>
        <p:spPr>
          <a:xfrm>
            <a:off x="4021584" y="2760955"/>
            <a:ext cx="0" cy="2982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82CFD55-94B9-A270-3904-0800C290F9A4}"/>
              </a:ext>
            </a:extLst>
          </p:cNvPr>
          <p:cNvCxnSpPr/>
          <p:nvPr/>
        </p:nvCxnSpPr>
        <p:spPr>
          <a:xfrm>
            <a:off x="5095783" y="2831977"/>
            <a:ext cx="0" cy="2982897"/>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E2B49E2C-89E0-4595-42C5-D8312823E8B9}"/>
              </a:ext>
            </a:extLst>
          </p:cNvPr>
          <p:cNvCxnSpPr/>
          <p:nvPr/>
        </p:nvCxnSpPr>
        <p:spPr>
          <a:xfrm>
            <a:off x="3213717" y="3533313"/>
            <a:ext cx="30184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6B676AE-29AC-D9B2-63F1-8A139C6DCFF3}"/>
              </a:ext>
            </a:extLst>
          </p:cNvPr>
          <p:cNvCxnSpPr/>
          <p:nvPr/>
        </p:nvCxnSpPr>
        <p:spPr>
          <a:xfrm>
            <a:off x="3213717" y="4536489"/>
            <a:ext cx="29473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37879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AD1C6-D755-1BE3-40AF-7802D32E97A4}"/>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BF675FA6-A89D-F5F1-1F50-38E4F256C8C6}"/>
              </a:ext>
            </a:extLst>
          </p:cNvPr>
          <p:cNvSpPr>
            <a:spLocks noGrp="1"/>
          </p:cNvSpPr>
          <p:nvPr>
            <p:ph idx="1"/>
          </p:nvPr>
        </p:nvSpPr>
        <p:spPr/>
        <p:txBody>
          <a:bodyPr>
            <a:normAutofit fontScale="92500" lnSpcReduction="10000"/>
          </a:bodyPr>
          <a:lstStyle/>
          <a:p>
            <a:r>
              <a:rPr lang="en-US" dirty="0"/>
              <a:t>Encapsulation – Concept=&gt;</a:t>
            </a:r>
            <a:r>
              <a:rPr lang="en-US" dirty="0" err="1"/>
              <a:t>Prg-Lng</a:t>
            </a:r>
            <a:r>
              <a:rPr lang="en-US" dirty="0"/>
              <a:t>=&gt;Class=&gt;at Runtime Object</a:t>
            </a:r>
          </a:p>
          <a:p>
            <a:pPr lvl="1"/>
            <a:r>
              <a:rPr lang="en-US" dirty="0"/>
              <a:t>Abstraction </a:t>
            </a:r>
          </a:p>
          <a:p>
            <a:pPr lvl="2"/>
            <a:r>
              <a:rPr lang="en-US" dirty="0"/>
              <a:t>Information Hiding</a:t>
            </a:r>
          </a:p>
          <a:p>
            <a:pPr lvl="3"/>
            <a:r>
              <a:rPr lang="en-US" dirty="0"/>
              <a:t>Access Modifiers</a:t>
            </a:r>
          </a:p>
          <a:p>
            <a:pPr lvl="4"/>
            <a:r>
              <a:rPr lang="en-US" dirty="0"/>
              <a:t>Private &amp; Public</a:t>
            </a:r>
          </a:p>
          <a:p>
            <a:pPr lvl="2"/>
            <a:r>
              <a:rPr lang="en-US" dirty="0"/>
              <a:t>Implementation Hiding</a:t>
            </a:r>
          </a:p>
          <a:p>
            <a:pPr lvl="3"/>
            <a:r>
              <a:rPr lang="en-US" dirty="0"/>
              <a:t>Overloading (polymorphic)</a:t>
            </a:r>
          </a:p>
          <a:p>
            <a:pPr lvl="1"/>
            <a:r>
              <a:rPr lang="en-US" dirty="0"/>
              <a:t>Inheritance</a:t>
            </a:r>
          </a:p>
          <a:p>
            <a:pPr lvl="2"/>
            <a:r>
              <a:rPr lang="en-US" dirty="0"/>
              <a:t>Basic</a:t>
            </a:r>
          </a:p>
          <a:p>
            <a:pPr lvl="3"/>
            <a:r>
              <a:rPr lang="en-US" dirty="0"/>
              <a:t>Specialization to Generalization</a:t>
            </a:r>
          </a:p>
          <a:p>
            <a:pPr lvl="2"/>
            <a:r>
              <a:rPr lang="en-US" dirty="0"/>
              <a:t>Overriding (polymorphic)</a:t>
            </a:r>
          </a:p>
          <a:p>
            <a:pPr lvl="3"/>
            <a:r>
              <a:rPr lang="en-US" dirty="0"/>
              <a:t>Scenario 1 (Virtual) ( generalized method sometimes have specialized variation )</a:t>
            </a:r>
          </a:p>
          <a:p>
            <a:pPr lvl="3"/>
            <a:r>
              <a:rPr lang="en-US" dirty="0"/>
              <a:t>Scenario 2 (Abstract) ( generalized methods implementation has many specialized variation therefore only Signature (</a:t>
            </a:r>
            <a:r>
              <a:rPr lang="en-US" dirty="0" err="1"/>
              <a:t>eg</a:t>
            </a:r>
            <a:r>
              <a:rPr lang="en-US" dirty="0"/>
              <a:t> </a:t>
            </a:r>
            <a:r>
              <a:rPr lang="en-US" dirty="0" err="1"/>
              <a:t>CalculateSalary</a:t>
            </a:r>
            <a:r>
              <a:rPr lang="en-US" dirty="0"/>
              <a:t>();) ) </a:t>
            </a:r>
          </a:p>
          <a:p>
            <a:pPr lvl="2"/>
            <a:endParaRPr lang="en-US" dirty="0"/>
          </a:p>
          <a:p>
            <a:pPr lvl="2"/>
            <a:endParaRPr lang="en-US" dirty="0"/>
          </a:p>
          <a:p>
            <a:pPr lvl="1"/>
            <a:endParaRPr lang="en-US" dirty="0"/>
          </a:p>
          <a:p>
            <a:pPr lvl="1"/>
            <a:endParaRPr lang="en-US" dirty="0"/>
          </a:p>
          <a:p>
            <a:pPr lvl="1"/>
            <a:endParaRPr lang="en-US" dirty="0"/>
          </a:p>
          <a:p>
            <a:pPr lvl="1"/>
            <a:endParaRPr lang="en-IN" dirty="0"/>
          </a:p>
        </p:txBody>
      </p:sp>
    </p:spTree>
    <p:extLst>
      <p:ext uri="{BB962C8B-B14F-4D97-AF65-F5344CB8AC3E}">
        <p14:creationId xmlns:p14="http://schemas.microsoft.com/office/powerpoint/2010/main" val="669992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17E7-0D23-505B-DC02-C1FCAB1F695B}"/>
              </a:ext>
            </a:extLst>
          </p:cNvPr>
          <p:cNvSpPr>
            <a:spLocks noGrp="1"/>
          </p:cNvSpPr>
          <p:nvPr>
            <p:ph type="title"/>
          </p:nvPr>
        </p:nvSpPr>
        <p:spPr/>
        <p:txBody>
          <a:bodyPr/>
          <a:lstStyle/>
          <a:p>
            <a:r>
              <a:rPr lang="en-US" dirty="0"/>
              <a:t>Encapsulation brings in Code Redundancy addressed through Inheritance</a:t>
            </a:r>
            <a:endParaRPr lang="en-IN" dirty="0"/>
          </a:p>
        </p:txBody>
      </p:sp>
      <p:sp>
        <p:nvSpPr>
          <p:cNvPr id="4" name="Rectangle 3">
            <a:extLst>
              <a:ext uri="{FF2B5EF4-FFF2-40B4-BE49-F238E27FC236}">
                <a16:creationId xmlns:a16="http://schemas.microsoft.com/office/drawing/2014/main" id="{EBC1DEA6-3265-D3E3-3D33-EE39B4F8F338}"/>
              </a:ext>
            </a:extLst>
          </p:cNvPr>
          <p:cNvSpPr/>
          <p:nvPr/>
        </p:nvSpPr>
        <p:spPr>
          <a:xfrm>
            <a:off x="1518081" y="5690587"/>
            <a:ext cx="1367161"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endParaRPr lang="en-IN" dirty="0"/>
          </a:p>
        </p:txBody>
      </p:sp>
      <p:sp>
        <p:nvSpPr>
          <p:cNvPr id="5" name="Rectangle 4">
            <a:extLst>
              <a:ext uri="{FF2B5EF4-FFF2-40B4-BE49-F238E27FC236}">
                <a16:creationId xmlns:a16="http://schemas.microsoft.com/office/drawing/2014/main" id="{99AE767F-0E3C-CB6C-49F5-D339AA608C91}"/>
              </a:ext>
            </a:extLst>
          </p:cNvPr>
          <p:cNvSpPr/>
          <p:nvPr/>
        </p:nvSpPr>
        <p:spPr>
          <a:xfrm>
            <a:off x="3045040" y="5690587"/>
            <a:ext cx="1367161"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a:t>
            </a:r>
            <a:endParaRPr lang="en-IN" dirty="0"/>
          </a:p>
        </p:txBody>
      </p:sp>
      <p:sp>
        <p:nvSpPr>
          <p:cNvPr id="6" name="Rectangle 5">
            <a:extLst>
              <a:ext uri="{FF2B5EF4-FFF2-40B4-BE49-F238E27FC236}">
                <a16:creationId xmlns:a16="http://schemas.microsoft.com/office/drawing/2014/main" id="{3A2C2AD0-0040-CC6C-8E6A-D82AEAF2B3A3}"/>
              </a:ext>
            </a:extLst>
          </p:cNvPr>
          <p:cNvSpPr/>
          <p:nvPr/>
        </p:nvSpPr>
        <p:spPr>
          <a:xfrm>
            <a:off x="4580355" y="5690587"/>
            <a:ext cx="1367161"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a:t>
            </a:r>
            <a:endParaRPr lang="en-IN" dirty="0"/>
          </a:p>
        </p:txBody>
      </p:sp>
      <p:sp>
        <p:nvSpPr>
          <p:cNvPr id="7" name="Rectangle 6">
            <a:extLst>
              <a:ext uri="{FF2B5EF4-FFF2-40B4-BE49-F238E27FC236}">
                <a16:creationId xmlns:a16="http://schemas.microsoft.com/office/drawing/2014/main" id="{41D506BC-EA58-F62A-6186-561F14B74C7F}"/>
              </a:ext>
            </a:extLst>
          </p:cNvPr>
          <p:cNvSpPr/>
          <p:nvPr/>
        </p:nvSpPr>
        <p:spPr>
          <a:xfrm>
            <a:off x="2965144" y="3117573"/>
            <a:ext cx="1367161"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EMP</a:t>
            </a:r>
            <a:endParaRPr lang="en-IN" dirty="0"/>
          </a:p>
        </p:txBody>
      </p:sp>
      <p:sp>
        <p:nvSpPr>
          <p:cNvPr id="8" name="TextBox 7">
            <a:extLst>
              <a:ext uri="{FF2B5EF4-FFF2-40B4-BE49-F238E27FC236}">
                <a16:creationId xmlns:a16="http://schemas.microsoft.com/office/drawing/2014/main" id="{0D287CDE-3C73-1184-8298-2FC3AAC2AF3F}"/>
              </a:ext>
            </a:extLst>
          </p:cNvPr>
          <p:cNvSpPr txBox="1"/>
          <p:nvPr/>
        </p:nvSpPr>
        <p:spPr>
          <a:xfrm>
            <a:off x="6719354" y="5822842"/>
            <a:ext cx="1517210" cy="369332"/>
          </a:xfrm>
          <a:prstGeom prst="rect">
            <a:avLst/>
          </a:prstGeom>
          <a:noFill/>
        </p:spPr>
        <p:txBody>
          <a:bodyPr wrap="none" rtlCol="0">
            <a:spAutoFit/>
          </a:bodyPr>
          <a:lstStyle/>
          <a:p>
            <a:r>
              <a:rPr lang="en-US" dirty="0"/>
              <a:t>Specialization</a:t>
            </a:r>
            <a:endParaRPr lang="en-IN" dirty="0"/>
          </a:p>
        </p:txBody>
      </p:sp>
      <p:sp>
        <p:nvSpPr>
          <p:cNvPr id="9" name="TextBox 8">
            <a:extLst>
              <a:ext uri="{FF2B5EF4-FFF2-40B4-BE49-F238E27FC236}">
                <a16:creationId xmlns:a16="http://schemas.microsoft.com/office/drawing/2014/main" id="{34CC99EC-FE9E-26EC-926C-B2FE9D07FA2E}"/>
              </a:ext>
            </a:extLst>
          </p:cNvPr>
          <p:cNvSpPr txBox="1"/>
          <p:nvPr/>
        </p:nvSpPr>
        <p:spPr>
          <a:xfrm>
            <a:off x="5166897" y="2231315"/>
            <a:ext cx="1544525" cy="369332"/>
          </a:xfrm>
          <a:prstGeom prst="rect">
            <a:avLst/>
          </a:prstGeom>
          <a:noFill/>
        </p:spPr>
        <p:txBody>
          <a:bodyPr wrap="none" rtlCol="0">
            <a:spAutoFit/>
          </a:bodyPr>
          <a:lstStyle/>
          <a:p>
            <a:r>
              <a:rPr lang="en-US" dirty="0"/>
              <a:t>Generalization</a:t>
            </a:r>
            <a:endParaRPr lang="en-IN" dirty="0"/>
          </a:p>
        </p:txBody>
      </p:sp>
      <p:cxnSp>
        <p:nvCxnSpPr>
          <p:cNvPr id="12" name="Straight Arrow Connector 11">
            <a:extLst>
              <a:ext uri="{FF2B5EF4-FFF2-40B4-BE49-F238E27FC236}">
                <a16:creationId xmlns:a16="http://schemas.microsoft.com/office/drawing/2014/main" id="{6D90289D-FF51-1E94-FF93-EBE2B2241981}"/>
              </a:ext>
            </a:extLst>
          </p:cNvPr>
          <p:cNvCxnSpPr>
            <a:cxnSpLocks/>
          </p:cNvCxnSpPr>
          <p:nvPr/>
        </p:nvCxnSpPr>
        <p:spPr>
          <a:xfrm flipV="1">
            <a:off x="2592281" y="3870664"/>
            <a:ext cx="550414" cy="1731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3F22FE-6D27-6A06-772A-4B7555368D07}"/>
              </a:ext>
            </a:extLst>
          </p:cNvPr>
          <p:cNvCxnSpPr>
            <a:cxnSpLocks/>
          </p:cNvCxnSpPr>
          <p:nvPr/>
        </p:nvCxnSpPr>
        <p:spPr>
          <a:xfrm flipV="1">
            <a:off x="3568823" y="3984565"/>
            <a:ext cx="0" cy="1519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429D1A6-8DCB-A7A5-07A4-8FC1FDC015C3}"/>
              </a:ext>
            </a:extLst>
          </p:cNvPr>
          <p:cNvCxnSpPr>
            <a:cxnSpLocks/>
          </p:cNvCxnSpPr>
          <p:nvPr/>
        </p:nvCxnSpPr>
        <p:spPr>
          <a:xfrm flipH="1" flipV="1">
            <a:off x="4039340" y="3984565"/>
            <a:ext cx="1020932" cy="1617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ED6D7F4-EB4B-9606-3720-BF04FE56AC1B}"/>
              </a:ext>
            </a:extLst>
          </p:cNvPr>
          <p:cNvSpPr txBox="1"/>
          <p:nvPr/>
        </p:nvSpPr>
        <p:spPr>
          <a:xfrm>
            <a:off x="1069107" y="3136639"/>
            <a:ext cx="1523174" cy="369332"/>
          </a:xfrm>
          <a:prstGeom prst="rect">
            <a:avLst/>
          </a:prstGeom>
          <a:noFill/>
        </p:spPr>
        <p:txBody>
          <a:bodyPr wrap="none" rtlCol="0">
            <a:spAutoFit/>
          </a:bodyPr>
          <a:lstStyle/>
          <a:p>
            <a:r>
              <a:rPr lang="en-US" dirty="0" err="1"/>
              <a:t>FillTaskSheet</a:t>
            </a:r>
            <a:r>
              <a:rPr lang="en-US" dirty="0"/>
              <a:t>()</a:t>
            </a:r>
            <a:endParaRPr lang="en-IN" dirty="0"/>
          </a:p>
        </p:txBody>
      </p:sp>
    </p:spTree>
    <p:extLst>
      <p:ext uri="{BB962C8B-B14F-4D97-AF65-F5344CB8AC3E}">
        <p14:creationId xmlns:p14="http://schemas.microsoft.com/office/powerpoint/2010/main" val="39060934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17E7-0D23-505B-DC02-C1FCAB1F695B}"/>
              </a:ext>
            </a:extLst>
          </p:cNvPr>
          <p:cNvSpPr>
            <a:spLocks noGrp="1"/>
          </p:cNvSpPr>
          <p:nvPr>
            <p:ph type="title"/>
          </p:nvPr>
        </p:nvSpPr>
        <p:spPr/>
        <p:txBody>
          <a:bodyPr/>
          <a:lstStyle/>
          <a:p>
            <a:r>
              <a:rPr lang="en-US" dirty="0"/>
              <a:t>Scenario -1 Specialization to Generalization to Specialization- Challenge</a:t>
            </a:r>
            <a:endParaRPr lang="en-IN" dirty="0"/>
          </a:p>
        </p:txBody>
      </p:sp>
      <p:sp>
        <p:nvSpPr>
          <p:cNvPr id="4" name="Rectangle 3">
            <a:extLst>
              <a:ext uri="{FF2B5EF4-FFF2-40B4-BE49-F238E27FC236}">
                <a16:creationId xmlns:a16="http://schemas.microsoft.com/office/drawing/2014/main" id="{EBC1DEA6-3265-D3E3-3D33-EE39B4F8F338}"/>
              </a:ext>
            </a:extLst>
          </p:cNvPr>
          <p:cNvSpPr/>
          <p:nvPr/>
        </p:nvSpPr>
        <p:spPr>
          <a:xfrm>
            <a:off x="1518081" y="5690587"/>
            <a:ext cx="1367161"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endParaRPr lang="en-IN" dirty="0"/>
          </a:p>
        </p:txBody>
      </p:sp>
      <p:sp>
        <p:nvSpPr>
          <p:cNvPr id="5" name="Rectangle 4">
            <a:extLst>
              <a:ext uri="{FF2B5EF4-FFF2-40B4-BE49-F238E27FC236}">
                <a16:creationId xmlns:a16="http://schemas.microsoft.com/office/drawing/2014/main" id="{99AE767F-0E3C-CB6C-49F5-D339AA608C91}"/>
              </a:ext>
            </a:extLst>
          </p:cNvPr>
          <p:cNvSpPr/>
          <p:nvPr/>
        </p:nvSpPr>
        <p:spPr>
          <a:xfrm>
            <a:off x="3045040" y="5690587"/>
            <a:ext cx="1367161"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a:t>
            </a:r>
            <a:endParaRPr lang="en-IN" dirty="0"/>
          </a:p>
        </p:txBody>
      </p:sp>
      <p:sp>
        <p:nvSpPr>
          <p:cNvPr id="6" name="Rectangle 5">
            <a:extLst>
              <a:ext uri="{FF2B5EF4-FFF2-40B4-BE49-F238E27FC236}">
                <a16:creationId xmlns:a16="http://schemas.microsoft.com/office/drawing/2014/main" id="{3A2C2AD0-0040-CC6C-8E6A-D82AEAF2B3A3}"/>
              </a:ext>
            </a:extLst>
          </p:cNvPr>
          <p:cNvSpPr/>
          <p:nvPr/>
        </p:nvSpPr>
        <p:spPr>
          <a:xfrm>
            <a:off x="4580355" y="5690587"/>
            <a:ext cx="1367161"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a:t>
            </a:r>
            <a:endParaRPr lang="en-IN" dirty="0"/>
          </a:p>
        </p:txBody>
      </p:sp>
      <p:sp>
        <p:nvSpPr>
          <p:cNvPr id="7" name="Rectangle 6">
            <a:extLst>
              <a:ext uri="{FF2B5EF4-FFF2-40B4-BE49-F238E27FC236}">
                <a16:creationId xmlns:a16="http://schemas.microsoft.com/office/drawing/2014/main" id="{41D506BC-EA58-F62A-6186-561F14B74C7F}"/>
              </a:ext>
            </a:extLst>
          </p:cNvPr>
          <p:cNvSpPr/>
          <p:nvPr/>
        </p:nvSpPr>
        <p:spPr>
          <a:xfrm>
            <a:off x="2965144" y="3117573"/>
            <a:ext cx="1367161"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EMP</a:t>
            </a:r>
            <a:endParaRPr lang="en-IN" dirty="0"/>
          </a:p>
        </p:txBody>
      </p:sp>
      <p:cxnSp>
        <p:nvCxnSpPr>
          <p:cNvPr id="12" name="Straight Arrow Connector 11">
            <a:extLst>
              <a:ext uri="{FF2B5EF4-FFF2-40B4-BE49-F238E27FC236}">
                <a16:creationId xmlns:a16="http://schemas.microsoft.com/office/drawing/2014/main" id="{6D90289D-FF51-1E94-FF93-EBE2B2241981}"/>
              </a:ext>
            </a:extLst>
          </p:cNvPr>
          <p:cNvCxnSpPr>
            <a:cxnSpLocks/>
          </p:cNvCxnSpPr>
          <p:nvPr/>
        </p:nvCxnSpPr>
        <p:spPr>
          <a:xfrm flipV="1">
            <a:off x="2592281" y="3870664"/>
            <a:ext cx="550414" cy="1731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3F22FE-6D27-6A06-772A-4B7555368D07}"/>
              </a:ext>
            </a:extLst>
          </p:cNvPr>
          <p:cNvCxnSpPr>
            <a:cxnSpLocks/>
          </p:cNvCxnSpPr>
          <p:nvPr/>
        </p:nvCxnSpPr>
        <p:spPr>
          <a:xfrm flipV="1">
            <a:off x="3568823" y="3984565"/>
            <a:ext cx="0" cy="1519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429D1A6-8DCB-A7A5-07A4-8FC1FDC015C3}"/>
              </a:ext>
            </a:extLst>
          </p:cNvPr>
          <p:cNvCxnSpPr>
            <a:cxnSpLocks/>
          </p:cNvCxnSpPr>
          <p:nvPr/>
        </p:nvCxnSpPr>
        <p:spPr>
          <a:xfrm flipH="1" flipV="1">
            <a:off x="4039340" y="3984565"/>
            <a:ext cx="1020932" cy="1617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ED6D7F4-EB4B-9606-3720-BF04FE56AC1B}"/>
              </a:ext>
            </a:extLst>
          </p:cNvPr>
          <p:cNvSpPr txBox="1"/>
          <p:nvPr/>
        </p:nvSpPr>
        <p:spPr>
          <a:xfrm>
            <a:off x="1069107" y="3136639"/>
            <a:ext cx="1523174" cy="369332"/>
          </a:xfrm>
          <a:prstGeom prst="rect">
            <a:avLst/>
          </a:prstGeom>
          <a:noFill/>
        </p:spPr>
        <p:txBody>
          <a:bodyPr wrap="none" rtlCol="0">
            <a:spAutoFit/>
          </a:bodyPr>
          <a:lstStyle/>
          <a:p>
            <a:r>
              <a:rPr lang="en-US" dirty="0" err="1"/>
              <a:t>FillTaskSheet</a:t>
            </a:r>
            <a:r>
              <a:rPr lang="en-US" dirty="0"/>
              <a:t>()</a:t>
            </a:r>
            <a:endParaRPr lang="en-IN" dirty="0"/>
          </a:p>
        </p:txBody>
      </p:sp>
      <p:sp>
        <p:nvSpPr>
          <p:cNvPr id="3" name="Rectangle 2">
            <a:extLst>
              <a:ext uri="{FF2B5EF4-FFF2-40B4-BE49-F238E27FC236}">
                <a16:creationId xmlns:a16="http://schemas.microsoft.com/office/drawing/2014/main" id="{EF152C3F-B9CD-1EC3-7B64-69636AC0751E}"/>
              </a:ext>
            </a:extLst>
          </p:cNvPr>
          <p:cNvSpPr/>
          <p:nvPr/>
        </p:nvSpPr>
        <p:spPr>
          <a:xfrm>
            <a:off x="6560076" y="5690587"/>
            <a:ext cx="1367161" cy="6391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Tester</a:t>
            </a:r>
            <a:endParaRPr lang="en-IN" dirty="0"/>
          </a:p>
        </p:txBody>
      </p:sp>
      <p:cxnSp>
        <p:nvCxnSpPr>
          <p:cNvPr id="10" name="Straight Arrow Connector 9">
            <a:extLst>
              <a:ext uri="{FF2B5EF4-FFF2-40B4-BE49-F238E27FC236}">
                <a16:creationId xmlns:a16="http://schemas.microsoft.com/office/drawing/2014/main" id="{E3206244-0F9D-8360-F61F-3D9A7AF4289D}"/>
              </a:ext>
            </a:extLst>
          </p:cNvPr>
          <p:cNvCxnSpPr>
            <a:cxnSpLocks/>
          </p:cNvCxnSpPr>
          <p:nvPr/>
        </p:nvCxnSpPr>
        <p:spPr>
          <a:xfrm flipH="1" flipV="1">
            <a:off x="4465469" y="3666478"/>
            <a:ext cx="2574524" cy="1935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436E5A8-1444-5472-9A32-5445A4359E0D}"/>
              </a:ext>
            </a:extLst>
          </p:cNvPr>
          <p:cNvSpPr txBox="1"/>
          <p:nvPr/>
        </p:nvSpPr>
        <p:spPr>
          <a:xfrm>
            <a:off x="6223247" y="3984565"/>
            <a:ext cx="1526959" cy="369332"/>
          </a:xfrm>
          <a:prstGeom prst="rect">
            <a:avLst/>
          </a:prstGeom>
          <a:noFill/>
        </p:spPr>
        <p:txBody>
          <a:bodyPr wrap="square" rtlCol="0">
            <a:spAutoFit/>
          </a:bodyPr>
          <a:lstStyle/>
          <a:p>
            <a:r>
              <a:rPr lang="en-US" dirty="0"/>
              <a:t>Fills in weekly</a:t>
            </a:r>
            <a:endParaRPr lang="en-IN" dirty="0"/>
          </a:p>
        </p:txBody>
      </p:sp>
      <p:sp>
        <p:nvSpPr>
          <p:cNvPr id="15" name="TextBox 14">
            <a:extLst>
              <a:ext uri="{FF2B5EF4-FFF2-40B4-BE49-F238E27FC236}">
                <a16:creationId xmlns:a16="http://schemas.microsoft.com/office/drawing/2014/main" id="{9E93D9F4-46B7-E2BB-D5A3-6537EF6DDDE0}"/>
              </a:ext>
            </a:extLst>
          </p:cNvPr>
          <p:cNvSpPr txBox="1"/>
          <p:nvPr/>
        </p:nvSpPr>
        <p:spPr>
          <a:xfrm>
            <a:off x="1069107" y="2587280"/>
            <a:ext cx="1526959" cy="369332"/>
          </a:xfrm>
          <a:prstGeom prst="rect">
            <a:avLst/>
          </a:prstGeom>
          <a:noFill/>
        </p:spPr>
        <p:txBody>
          <a:bodyPr wrap="square" rtlCol="0">
            <a:spAutoFit/>
          </a:bodyPr>
          <a:lstStyle/>
          <a:p>
            <a:r>
              <a:rPr lang="en-US" dirty="0"/>
              <a:t>Fills in Daily</a:t>
            </a:r>
            <a:endParaRPr lang="en-IN" dirty="0"/>
          </a:p>
        </p:txBody>
      </p:sp>
      <p:sp>
        <p:nvSpPr>
          <p:cNvPr id="18" name="Flowchart: Predefined Process 17">
            <a:extLst>
              <a:ext uri="{FF2B5EF4-FFF2-40B4-BE49-F238E27FC236}">
                <a16:creationId xmlns:a16="http://schemas.microsoft.com/office/drawing/2014/main" id="{0B97B6EC-E0AD-BE00-49EC-4CD1A0657FC4}"/>
              </a:ext>
            </a:extLst>
          </p:cNvPr>
          <p:cNvSpPr/>
          <p:nvPr/>
        </p:nvSpPr>
        <p:spPr>
          <a:xfrm>
            <a:off x="9356324" y="2825920"/>
            <a:ext cx="1997476" cy="621437"/>
          </a:xfrm>
          <a:prstGeom prst="flowChartPredefined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Overriding</a:t>
            </a:r>
            <a:endParaRPr lang="en-IN" dirty="0"/>
          </a:p>
        </p:txBody>
      </p:sp>
      <p:sp>
        <p:nvSpPr>
          <p:cNvPr id="19" name="TextBox 18">
            <a:extLst>
              <a:ext uri="{FF2B5EF4-FFF2-40B4-BE49-F238E27FC236}">
                <a16:creationId xmlns:a16="http://schemas.microsoft.com/office/drawing/2014/main" id="{56E440DE-29F7-0682-ACFC-2302DC03D48E}"/>
              </a:ext>
            </a:extLst>
          </p:cNvPr>
          <p:cNvSpPr txBox="1"/>
          <p:nvPr/>
        </p:nvSpPr>
        <p:spPr>
          <a:xfrm>
            <a:off x="8264589" y="5690587"/>
            <a:ext cx="2564485" cy="369332"/>
          </a:xfrm>
          <a:prstGeom prst="rect">
            <a:avLst/>
          </a:prstGeom>
          <a:noFill/>
        </p:spPr>
        <p:txBody>
          <a:bodyPr wrap="none" rtlCol="0">
            <a:spAutoFit/>
          </a:bodyPr>
          <a:lstStyle/>
          <a:p>
            <a:r>
              <a:rPr lang="en-US" dirty="0"/>
              <a:t>Over ride ; </a:t>
            </a:r>
            <a:r>
              <a:rPr lang="en-US" dirty="0" err="1"/>
              <a:t>FillTaskSheet</a:t>
            </a:r>
            <a:r>
              <a:rPr lang="en-US" dirty="0"/>
              <a:t>()</a:t>
            </a:r>
            <a:endParaRPr lang="en-IN" dirty="0"/>
          </a:p>
        </p:txBody>
      </p:sp>
    </p:spTree>
    <p:extLst>
      <p:ext uri="{BB962C8B-B14F-4D97-AF65-F5344CB8AC3E}">
        <p14:creationId xmlns:p14="http://schemas.microsoft.com/office/powerpoint/2010/main" val="2794844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B65B1-E607-82A0-3B93-A91DE00E39B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0C7911F-3DE0-508D-662F-4B48FDE0FA4C}"/>
              </a:ext>
            </a:extLst>
          </p:cNvPr>
          <p:cNvSpPr>
            <a:spLocks noGrp="1"/>
          </p:cNvSpPr>
          <p:nvPr>
            <p:ph idx="1"/>
          </p:nvPr>
        </p:nvSpPr>
        <p:spPr/>
        <p:txBody>
          <a:bodyPr/>
          <a:lstStyle/>
          <a:p>
            <a:r>
              <a:rPr lang="en-US" dirty="0"/>
              <a:t>Complier</a:t>
            </a:r>
          </a:p>
          <a:p>
            <a:pPr lvl="1"/>
            <a:r>
              <a:rPr lang="en-US" dirty="0"/>
              <a:t>?</a:t>
            </a:r>
          </a:p>
          <a:p>
            <a:r>
              <a:rPr lang="en-US" dirty="0"/>
              <a:t>s/w</a:t>
            </a:r>
          </a:p>
          <a:p>
            <a:pPr lvl="1"/>
            <a:r>
              <a:rPr lang="en-US" dirty="0"/>
              <a:t>System </a:t>
            </a:r>
          </a:p>
          <a:p>
            <a:pPr lvl="1"/>
            <a:r>
              <a:rPr lang="en-US" dirty="0"/>
              <a:t>Application </a:t>
            </a:r>
          </a:p>
          <a:p>
            <a:pPr lvl="2"/>
            <a:r>
              <a:rPr lang="en-US" dirty="0"/>
              <a:t>General 20%</a:t>
            </a:r>
          </a:p>
          <a:p>
            <a:pPr lvl="2"/>
            <a:r>
              <a:rPr lang="en-US" dirty="0"/>
              <a:t>Specific 80% - ()</a:t>
            </a:r>
          </a:p>
          <a:p>
            <a:pPr lvl="3"/>
            <a:r>
              <a:rPr lang="en-US" dirty="0"/>
              <a:t>Business App</a:t>
            </a:r>
          </a:p>
          <a:p>
            <a:pPr lvl="4"/>
            <a:endParaRPr lang="en-US" dirty="0"/>
          </a:p>
          <a:p>
            <a:pPr lvl="3"/>
            <a:endParaRPr lang="en-IN" dirty="0"/>
          </a:p>
        </p:txBody>
      </p:sp>
    </p:spTree>
    <p:extLst>
      <p:ext uri="{BB962C8B-B14F-4D97-AF65-F5344CB8AC3E}">
        <p14:creationId xmlns:p14="http://schemas.microsoft.com/office/powerpoint/2010/main" val="21435266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17E7-0D23-505B-DC02-C1FCAB1F695B}"/>
              </a:ext>
            </a:extLst>
          </p:cNvPr>
          <p:cNvSpPr>
            <a:spLocks noGrp="1"/>
          </p:cNvSpPr>
          <p:nvPr>
            <p:ph type="title"/>
          </p:nvPr>
        </p:nvSpPr>
        <p:spPr/>
        <p:txBody>
          <a:bodyPr/>
          <a:lstStyle/>
          <a:p>
            <a:r>
              <a:rPr lang="en-US" dirty="0"/>
              <a:t>Scenario -2 Specialization to Generalization to Specialization- Challenge</a:t>
            </a:r>
            <a:endParaRPr lang="en-IN" dirty="0"/>
          </a:p>
        </p:txBody>
      </p:sp>
      <p:sp>
        <p:nvSpPr>
          <p:cNvPr id="4" name="Rectangle 3">
            <a:extLst>
              <a:ext uri="{FF2B5EF4-FFF2-40B4-BE49-F238E27FC236}">
                <a16:creationId xmlns:a16="http://schemas.microsoft.com/office/drawing/2014/main" id="{EBC1DEA6-3265-D3E3-3D33-EE39B4F8F338}"/>
              </a:ext>
            </a:extLst>
          </p:cNvPr>
          <p:cNvSpPr/>
          <p:nvPr/>
        </p:nvSpPr>
        <p:spPr>
          <a:xfrm>
            <a:off x="1518081" y="5690587"/>
            <a:ext cx="1367161"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endParaRPr lang="en-IN" dirty="0"/>
          </a:p>
        </p:txBody>
      </p:sp>
      <p:sp>
        <p:nvSpPr>
          <p:cNvPr id="5" name="Rectangle 4">
            <a:extLst>
              <a:ext uri="{FF2B5EF4-FFF2-40B4-BE49-F238E27FC236}">
                <a16:creationId xmlns:a16="http://schemas.microsoft.com/office/drawing/2014/main" id="{99AE767F-0E3C-CB6C-49F5-D339AA608C91}"/>
              </a:ext>
            </a:extLst>
          </p:cNvPr>
          <p:cNvSpPr/>
          <p:nvPr/>
        </p:nvSpPr>
        <p:spPr>
          <a:xfrm>
            <a:off x="3045040" y="5690587"/>
            <a:ext cx="1367161"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a:t>
            </a:r>
            <a:endParaRPr lang="en-IN" dirty="0"/>
          </a:p>
        </p:txBody>
      </p:sp>
      <p:sp>
        <p:nvSpPr>
          <p:cNvPr id="6" name="Rectangle 5">
            <a:extLst>
              <a:ext uri="{FF2B5EF4-FFF2-40B4-BE49-F238E27FC236}">
                <a16:creationId xmlns:a16="http://schemas.microsoft.com/office/drawing/2014/main" id="{3A2C2AD0-0040-CC6C-8E6A-D82AEAF2B3A3}"/>
              </a:ext>
            </a:extLst>
          </p:cNvPr>
          <p:cNvSpPr/>
          <p:nvPr/>
        </p:nvSpPr>
        <p:spPr>
          <a:xfrm>
            <a:off x="4580355" y="5690587"/>
            <a:ext cx="1367161"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a:t>
            </a:r>
            <a:endParaRPr lang="en-IN" dirty="0"/>
          </a:p>
        </p:txBody>
      </p:sp>
      <p:sp>
        <p:nvSpPr>
          <p:cNvPr id="7" name="Rectangle 6">
            <a:extLst>
              <a:ext uri="{FF2B5EF4-FFF2-40B4-BE49-F238E27FC236}">
                <a16:creationId xmlns:a16="http://schemas.microsoft.com/office/drawing/2014/main" id="{41D506BC-EA58-F62A-6186-561F14B74C7F}"/>
              </a:ext>
            </a:extLst>
          </p:cNvPr>
          <p:cNvSpPr/>
          <p:nvPr/>
        </p:nvSpPr>
        <p:spPr>
          <a:xfrm>
            <a:off x="2965144" y="3117573"/>
            <a:ext cx="1367161"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EMP</a:t>
            </a:r>
            <a:endParaRPr lang="en-IN" dirty="0"/>
          </a:p>
        </p:txBody>
      </p:sp>
      <p:cxnSp>
        <p:nvCxnSpPr>
          <p:cNvPr id="12" name="Straight Arrow Connector 11">
            <a:extLst>
              <a:ext uri="{FF2B5EF4-FFF2-40B4-BE49-F238E27FC236}">
                <a16:creationId xmlns:a16="http://schemas.microsoft.com/office/drawing/2014/main" id="{6D90289D-FF51-1E94-FF93-EBE2B2241981}"/>
              </a:ext>
            </a:extLst>
          </p:cNvPr>
          <p:cNvCxnSpPr>
            <a:cxnSpLocks/>
          </p:cNvCxnSpPr>
          <p:nvPr/>
        </p:nvCxnSpPr>
        <p:spPr>
          <a:xfrm flipV="1">
            <a:off x="2592281" y="3870664"/>
            <a:ext cx="550414" cy="1731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3F22FE-6D27-6A06-772A-4B7555368D07}"/>
              </a:ext>
            </a:extLst>
          </p:cNvPr>
          <p:cNvCxnSpPr>
            <a:cxnSpLocks/>
          </p:cNvCxnSpPr>
          <p:nvPr/>
        </p:nvCxnSpPr>
        <p:spPr>
          <a:xfrm flipV="1">
            <a:off x="3568823" y="3984565"/>
            <a:ext cx="0" cy="1519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429D1A6-8DCB-A7A5-07A4-8FC1FDC015C3}"/>
              </a:ext>
            </a:extLst>
          </p:cNvPr>
          <p:cNvCxnSpPr>
            <a:cxnSpLocks/>
          </p:cNvCxnSpPr>
          <p:nvPr/>
        </p:nvCxnSpPr>
        <p:spPr>
          <a:xfrm flipH="1" flipV="1">
            <a:off x="4039340" y="3984565"/>
            <a:ext cx="1020932" cy="1617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F152C3F-B9CD-1EC3-7B64-69636AC0751E}"/>
              </a:ext>
            </a:extLst>
          </p:cNvPr>
          <p:cNvSpPr/>
          <p:nvPr/>
        </p:nvSpPr>
        <p:spPr>
          <a:xfrm>
            <a:off x="6560076" y="5690587"/>
            <a:ext cx="1367161"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Tester</a:t>
            </a:r>
            <a:endParaRPr lang="en-IN" dirty="0"/>
          </a:p>
        </p:txBody>
      </p:sp>
      <p:cxnSp>
        <p:nvCxnSpPr>
          <p:cNvPr id="10" name="Straight Arrow Connector 9">
            <a:extLst>
              <a:ext uri="{FF2B5EF4-FFF2-40B4-BE49-F238E27FC236}">
                <a16:creationId xmlns:a16="http://schemas.microsoft.com/office/drawing/2014/main" id="{E3206244-0F9D-8360-F61F-3D9A7AF4289D}"/>
              </a:ext>
            </a:extLst>
          </p:cNvPr>
          <p:cNvCxnSpPr>
            <a:cxnSpLocks/>
          </p:cNvCxnSpPr>
          <p:nvPr/>
        </p:nvCxnSpPr>
        <p:spPr>
          <a:xfrm flipH="1" flipV="1">
            <a:off x="4465469" y="3666478"/>
            <a:ext cx="2574524" cy="1935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436E5A8-1444-5472-9A32-5445A4359E0D}"/>
              </a:ext>
            </a:extLst>
          </p:cNvPr>
          <p:cNvSpPr txBox="1"/>
          <p:nvPr/>
        </p:nvSpPr>
        <p:spPr>
          <a:xfrm>
            <a:off x="6223247" y="3984565"/>
            <a:ext cx="1526959" cy="369332"/>
          </a:xfrm>
          <a:prstGeom prst="rect">
            <a:avLst/>
          </a:prstGeom>
          <a:noFill/>
        </p:spPr>
        <p:txBody>
          <a:bodyPr wrap="square" rtlCol="0">
            <a:spAutoFit/>
          </a:bodyPr>
          <a:lstStyle/>
          <a:p>
            <a:r>
              <a:rPr lang="en-US" dirty="0"/>
              <a:t>Fills in weekly</a:t>
            </a:r>
            <a:endParaRPr lang="en-IN" dirty="0"/>
          </a:p>
        </p:txBody>
      </p:sp>
      <p:sp>
        <p:nvSpPr>
          <p:cNvPr id="15" name="TextBox 14">
            <a:extLst>
              <a:ext uri="{FF2B5EF4-FFF2-40B4-BE49-F238E27FC236}">
                <a16:creationId xmlns:a16="http://schemas.microsoft.com/office/drawing/2014/main" id="{9E93D9F4-46B7-E2BB-D5A3-6537EF6DDDE0}"/>
              </a:ext>
            </a:extLst>
          </p:cNvPr>
          <p:cNvSpPr txBox="1"/>
          <p:nvPr/>
        </p:nvSpPr>
        <p:spPr>
          <a:xfrm>
            <a:off x="1069107" y="2587280"/>
            <a:ext cx="1526959" cy="369332"/>
          </a:xfrm>
          <a:prstGeom prst="rect">
            <a:avLst/>
          </a:prstGeom>
          <a:noFill/>
        </p:spPr>
        <p:txBody>
          <a:bodyPr wrap="square" rtlCol="0">
            <a:spAutoFit/>
          </a:bodyPr>
          <a:lstStyle/>
          <a:p>
            <a:r>
              <a:rPr lang="en-US" dirty="0"/>
              <a:t>Fills in Daily</a:t>
            </a:r>
            <a:endParaRPr lang="en-IN" dirty="0"/>
          </a:p>
        </p:txBody>
      </p:sp>
      <p:sp>
        <p:nvSpPr>
          <p:cNvPr id="18" name="Flowchart: Predefined Process 17">
            <a:extLst>
              <a:ext uri="{FF2B5EF4-FFF2-40B4-BE49-F238E27FC236}">
                <a16:creationId xmlns:a16="http://schemas.microsoft.com/office/drawing/2014/main" id="{0B97B6EC-E0AD-BE00-49EC-4CD1A0657FC4}"/>
              </a:ext>
            </a:extLst>
          </p:cNvPr>
          <p:cNvSpPr/>
          <p:nvPr/>
        </p:nvSpPr>
        <p:spPr>
          <a:xfrm>
            <a:off x="5263935" y="1956303"/>
            <a:ext cx="1997476" cy="621437"/>
          </a:xfrm>
          <a:prstGeom prst="flowChartPredefined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Overriding</a:t>
            </a:r>
            <a:endParaRPr lang="en-IN" dirty="0"/>
          </a:p>
        </p:txBody>
      </p:sp>
      <p:sp>
        <p:nvSpPr>
          <p:cNvPr id="9" name="TextBox 8">
            <a:extLst>
              <a:ext uri="{FF2B5EF4-FFF2-40B4-BE49-F238E27FC236}">
                <a16:creationId xmlns:a16="http://schemas.microsoft.com/office/drawing/2014/main" id="{A32C76ED-F806-3102-0162-5F6C490FCEB0}"/>
              </a:ext>
            </a:extLst>
          </p:cNvPr>
          <p:cNvSpPr txBox="1"/>
          <p:nvPr/>
        </p:nvSpPr>
        <p:spPr>
          <a:xfrm>
            <a:off x="4332305" y="6418556"/>
            <a:ext cx="2564485" cy="369332"/>
          </a:xfrm>
          <a:prstGeom prst="rect">
            <a:avLst/>
          </a:prstGeom>
          <a:noFill/>
        </p:spPr>
        <p:txBody>
          <a:bodyPr wrap="none" rtlCol="0">
            <a:spAutoFit/>
          </a:bodyPr>
          <a:lstStyle/>
          <a:p>
            <a:r>
              <a:rPr lang="en-US" dirty="0"/>
              <a:t>Override ; </a:t>
            </a:r>
            <a:r>
              <a:rPr lang="en-US" dirty="0" err="1"/>
              <a:t>FillTaskSheet</a:t>
            </a:r>
            <a:r>
              <a:rPr lang="en-US" dirty="0"/>
              <a:t>()</a:t>
            </a:r>
            <a:endParaRPr lang="en-IN" dirty="0"/>
          </a:p>
        </p:txBody>
      </p:sp>
      <p:sp>
        <p:nvSpPr>
          <p:cNvPr id="11" name="TextBox 10">
            <a:extLst>
              <a:ext uri="{FF2B5EF4-FFF2-40B4-BE49-F238E27FC236}">
                <a16:creationId xmlns:a16="http://schemas.microsoft.com/office/drawing/2014/main" id="{E4F81AFA-B53E-D85F-7073-240A5A4336DA}"/>
              </a:ext>
            </a:extLst>
          </p:cNvPr>
          <p:cNvSpPr txBox="1"/>
          <p:nvPr/>
        </p:nvSpPr>
        <p:spPr>
          <a:xfrm>
            <a:off x="143203" y="6308209"/>
            <a:ext cx="2655855" cy="369332"/>
          </a:xfrm>
          <a:prstGeom prst="rect">
            <a:avLst/>
          </a:prstGeom>
          <a:noFill/>
        </p:spPr>
        <p:txBody>
          <a:bodyPr wrap="none" rtlCol="0">
            <a:spAutoFit/>
          </a:bodyPr>
          <a:lstStyle/>
          <a:p>
            <a:r>
              <a:rPr lang="en-US" dirty="0"/>
              <a:t>Override ; </a:t>
            </a:r>
            <a:r>
              <a:rPr lang="en-US" dirty="0" err="1"/>
              <a:t>FillTaskSheet</a:t>
            </a:r>
            <a:r>
              <a:rPr lang="en-US" dirty="0"/>
              <a:t>(){}</a:t>
            </a:r>
            <a:endParaRPr lang="en-IN" dirty="0"/>
          </a:p>
        </p:txBody>
      </p:sp>
      <p:sp>
        <p:nvSpPr>
          <p:cNvPr id="21" name="TextBox 20">
            <a:extLst>
              <a:ext uri="{FF2B5EF4-FFF2-40B4-BE49-F238E27FC236}">
                <a16:creationId xmlns:a16="http://schemas.microsoft.com/office/drawing/2014/main" id="{B550DBA4-5EBC-0ACA-67D0-8EA9EC5EAECF}"/>
              </a:ext>
            </a:extLst>
          </p:cNvPr>
          <p:cNvSpPr txBox="1"/>
          <p:nvPr/>
        </p:nvSpPr>
        <p:spPr>
          <a:xfrm>
            <a:off x="143202" y="3153571"/>
            <a:ext cx="1585690" cy="369332"/>
          </a:xfrm>
          <a:prstGeom prst="rect">
            <a:avLst/>
          </a:prstGeom>
          <a:noFill/>
        </p:spPr>
        <p:txBody>
          <a:bodyPr wrap="none" rtlCol="0">
            <a:spAutoFit/>
          </a:bodyPr>
          <a:lstStyle/>
          <a:p>
            <a:r>
              <a:rPr lang="en-US" dirty="0" err="1"/>
              <a:t>FillTaskSheet</a:t>
            </a:r>
            <a:r>
              <a:rPr lang="en-US" dirty="0"/>
              <a:t>();</a:t>
            </a:r>
          </a:p>
        </p:txBody>
      </p:sp>
      <p:sp>
        <p:nvSpPr>
          <p:cNvPr id="22" name="TextBox 21">
            <a:extLst>
              <a:ext uri="{FF2B5EF4-FFF2-40B4-BE49-F238E27FC236}">
                <a16:creationId xmlns:a16="http://schemas.microsoft.com/office/drawing/2014/main" id="{B2FECD72-8E96-68B6-8EF0-793494B103C1}"/>
              </a:ext>
            </a:extLst>
          </p:cNvPr>
          <p:cNvSpPr txBox="1"/>
          <p:nvPr/>
        </p:nvSpPr>
        <p:spPr>
          <a:xfrm>
            <a:off x="8558074" y="2956612"/>
            <a:ext cx="3036163" cy="3416320"/>
          </a:xfrm>
          <a:prstGeom prst="rect">
            <a:avLst/>
          </a:prstGeom>
          <a:noFill/>
        </p:spPr>
        <p:txBody>
          <a:bodyPr wrap="square" rtlCol="0">
            <a:spAutoFit/>
          </a:bodyPr>
          <a:lstStyle/>
          <a:p>
            <a:pPr marL="342900" indent="-342900">
              <a:buFont typeface="+mj-lt"/>
              <a:buAutoNum type="arabicPeriod"/>
            </a:pPr>
            <a:r>
              <a:rPr lang="en-US" dirty="0"/>
              <a:t>Emp Class is Incomplete- cannot create instance</a:t>
            </a:r>
          </a:p>
          <a:p>
            <a:pPr marL="342900" indent="-342900">
              <a:buFont typeface="+mj-lt"/>
              <a:buAutoNum type="arabicPeriod"/>
            </a:pPr>
            <a:r>
              <a:rPr lang="en-IN" dirty="0"/>
              <a:t>Called Abstract method &amp; Class</a:t>
            </a:r>
          </a:p>
          <a:p>
            <a:pPr marL="342900" indent="-342900">
              <a:buFont typeface="+mj-lt"/>
              <a:buAutoNum type="arabicPeriod"/>
            </a:pPr>
            <a:r>
              <a:rPr lang="en-IN" dirty="0"/>
              <a:t>Polymorphism  : </a:t>
            </a:r>
            <a:r>
              <a:rPr lang="en-IN" dirty="0" err="1"/>
              <a:t>FillTaskSheet</a:t>
            </a:r>
            <a:r>
              <a:rPr lang="en-IN" dirty="0"/>
              <a:t> is Existing in many forms in sub classes</a:t>
            </a:r>
          </a:p>
          <a:p>
            <a:pPr marL="342900" indent="-342900">
              <a:buFont typeface="+mj-lt"/>
              <a:buAutoNum type="arabicPeriod"/>
            </a:pPr>
            <a:r>
              <a:rPr lang="en-IN" dirty="0"/>
              <a:t>Mapping of base class method to derived class is done at Runtime  - RUNTIME POLYMORPHISM</a:t>
            </a:r>
          </a:p>
          <a:p>
            <a:pPr marL="342900" indent="-342900">
              <a:buFont typeface="+mj-lt"/>
              <a:buAutoNum type="arabicPeriod"/>
            </a:pPr>
            <a:endParaRPr lang="en-IN" dirty="0"/>
          </a:p>
        </p:txBody>
      </p:sp>
    </p:spTree>
    <p:extLst>
      <p:ext uri="{BB962C8B-B14F-4D97-AF65-F5344CB8AC3E}">
        <p14:creationId xmlns:p14="http://schemas.microsoft.com/office/powerpoint/2010/main" val="15632027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DEC9F-6CB5-16BE-F64B-F6F2A9B4393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026D61D-3D5C-B3CD-C4F0-98F2DE28BF24}"/>
              </a:ext>
            </a:extLst>
          </p:cNvPr>
          <p:cNvSpPr>
            <a:spLocks noGrp="1"/>
          </p:cNvSpPr>
          <p:nvPr>
            <p:ph idx="1"/>
          </p:nvPr>
        </p:nvSpPr>
        <p:spPr>
          <a:xfrm>
            <a:off x="838200" y="1825625"/>
            <a:ext cx="3733800" cy="4351338"/>
          </a:xfrm>
        </p:spPr>
        <p:txBody>
          <a:bodyPr/>
          <a:lstStyle/>
          <a:p>
            <a:r>
              <a:rPr lang="en-US" dirty="0"/>
              <a:t>Emp </a:t>
            </a:r>
            <a:r>
              <a:rPr lang="en-US" dirty="0" err="1"/>
              <a:t>objE</a:t>
            </a:r>
            <a:r>
              <a:rPr lang="en-US" dirty="0"/>
              <a:t>;</a:t>
            </a:r>
          </a:p>
          <a:p>
            <a:r>
              <a:rPr lang="en-US" dirty="0"/>
              <a:t>PM obj = new  PM();</a:t>
            </a:r>
          </a:p>
          <a:p>
            <a:r>
              <a:rPr lang="en-US" dirty="0" err="1"/>
              <a:t>objE</a:t>
            </a:r>
            <a:r>
              <a:rPr lang="en-US" dirty="0"/>
              <a:t>=obj;</a:t>
            </a:r>
          </a:p>
          <a:p>
            <a:endParaRPr lang="en-IN" dirty="0"/>
          </a:p>
        </p:txBody>
      </p:sp>
      <p:sp>
        <p:nvSpPr>
          <p:cNvPr id="4" name="Content Placeholder 2">
            <a:extLst>
              <a:ext uri="{FF2B5EF4-FFF2-40B4-BE49-F238E27FC236}">
                <a16:creationId xmlns:a16="http://schemas.microsoft.com/office/drawing/2014/main" id="{C5F45B5C-A2D2-71DA-BA50-C9859C8D1B95}"/>
              </a:ext>
            </a:extLst>
          </p:cNvPr>
          <p:cNvSpPr txBox="1">
            <a:spLocks/>
          </p:cNvSpPr>
          <p:nvPr/>
        </p:nvSpPr>
        <p:spPr>
          <a:xfrm>
            <a:off x="5979695" y="1825625"/>
            <a:ext cx="588344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Int </a:t>
            </a:r>
            <a:r>
              <a:rPr lang="en-US" dirty="0" err="1"/>
              <a:t>i</a:t>
            </a:r>
            <a:r>
              <a:rPr lang="en-US" dirty="0"/>
              <a:t>=100</a:t>
            </a:r>
          </a:p>
          <a:p>
            <a:r>
              <a:rPr lang="en-US" dirty="0"/>
              <a:t>short j=I</a:t>
            </a:r>
          </a:p>
          <a:p>
            <a:endParaRPr lang="en-US" dirty="0"/>
          </a:p>
          <a:p>
            <a:r>
              <a:rPr lang="en-IN" dirty="0"/>
              <a:t>Product{</a:t>
            </a:r>
            <a:r>
              <a:rPr lang="en-IN" dirty="0" err="1"/>
              <a:t>PrdId,PrdName</a:t>
            </a:r>
            <a:r>
              <a:rPr lang="en-IN" dirty="0"/>
              <a:t>}</a:t>
            </a:r>
          </a:p>
          <a:p>
            <a:r>
              <a:rPr lang="en-IN" dirty="0"/>
              <a:t>Product obj1= new Product();</a:t>
            </a:r>
          </a:p>
          <a:p>
            <a:r>
              <a:rPr lang="en-IN" dirty="0"/>
              <a:t>Product obj2=obj1</a:t>
            </a:r>
          </a:p>
          <a:p>
            <a:r>
              <a:rPr lang="en-IN" dirty="0"/>
              <a:t>Product obj3=new PRDE()</a:t>
            </a:r>
          </a:p>
        </p:txBody>
      </p:sp>
    </p:spTree>
    <p:extLst>
      <p:ext uri="{BB962C8B-B14F-4D97-AF65-F5344CB8AC3E}">
        <p14:creationId xmlns:p14="http://schemas.microsoft.com/office/powerpoint/2010/main" val="11944681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E5E29-BBEF-CD69-94D1-E229ED19758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46D84A3-D5BC-1F1E-0822-2B90D84420BA}"/>
              </a:ext>
            </a:extLst>
          </p:cNvPr>
          <p:cNvSpPr>
            <a:spLocks noGrp="1"/>
          </p:cNvSpPr>
          <p:nvPr>
            <p:ph idx="1"/>
          </p:nvPr>
        </p:nvSpPr>
        <p:spPr/>
        <p:txBody>
          <a:bodyPr/>
          <a:lstStyle/>
          <a:p>
            <a:r>
              <a:rPr lang="en-US" dirty="0"/>
              <a:t>Encapsulation</a:t>
            </a:r>
          </a:p>
          <a:p>
            <a:pPr lvl="1"/>
            <a:r>
              <a:rPr lang="en-IN" dirty="0"/>
              <a:t>Inheritance</a:t>
            </a:r>
          </a:p>
          <a:p>
            <a:pPr lvl="2"/>
            <a:r>
              <a:rPr lang="en-IN" dirty="0"/>
              <a:t>Dynamic Polymorphism </a:t>
            </a:r>
          </a:p>
          <a:p>
            <a:pPr lvl="3"/>
            <a:r>
              <a:rPr lang="en-IN" dirty="0"/>
              <a:t>overriding</a:t>
            </a:r>
          </a:p>
          <a:p>
            <a:pPr lvl="1"/>
            <a:r>
              <a:rPr lang="en-IN" dirty="0"/>
              <a:t>Static Polymorphism</a:t>
            </a:r>
          </a:p>
          <a:p>
            <a:pPr lvl="2"/>
            <a:r>
              <a:rPr lang="en-IN" dirty="0" err="1"/>
              <a:t>OverLoading</a:t>
            </a:r>
            <a:endParaRPr lang="en-IN" dirty="0"/>
          </a:p>
        </p:txBody>
      </p:sp>
    </p:spTree>
    <p:extLst>
      <p:ext uri="{BB962C8B-B14F-4D97-AF65-F5344CB8AC3E}">
        <p14:creationId xmlns:p14="http://schemas.microsoft.com/office/powerpoint/2010/main" val="17470315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313DA-6A20-0C02-923F-1DF7C64FF72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6F184E5-356A-310B-9EBA-388F9CF1CCB7}"/>
              </a:ext>
            </a:extLst>
          </p:cNvPr>
          <p:cNvSpPr>
            <a:spLocks noGrp="1"/>
          </p:cNvSpPr>
          <p:nvPr>
            <p:ph idx="1"/>
          </p:nvPr>
        </p:nvSpPr>
        <p:spPr/>
        <p:txBody>
          <a:bodyPr/>
          <a:lstStyle/>
          <a:p>
            <a:r>
              <a:rPr lang="en-US" dirty="0"/>
              <a:t>Int Add(int I , int J); = &gt; Signature in OOP Context</a:t>
            </a:r>
          </a:p>
          <a:p>
            <a:r>
              <a:rPr lang="en-US" dirty="0"/>
              <a:t>Employee </a:t>
            </a:r>
            <a:r>
              <a:rPr lang="en-US" dirty="0" err="1"/>
              <a:t>GetEmployeeById</a:t>
            </a:r>
            <a:r>
              <a:rPr lang="en-US" dirty="0"/>
              <a:t>(int </a:t>
            </a:r>
            <a:r>
              <a:rPr lang="en-US" dirty="0" err="1"/>
              <a:t>EmpId</a:t>
            </a:r>
            <a:r>
              <a:rPr lang="en-US" dirty="0"/>
              <a:t>)</a:t>
            </a:r>
          </a:p>
          <a:p>
            <a:endParaRPr lang="en-US" dirty="0"/>
          </a:p>
          <a:p>
            <a:endParaRPr lang="en-US" dirty="0"/>
          </a:p>
          <a:p>
            <a:endParaRPr lang="en-US" dirty="0"/>
          </a:p>
          <a:p>
            <a:endParaRPr lang="en-US" dirty="0"/>
          </a:p>
          <a:p>
            <a:endParaRPr lang="en-US" dirty="0"/>
          </a:p>
          <a:p>
            <a:pPr lvl="1"/>
            <a:r>
              <a:rPr lang="en-US" dirty="0"/>
              <a:t>Signature from OS Context =&gt; int(</a:t>
            </a:r>
            <a:r>
              <a:rPr lang="en-US" dirty="0" err="1"/>
              <a:t>int,int</a:t>
            </a:r>
            <a:r>
              <a:rPr lang="en-US" dirty="0"/>
              <a:t>)</a:t>
            </a:r>
          </a:p>
          <a:p>
            <a:pPr lvl="1"/>
            <a:r>
              <a:rPr lang="en-US" dirty="0"/>
              <a:t>Employee(int)</a:t>
            </a:r>
            <a:endParaRPr lang="en-IN" dirty="0"/>
          </a:p>
        </p:txBody>
      </p:sp>
    </p:spTree>
    <p:extLst>
      <p:ext uri="{BB962C8B-B14F-4D97-AF65-F5344CB8AC3E}">
        <p14:creationId xmlns:p14="http://schemas.microsoft.com/office/powerpoint/2010/main" val="12584134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339DA-57B4-AFCE-9947-F77D4ABC60A2}"/>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3EAE5A08-503A-D6BC-DF0A-4FB4893887D8}"/>
              </a:ext>
            </a:extLst>
          </p:cNvPr>
          <p:cNvSpPr>
            <a:spLocks noGrp="1"/>
          </p:cNvSpPr>
          <p:nvPr>
            <p:ph idx="1"/>
          </p:nvPr>
        </p:nvSpPr>
        <p:spPr/>
        <p:txBody>
          <a:bodyPr/>
          <a:lstStyle/>
          <a:p>
            <a:r>
              <a:rPr lang="en-US" dirty="0"/>
              <a:t>Encapsulation </a:t>
            </a:r>
          </a:p>
          <a:p>
            <a:pPr lvl="1"/>
            <a:r>
              <a:rPr lang="en-US" dirty="0"/>
              <a:t>Modularity</a:t>
            </a:r>
          </a:p>
          <a:p>
            <a:r>
              <a:rPr lang="en-US" dirty="0"/>
              <a:t>Inheritance</a:t>
            </a:r>
          </a:p>
          <a:p>
            <a:pPr lvl="1"/>
            <a:r>
              <a:rPr lang="en-US" dirty="0"/>
              <a:t>100% Code Reusability</a:t>
            </a:r>
          </a:p>
          <a:p>
            <a:r>
              <a:rPr lang="en-US" dirty="0"/>
              <a:t>Polymorphism</a:t>
            </a:r>
          </a:p>
          <a:p>
            <a:pPr lvl="1"/>
            <a:r>
              <a:rPr lang="en-US" dirty="0"/>
              <a:t>100% Extensibility</a:t>
            </a:r>
          </a:p>
          <a:p>
            <a:pPr lvl="1"/>
            <a:endParaRPr lang="en-IN" dirty="0"/>
          </a:p>
        </p:txBody>
      </p:sp>
    </p:spTree>
    <p:extLst>
      <p:ext uri="{BB962C8B-B14F-4D97-AF65-F5344CB8AC3E}">
        <p14:creationId xmlns:p14="http://schemas.microsoft.com/office/powerpoint/2010/main" val="5114657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3DDC7-6F2C-BB78-F94C-F92B7A5EFA0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4223BBC-23DD-DADA-C818-D81BC80C5E7B}"/>
              </a:ext>
            </a:extLst>
          </p:cNvPr>
          <p:cNvSpPr>
            <a:spLocks noGrp="1"/>
          </p:cNvSpPr>
          <p:nvPr>
            <p:ph idx="1"/>
          </p:nvPr>
        </p:nvSpPr>
        <p:spPr/>
        <p:txBody>
          <a:bodyPr>
            <a:normAutofit lnSpcReduction="10000"/>
          </a:bodyPr>
          <a:lstStyle/>
          <a:p>
            <a:r>
              <a:rPr lang="en-US" dirty="0"/>
              <a:t>Abstract Class vs Interface</a:t>
            </a:r>
          </a:p>
          <a:p>
            <a:pPr lvl="1"/>
            <a:r>
              <a:rPr lang="en-US" dirty="0"/>
              <a:t>Abstract</a:t>
            </a:r>
          </a:p>
          <a:p>
            <a:pPr lvl="2"/>
            <a:r>
              <a:rPr lang="en-US" dirty="0"/>
              <a:t>Mostly</a:t>
            </a:r>
          </a:p>
          <a:p>
            <a:pPr lvl="3"/>
            <a:r>
              <a:rPr lang="en-US" dirty="0"/>
              <a:t>20% Extensibility</a:t>
            </a:r>
          </a:p>
          <a:p>
            <a:pPr lvl="3"/>
            <a:r>
              <a:rPr lang="en-US" dirty="0"/>
              <a:t>80% Reusability</a:t>
            </a:r>
          </a:p>
          <a:p>
            <a:pPr lvl="1"/>
            <a:r>
              <a:rPr lang="en-US" dirty="0"/>
              <a:t>Interface</a:t>
            </a:r>
          </a:p>
          <a:p>
            <a:pPr lvl="2"/>
            <a:r>
              <a:rPr lang="en-US" dirty="0"/>
              <a:t>100% Extensibility</a:t>
            </a:r>
          </a:p>
          <a:p>
            <a:pPr lvl="1"/>
            <a:endParaRPr lang="en-US" dirty="0"/>
          </a:p>
          <a:p>
            <a:pPr lvl="1"/>
            <a:r>
              <a:rPr lang="en-US" dirty="0"/>
              <a:t>Interface (Noun)</a:t>
            </a:r>
          </a:p>
          <a:p>
            <a:pPr lvl="2"/>
            <a:r>
              <a:rPr lang="en-US" dirty="0"/>
              <a:t>At Design</a:t>
            </a:r>
          </a:p>
          <a:p>
            <a:pPr lvl="3"/>
            <a:r>
              <a:rPr lang="en-US" dirty="0"/>
              <a:t>Is Contract</a:t>
            </a:r>
          </a:p>
          <a:p>
            <a:pPr lvl="2"/>
            <a:r>
              <a:rPr lang="en-US" dirty="0"/>
              <a:t>At Runtime</a:t>
            </a:r>
          </a:p>
          <a:p>
            <a:pPr lvl="3"/>
            <a:r>
              <a:rPr lang="en-US" dirty="0"/>
              <a:t>Is Interface(verb) medium of communication</a:t>
            </a:r>
          </a:p>
          <a:p>
            <a:pPr lvl="1"/>
            <a:endParaRPr lang="en-IN" dirty="0"/>
          </a:p>
        </p:txBody>
      </p:sp>
    </p:spTree>
    <p:extLst>
      <p:ext uri="{BB962C8B-B14F-4D97-AF65-F5344CB8AC3E}">
        <p14:creationId xmlns:p14="http://schemas.microsoft.com/office/powerpoint/2010/main" val="6426536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45767-2995-5B4B-3B76-587960DEB80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B90F238-FF1D-DA6C-76C7-BF6A81168B32}"/>
              </a:ext>
            </a:extLst>
          </p:cNvPr>
          <p:cNvSpPr>
            <a:spLocks noGrp="1"/>
          </p:cNvSpPr>
          <p:nvPr>
            <p:ph idx="1"/>
          </p:nvPr>
        </p:nvSpPr>
        <p:spPr/>
        <p:txBody>
          <a:bodyPr/>
          <a:lstStyle/>
          <a:p>
            <a:r>
              <a:rPr lang="en-US" dirty="0"/>
              <a:t>Interface</a:t>
            </a:r>
          </a:p>
          <a:p>
            <a:pPr lvl="1"/>
            <a:r>
              <a:rPr lang="en-US" dirty="0"/>
              <a:t>Is a contract at DESIGN</a:t>
            </a:r>
          </a:p>
          <a:p>
            <a:pPr lvl="1"/>
            <a:r>
              <a:rPr lang="en-US" dirty="0"/>
              <a:t>Is an Interface(Medium) at RUNTIME</a:t>
            </a:r>
          </a:p>
          <a:p>
            <a:pPr lvl="1"/>
            <a:endParaRPr lang="en-US" dirty="0"/>
          </a:p>
          <a:p>
            <a:r>
              <a:rPr lang="en-US" dirty="0"/>
              <a:t>CSharp Interface Implementation</a:t>
            </a:r>
          </a:p>
          <a:p>
            <a:pPr lvl="1"/>
            <a:r>
              <a:rPr lang="en-US" dirty="0"/>
              <a:t>Implicit</a:t>
            </a:r>
          </a:p>
          <a:p>
            <a:pPr lvl="1"/>
            <a:r>
              <a:rPr lang="en-US" dirty="0"/>
              <a:t>Explicit</a:t>
            </a:r>
          </a:p>
          <a:p>
            <a:endParaRPr lang="en-US" dirty="0"/>
          </a:p>
          <a:p>
            <a:endParaRPr lang="en-IN" dirty="0"/>
          </a:p>
        </p:txBody>
      </p:sp>
    </p:spTree>
    <p:extLst>
      <p:ext uri="{BB962C8B-B14F-4D97-AF65-F5344CB8AC3E}">
        <p14:creationId xmlns:p14="http://schemas.microsoft.com/office/powerpoint/2010/main" val="5301946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C35BE-0B06-F4E8-9197-D87ABCE2DBC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751174C-1F2B-00AE-F63F-BDF4EF7BCE41}"/>
              </a:ext>
            </a:extLst>
          </p:cNvPr>
          <p:cNvSpPr>
            <a:spLocks noGrp="1"/>
          </p:cNvSpPr>
          <p:nvPr>
            <p:ph idx="1"/>
          </p:nvPr>
        </p:nvSpPr>
        <p:spPr/>
        <p:txBody>
          <a:bodyPr/>
          <a:lstStyle/>
          <a:p>
            <a:r>
              <a:rPr lang="en-US" dirty="0"/>
              <a:t>Abstract Class</a:t>
            </a:r>
          </a:p>
          <a:p>
            <a:pPr lvl="1"/>
            <a:r>
              <a:rPr lang="en-US" dirty="0"/>
              <a:t>80%&gt; is Code Reusability</a:t>
            </a:r>
          </a:p>
          <a:p>
            <a:pPr lvl="1"/>
            <a:r>
              <a:rPr lang="en-US" dirty="0"/>
              <a:t>&lt;20% is Extensibility</a:t>
            </a:r>
          </a:p>
          <a:p>
            <a:r>
              <a:rPr lang="en-IN" dirty="0"/>
              <a:t>Interface</a:t>
            </a:r>
          </a:p>
          <a:p>
            <a:pPr lvl="1"/>
            <a:r>
              <a:rPr lang="en-IN" dirty="0"/>
              <a:t>100% Extensibility</a:t>
            </a:r>
          </a:p>
          <a:p>
            <a:endParaRPr lang="en-IN" dirty="0"/>
          </a:p>
        </p:txBody>
      </p:sp>
    </p:spTree>
    <p:extLst>
      <p:ext uri="{BB962C8B-B14F-4D97-AF65-F5344CB8AC3E}">
        <p14:creationId xmlns:p14="http://schemas.microsoft.com/office/powerpoint/2010/main" val="17632602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BC258-B8A4-A972-C766-20819998F75D}"/>
              </a:ext>
            </a:extLst>
          </p:cNvPr>
          <p:cNvSpPr>
            <a:spLocks noGrp="1"/>
          </p:cNvSpPr>
          <p:nvPr>
            <p:ph type="title"/>
          </p:nvPr>
        </p:nvSpPr>
        <p:spPr/>
        <p:txBody>
          <a:bodyPr/>
          <a:lstStyle/>
          <a:p>
            <a:r>
              <a:rPr lang="en-US" dirty="0"/>
              <a:t>Constructor</a:t>
            </a:r>
            <a:endParaRPr lang="en-IN" dirty="0"/>
          </a:p>
        </p:txBody>
      </p:sp>
      <p:sp>
        <p:nvSpPr>
          <p:cNvPr id="3" name="Content Placeholder 2">
            <a:extLst>
              <a:ext uri="{FF2B5EF4-FFF2-40B4-BE49-F238E27FC236}">
                <a16:creationId xmlns:a16="http://schemas.microsoft.com/office/drawing/2014/main" id="{02C90527-8B6C-AF4A-C3FF-E15009329F2E}"/>
              </a:ext>
            </a:extLst>
          </p:cNvPr>
          <p:cNvSpPr>
            <a:spLocks noGrp="1"/>
          </p:cNvSpPr>
          <p:nvPr>
            <p:ph idx="1"/>
          </p:nvPr>
        </p:nvSpPr>
        <p:spPr/>
        <p:txBody>
          <a:bodyPr/>
          <a:lstStyle/>
          <a:p>
            <a:r>
              <a:rPr lang="en-US" dirty="0"/>
              <a:t>What</a:t>
            </a:r>
          </a:p>
          <a:p>
            <a:pPr lvl="1"/>
            <a:r>
              <a:rPr lang="en-US" dirty="0"/>
              <a:t>Is the first method that gets called implicitly </a:t>
            </a:r>
          </a:p>
          <a:p>
            <a:r>
              <a:rPr lang="en-US" dirty="0"/>
              <a:t>Why</a:t>
            </a:r>
          </a:p>
          <a:p>
            <a:pPr lvl="1"/>
            <a:r>
              <a:rPr lang="en-US" dirty="0"/>
              <a:t>Initializing the Object </a:t>
            </a:r>
          </a:p>
          <a:p>
            <a:pPr lvl="1"/>
            <a:r>
              <a:rPr lang="en-US" dirty="0"/>
              <a:t>Configuring the variables </a:t>
            </a:r>
          </a:p>
          <a:p>
            <a:r>
              <a:rPr lang="en-US" dirty="0"/>
              <a:t>How</a:t>
            </a:r>
          </a:p>
          <a:p>
            <a:pPr lvl="1"/>
            <a:r>
              <a:rPr lang="en-US" dirty="0"/>
              <a:t>Name of the class without return type</a:t>
            </a:r>
          </a:p>
          <a:p>
            <a:r>
              <a:rPr lang="en-US" dirty="0"/>
              <a:t>Note</a:t>
            </a:r>
          </a:p>
          <a:p>
            <a:pPr lvl="1"/>
            <a:r>
              <a:rPr lang="en-US" dirty="0"/>
              <a:t>If Constructor  is not manually created then Default Constructor will be Auto-Generated</a:t>
            </a:r>
          </a:p>
          <a:p>
            <a:pPr lvl="1"/>
            <a:endParaRPr lang="en-US" dirty="0"/>
          </a:p>
          <a:p>
            <a:endParaRPr lang="en-IN" dirty="0"/>
          </a:p>
        </p:txBody>
      </p:sp>
    </p:spTree>
    <p:extLst>
      <p:ext uri="{BB962C8B-B14F-4D97-AF65-F5344CB8AC3E}">
        <p14:creationId xmlns:p14="http://schemas.microsoft.com/office/powerpoint/2010/main" val="25640634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CA239-BD87-7A24-B592-BE889F1D576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D736291-3946-EFB7-6B3E-FFC37003BD62}"/>
              </a:ext>
            </a:extLst>
          </p:cNvPr>
          <p:cNvPicPr>
            <a:picLocks noGrp="1" noChangeAspect="1"/>
          </p:cNvPicPr>
          <p:nvPr>
            <p:ph idx="1"/>
          </p:nvPr>
        </p:nvPicPr>
        <p:blipFill>
          <a:blip r:embed="rId2"/>
          <a:stretch>
            <a:fillRect/>
          </a:stretch>
        </p:blipFill>
        <p:spPr>
          <a:xfrm>
            <a:off x="643244" y="1785520"/>
            <a:ext cx="5274732" cy="4351338"/>
          </a:xfrm>
        </p:spPr>
      </p:pic>
      <p:pic>
        <p:nvPicPr>
          <p:cNvPr id="7" name="Picture 6">
            <a:extLst>
              <a:ext uri="{FF2B5EF4-FFF2-40B4-BE49-F238E27FC236}">
                <a16:creationId xmlns:a16="http://schemas.microsoft.com/office/drawing/2014/main" id="{0DF1FB3E-EB37-C3E8-CA29-C72ED06A365B}"/>
              </a:ext>
            </a:extLst>
          </p:cNvPr>
          <p:cNvPicPr>
            <a:picLocks noChangeAspect="1"/>
          </p:cNvPicPr>
          <p:nvPr/>
        </p:nvPicPr>
        <p:blipFill>
          <a:blip r:embed="rId3"/>
          <a:stretch>
            <a:fillRect/>
          </a:stretch>
        </p:blipFill>
        <p:spPr>
          <a:xfrm>
            <a:off x="5685372" y="1920607"/>
            <a:ext cx="6972724" cy="3774339"/>
          </a:xfrm>
          <a:prstGeom prst="rect">
            <a:avLst/>
          </a:prstGeom>
        </p:spPr>
      </p:pic>
    </p:spTree>
    <p:extLst>
      <p:ext uri="{BB962C8B-B14F-4D97-AF65-F5344CB8AC3E}">
        <p14:creationId xmlns:p14="http://schemas.microsoft.com/office/powerpoint/2010/main" val="1964572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3E1003-BA20-62C3-0A05-541E81EB63AD}"/>
              </a:ext>
            </a:extLst>
          </p:cNvPr>
          <p:cNvSpPr>
            <a:spLocks noGrp="1"/>
          </p:cNvSpPr>
          <p:nvPr>
            <p:ph idx="1"/>
          </p:nvPr>
        </p:nvSpPr>
        <p:spPr>
          <a:xfrm>
            <a:off x="838200" y="232611"/>
            <a:ext cx="10515600" cy="5944352"/>
          </a:xfrm>
        </p:spPr>
        <p:txBody>
          <a:bodyPr>
            <a:normAutofit fontScale="85000" lnSpcReduction="20000"/>
          </a:bodyPr>
          <a:lstStyle/>
          <a:p>
            <a:r>
              <a:rPr lang="en-US" dirty="0"/>
              <a:t>Excel Application</a:t>
            </a:r>
          </a:p>
          <a:p>
            <a:pPr lvl="1"/>
            <a:r>
              <a:rPr lang="en-US" b="1" dirty="0">
                <a:solidFill>
                  <a:schemeClr val="accent2"/>
                </a:solidFill>
              </a:rPr>
              <a:t>Workbooks</a:t>
            </a:r>
          </a:p>
          <a:p>
            <a:pPr lvl="2"/>
            <a:r>
              <a:rPr lang="en-US" dirty="0"/>
              <a:t>Workbook</a:t>
            </a:r>
          </a:p>
          <a:p>
            <a:pPr lvl="3"/>
            <a:r>
              <a:rPr lang="en-US" b="1" dirty="0" err="1">
                <a:solidFill>
                  <a:schemeClr val="accent2"/>
                </a:solidFill>
              </a:rPr>
              <a:t>WorkSheets</a:t>
            </a:r>
            <a:endParaRPr lang="en-US" b="1" dirty="0">
              <a:solidFill>
                <a:schemeClr val="accent2"/>
              </a:solidFill>
            </a:endParaRPr>
          </a:p>
          <a:p>
            <a:pPr lvl="4"/>
            <a:r>
              <a:rPr lang="en-US" dirty="0" err="1"/>
              <a:t>WorkSheet</a:t>
            </a:r>
            <a:endParaRPr lang="en-US" dirty="0"/>
          </a:p>
          <a:p>
            <a:r>
              <a:rPr lang="en-IN" dirty="0"/>
              <a:t>Sheet</a:t>
            </a:r>
          </a:p>
          <a:p>
            <a:pPr lvl="1"/>
            <a:r>
              <a:rPr lang="en-IN" dirty="0"/>
              <a:t>Rows(1,2,3) &amp; Columns(A,B,C)</a:t>
            </a:r>
          </a:p>
          <a:p>
            <a:pPr lvl="1"/>
            <a:r>
              <a:rPr lang="en-IN" dirty="0"/>
              <a:t>Intersection of ROW and COLUMN is CELL</a:t>
            </a:r>
          </a:p>
          <a:p>
            <a:pPr lvl="1"/>
            <a:r>
              <a:rPr lang="en-IN" dirty="0"/>
              <a:t>Every CELL Has an ADDRESS</a:t>
            </a:r>
          </a:p>
          <a:p>
            <a:pPr lvl="2"/>
            <a:r>
              <a:rPr lang="en-IN" dirty="0"/>
              <a:t>They are referred by COLUMN &amp; ROW = A1</a:t>
            </a:r>
          </a:p>
          <a:p>
            <a:pPr lvl="1"/>
            <a:r>
              <a:rPr lang="en-IN" dirty="0"/>
              <a:t>CELL can contain</a:t>
            </a:r>
          </a:p>
          <a:p>
            <a:pPr lvl="2"/>
            <a:r>
              <a:rPr lang="en-IN" dirty="0"/>
              <a:t>Data</a:t>
            </a:r>
          </a:p>
          <a:p>
            <a:pPr lvl="3"/>
            <a:r>
              <a:rPr lang="en-IN" dirty="0"/>
              <a:t>Type</a:t>
            </a:r>
          </a:p>
          <a:p>
            <a:pPr lvl="3"/>
            <a:r>
              <a:rPr lang="en-IN" dirty="0"/>
              <a:t>Format</a:t>
            </a:r>
          </a:p>
          <a:p>
            <a:pPr lvl="3"/>
            <a:r>
              <a:rPr lang="en-IN" dirty="0"/>
              <a:t>Comment/Note</a:t>
            </a:r>
          </a:p>
          <a:p>
            <a:pPr lvl="3"/>
            <a:r>
              <a:rPr lang="en-IN" dirty="0"/>
              <a:t> </a:t>
            </a:r>
          </a:p>
          <a:p>
            <a:pPr lvl="2"/>
            <a:r>
              <a:rPr lang="en-IN" dirty="0"/>
              <a:t>Formula</a:t>
            </a:r>
          </a:p>
          <a:p>
            <a:pPr lvl="3"/>
            <a:r>
              <a:rPr lang="en-IN" dirty="0"/>
              <a:t>Types </a:t>
            </a:r>
          </a:p>
          <a:p>
            <a:pPr lvl="4"/>
            <a:r>
              <a:rPr lang="en-IN" dirty="0"/>
              <a:t>Numeric</a:t>
            </a:r>
          </a:p>
          <a:p>
            <a:pPr lvl="4"/>
            <a:r>
              <a:rPr lang="en-IN" dirty="0"/>
              <a:t>Alpha(String)</a:t>
            </a:r>
          </a:p>
          <a:p>
            <a:pPr lvl="4"/>
            <a:r>
              <a:rPr lang="en-IN" dirty="0"/>
              <a:t>Date &amp; Time</a:t>
            </a:r>
          </a:p>
          <a:p>
            <a:pPr lvl="4"/>
            <a:r>
              <a:rPr lang="en-IN" dirty="0"/>
              <a:t>Boolean(True/ False)</a:t>
            </a:r>
          </a:p>
          <a:p>
            <a:pPr lvl="4"/>
            <a:r>
              <a:rPr lang="en-IN" dirty="0"/>
              <a:t>….</a:t>
            </a:r>
          </a:p>
          <a:p>
            <a:pPr lvl="4"/>
            <a:endParaRPr lang="en-IN" dirty="0"/>
          </a:p>
          <a:p>
            <a:pPr lvl="2"/>
            <a:endParaRPr lang="en-IN" dirty="0"/>
          </a:p>
        </p:txBody>
      </p:sp>
    </p:spTree>
    <p:extLst>
      <p:ext uri="{BB962C8B-B14F-4D97-AF65-F5344CB8AC3E}">
        <p14:creationId xmlns:p14="http://schemas.microsoft.com/office/powerpoint/2010/main" val="22014387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31A08-6705-71D8-1602-9DBFCE6ECB83}"/>
              </a:ext>
            </a:extLst>
          </p:cNvPr>
          <p:cNvSpPr>
            <a:spLocks noGrp="1"/>
          </p:cNvSpPr>
          <p:nvPr>
            <p:ph type="title"/>
          </p:nvPr>
        </p:nvSpPr>
        <p:spPr/>
        <p:txBody>
          <a:bodyPr/>
          <a:lstStyle/>
          <a:p>
            <a:r>
              <a:rPr lang="en-US" dirty="0"/>
              <a:t>Constructor</a:t>
            </a:r>
            <a:endParaRPr lang="en-IN" dirty="0"/>
          </a:p>
        </p:txBody>
      </p:sp>
      <p:sp>
        <p:nvSpPr>
          <p:cNvPr id="3" name="Content Placeholder 2">
            <a:extLst>
              <a:ext uri="{FF2B5EF4-FFF2-40B4-BE49-F238E27FC236}">
                <a16:creationId xmlns:a16="http://schemas.microsoft.com/office/drawing/2014/main" id="{5FF9BAD3-1A03-C2E7-2061-7CC890385780}"/>
              </a:ext>
            </a:extLst>
          </p:cNvPr>
          <p:cNvSpPr>
            <a:spLocks noGrp="1"/>
          </p:cNvSpPr>
          <p:nvPr>
            <p:ph idx="1"/>
          </p:nvPr>
        </p:nvSpPr>
        <p:spPr/>
        <p:txBody>
          <a:bodyPr/>
          <a:lstStyle/>
          <a:p>
            <a:r>
              <a:rPr lang="en-US" dirty="0"/>
              <a:t>Private </a:t>
            </a:r>
          </a:p>
          <a:p>
            <a:r>
              <a:rPr lang="en-US" dirty="0"/>
              <a:t>Static</a:t>
            </a:r>
          </a:p>
          <a:p>
            <a:endParaRPr lang="en-IN" dirty="0"/>
          </a:p>
        </p:txBody>
      </p:sp>
    </p:spTree>
    <p:extLst>
      <p:ext uri="{BB962C8B-B14F-4D97-AF65-F5344CB8AC3E}">
        <p14:creationId xmlns:p14="http://schemas.microsoft.com/office/powerpoint/2010/main" val="2470515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FF389-600F-2103-A178-E80556F1D5E0}"/>
              </a:ext>
            </a:extLst>
          </p:cNvPr>
          <p:cNvSpPr>
            <a:spLocks noGrp="1"/>
          </p:cNvSpPr>
          <p:nvPr>
            <p:ph type="title"/>
          </p:nvPr>
        </p:nvSpPr>
        <p:spPr/>
        <p:txBody>
          <a:bodyPr/>
          <a:lstStyle/>
          <a:p>
            <a:r>
              <a:rPr lang="en-US" dirty="0"/>
              <a:t>Properties &amp; Indexer</a:t>
            </a:r>
            <a:endParaRPr lang="en-IN" dirty="0"/>
          </a:p>
        </p:txBody>
      </p:sp>
      <p:sp>
        <p:nvSpPr>
          <p:cNvPr id="3" name="Content Placeholder 2">
            <a:extLst>
              <a:ext uri="{FF2B5EF4-FFF2-40B4-BE49-F238E27FC236}">
                <a16:creationId xmlns:a16="http://schemas.microsoft.com/office/drawing/2014/main" id="{B60AB1C0-8182-D0F9-9D2B-5B5BBEA39CA9}"/>
              </a:ext>
            </a:extLst>
          </p:cNvPr>
          <p:cNvSpPr>
            <a:spLocks noGrp="1"/>
          </p:cNvSpPr>
          <p:nvPr>
            <p:ph idx="1"/>
          </p:nvPr>
        </p:nvSpPr>
        <p:spPr/>
        <p:txBody>
          <a:bodyPr>
            <a:normAutofit fontScale="92500" lnSpcReduction="10000"/>
          </a:bodyPr>
          <a:lstStyle/>
          <a:p>
            <a:r>
              <a:rPr lang="en-US" dirty="0"/>
              <a:t>What</a:t>
            </a:r>
          </a:p>
          <a:p>
            <a:pPr lvl="1"/>
            <a:r>
              <a:rPr lang="en-US" dirty="0"/>
              <a:t>Syntactical Wrapper for methods used to Set &amp; Get the value from object</a:t>
            </a:r>
          </a:p>
          <a:p>
            <a:r>
              <a:rPr lang="en-US" dirty="0"/>
              <a:t>Why</a:t>
            </a:r>
          </a:p>
          <a:p>
            <a:pPr lvl="1"/>
            <a:r>
              <a:rPr lang="en-US" dirty="0"/>
              <a:t>(Primary) Encapsulate / conceal data members(Field) </a:t>
            </a:r>
          </a:p>
          <a:p>
            <a:pPr lvl="1"/>
            <a:r>
              <a:rPr lang="en-US" dirty="0"/>
              <a:t>Access control , read only or write only or both</a:t>
            </a:r>
          </a:p>
          <a:p>
            <a:pPr lvl="1"/>
            <a:r>
              <a:rPr lang="en-US" dirty="0"/>
              <a:t>Computed value</a:t>
            </a:r>
          </a:p>
          <a:p>
            <a:pPr lvl="1"/>
            <a:r>
              <a:rPr lang="en-US" dirty="0"/>
              <a:t>Validation</a:t>
            </a:r>
          </a:p>
          <a:p>
            <a:pPr lvl="1"/>
            <a:endParaRPr lang="en-US" dirty="0"/>
          </a:p>
          <a:p>
            <a:r>
              <a:rPr lang="en-US" dirty="0"/>
              <a:t>Indexer</a:t>
            </a:r>
          </a:p>
          <a:p>
            <a:pPr lvl="1"/>
            <a:r>
              <a:rPr lang="en-US" dirty="0"/>
              <a:t>Is a property with [ ] (indexer Operator thereby Name Indexer) that can accept argument(s)</a:t>
            </a:r>
          </a:p>
          <a:p>
            <a:pPr lvl="1"/>
            <a:r>
              <a:rPr lang="en-US" dirty="0"/>
              <a:t>Name must be ‘this’ meaning the name is the name of the object itself.</a:t>
            </a:r>
          </a:p>
          <a:p>
            <a:pPr lvl="1"/>
            <a:endParaRPr lang="en-US" dirty="0"/>
          </a:p>
          <a:p>
            <a:pPr lvl="1"/>
            <a:endParaRPr lang="en-US" dirty="0"/>
          </a:p>
          <a:p>
            <a:pPr lvl="1"/>
            <a:endParaRPr lang="en-IN" dirty="0"/>
          </a:p>
        </p:txBody>
      </p:sp>
    </p:spTree>
    <p:extLst>
      <p:ext uri="{BB962C8B-B14F-4D97-AF65-F5344CB8AC3E}">
        <p14:creationId xmlns:p14="http://schemas.microsoft.com/office/powerpoint/2010/main" val="42899855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189DE-A865-8461-DAD2-E5FACFA297AF}"/>
              </a:ext>
            </a:extLst>
          </p:cNvPr>
          <p:cNvSpPr>
            <a:spLocks noGrp="1"/>
          </p:cNvSpPr>
          <p:nvPr>
            <p:ph type="title"/>
          </p:nvPr>
        </p:nvSpPr>
        <p:spPr/>
        <p:txBody>
          <a:bodyPr/>
          <a:lstStyle/>
          <a:p>
            <a:r>
              <a:rPr lang="en-US" dirty="0"/>
              <a:t>Agenda</a:t>
            </a:r>
            <a:endParaRPr lang="en-IN" dirty="0"/>
          </a:p>
        </p:txBody>
      </p:sp>
      <p:sp>
        <p:nvSpPr>
          <p:cNvPr id="3" name="Content Placeholder 2">
            <a:extLst>
              <a:ext uri="{FF2B5EF4-FFF2-40B4-BE49-F238E27FC236}">
                <a16:creationId xmlns:a16="http://schemas.microsoft.com/office/drawing/2014/main" id="{40C9B4B3-B002-44DD-BC85-F34B15085D2D}"/>
              </a:ext>
            </a:extLst>
          </p:cNvPr>
          <p:cNvSpPr>
            <a:spLocks noGrp="1"/>
          </p:cNvSpPr>
          <p:nvPr>
            <p:ph idx="1"/>
          </p:nvPr>
        </p:nvSpPr>
        <p:spPr/>
        <p:txBody>
          <a:bodyPr/>
          <a:lstStyle/>
          <a:p>
            <a:r>
              <a:rPr lang="en-US" dirty="0"/>
              <a:t>GC</a:t>
            </a:r>
          </a:p>
          <a:p>
            <a:pPr lvl="1"/>
            <a:r>
              <a:rPr lang="en-US" dirty="0"/>
              <a:t>Dest</a:t>
            </a:r>
          </a:p>
          <a:p>
            <a:r>
              <a:rPr lang="en-US" dirty="0" err="1"/>
              <a:t>Exce</a:t>
            </a:r>
            <a:r>
              <a:rPr lang="en-US" dirty="0"/>
              <a:t> Handling</a:t>
            </a:r>
          </a:p>
          <a:p>
            <a:r>
              <a:rPr lang="en-US" dirty="0"/>
              <a:t>_____</a:t>
            </a:r>
          </a:p>
          <a:p>
            <a:r>
              <a:rPr lang="en-US" dirty="0"/>
              <a:t>Method </a:t>
            </a:r>
            <a:r>
              <a:rPr lang="en-US" dirty="0" err="1"/>
              <a:t>oper</a:t>
            </a:r>
            <a:endParaRPr lang="en-US" dirty="0"/>
          </a:p>
          <a:p>
            <a:r>
              <a:rPr lang="en-US" dirty="0"/>
              <a:t>Generic</a:t>
            </a:r>
          </a:p>
          <a:p>
            <a:r>
              <a:rPr lang="en-US" dirty="0"/>
              <a:t>Delegate</a:t>
            </a:r>
          </a:p>
          <a:p>
            <a:r>
              <a:rPr lang="en-US" dirty="0"/>
              <a:t>Collection</a:t>
            </a:r>
            <a:endParaRPr lang="en-IN" dirty="0"/>
          </a:p>
        </p:txBody>
      </p:sp>
    </p:spTree>
    <p:extLst>
      <p:ext uri="{BB962C8B-B14F-4D97-AF65-F5344CB8AC3E}">
        <p14:creationId xmlns:p14="http://schemas.microsoft.com/office/powerpoint/2010/main" val="34287901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D4ECE-5DCB-B5F3-3D0A-3814B99DA5A0}"/>
              </a:ext>
            </a:extLst>
          </p:cNvPr>
          <p:cNvSpPr>
            <a:spLocks noGrp="1"/>
          </p:cNvSpPr>
          <p:nvPr>
            <p:ph type="title"/>
          </p:nvPr>
        </p:nvSpPr>
        <p:spPr/>
        <p:txBody>
          <a:bodyPr/>
          <a:lstStyle/>
          <a:p>
            <a:r>
              <a:rPr lang="en-US" dirty="0"/>
              <a:t>.NET Version &amp; Features List</a:t>
            </a:r>
            <a:endParaRPr lang="en-IN" dirty="0"/>
          </a:p>
        </p:txBody>
      </p:sp>
      <p:sp>
        <p:nvSpPr>
          <p:cNvPr id="3" name="Content Placeholder 2">
            <a:extLst>
              <a:ext uri="{FF2B5EF4-FFF2-40B4-BE49-F238E27FC236}">
                <a16:creationId xmlns:a16="http://schemas.microsoft.com/office/drawing/2014/main" id="{7624AEC1-5CF3-DE57-9FBD-EEC2B0D9C673}"/>
              </a:ext>
            </a:extLst>
          </p:cNvPr>
          <p:cNvSpPr>
            <a:spLocks noGrp="1"/>
          </p:cNvSpPr>
          <p:nvPr>
            <p:ph idx="1"/>
          </p:nvPr>
        </p:nvSpPr>
        <p:spPr>
          <a:xfrm>
            <a:off x="838200" y="1825625"/>
            <a:ext cx="4586056" cy="4351338"/>
          </a:xfrm>
        </p:spPr>
        <p:txBody>
          <a:bodyPr>
            <a:normAutofit fontScale="77500" lnSpcReduction="20000"/>
          </a:bodyPr>
          <a:lstStyle/>
          <a:p>
            <a:r>
              <a:rPr lang="en-US" dirty="0"/>
              <a:t>1.0 =&gt; 2002 = &gt; vs 7.0</a:t>
            </a:r>
          </a:p>
          <a:p>
            <a:pPr lvl="1"/>
            <a:r>
              <a:rPr lang="en-IN" dirty="0">
                <a:solidFill>
                  <a:schemeClr val="accent5"/>
                </a:solidFill>
              </a:rPr>
              <a:t>Delegates</a:t>
            </a:r>
            <a:r>
              <a:rPr lang="en-IN" dirty="0"/>
              <a:t> &amp; Events</a:t>
            </a:r>
          </a:p>
          <a:p>
            <a:pPr lvl="1"/>
            <a:r>
              <a:rPr lang="en-IN" dirty="0">
                <a:solidFill>
                  <a:schemeClr val="accent5"/>
                </a:solidFill>
              </a:rPr>
              <a:t>Collections</a:t>
            </a:r>
          </a:p>
          <a:p>
            <a:pPr lvl="2"/>
            <a:r>
              <a:rPr lang="en-IN" dirty="0" err="1">
                <a:solidFill>
                  <a:schemeClr val="accent5"/>
                </a:solidFill>
              </a:rPr>
              <a:t>Ienumerable</a:t>
            </a:r>
            <a:r>
              <a:rPr lang="en-IN" dirty="0">
                <a:solidFill>
                  <a:schemeClr val="accent5"/>
                </a:solidFill>
              </a:rPr>
              <a:t> &amp; </a:t>
            </a:r>
            <a:r>
              <a:rPr lang="en-IN" dirty="0" err="1">
                <a:solidFill>
                  <a:schemeClr val="accent5"/>
                </a:solidFill>
              </a:rPr>
              <a:t>Ienumerator</a:t>
            </a:r>
            <a:endParaRPr lang="en-IN" dirty="0">
              <a:solidFill>
                <a:schemeClr val="accent5"/>
              </a:solidFill>
            </a:endParaRPr>
          </a:p>
          <a:p>
            <a:r>
              <a:rPr lang="en-IN" dirty="0"/>
              <a:t>2.0 =&gt; 2005 =&gt;  vs8 vs 2005</a:t>
            </a:r>
          </a:p>
          <a:p>
            <a:pPr lvl="1"/>
            <a:r>
              <a:rPr lang="en-IN" dirty="0">
                <a:solidFill>
                  <a:schemeClr val="accent5"/>
                </a:solidFill>
              </a:rPr>
              <a:t>Generic</a:t>
            </a:r>
          </a:p>
          <a:p>
            <a:pPr lvl="1"/>
            <a:r>
              <a:rPr lang="en-IN" dirty="0">
                <a:solidFill>
                  <a:schemeClr val="accent5"/>
                </a:solidFill>
              </a:rPr>
              <a:t>Iterators</a:t>
            </a:r>
          </a:p>
          <a:p>
            <a:pPr lvl="1"/>
            <a:r>
              <a:rPr lang="en-IN" dirty="0">
                <a:solidFill>
                  <a:schemeClr val="accent5"/>
                </a:solidFill>
              </a:rPr>
              <a:t>Anonymous Method / Block</a:t>
            </a:r>
          </a:p>
          <a:p>
            <a:r>
              <a:rPr lang="en-IN" dirty="0"/>
              <a:t>3.0 &gt; 2008  = &gt; vs 9 </a:t>
            </a:r>
          </a:p>
          <a:p>
            <a:pPr lvl="1"/>
            <a:r>
              <a:rPr lang="en-IN" dirty="0">
                <a:solidFill>
                  <a:schemeClr val="accent5"/>
                </a:solidFill>
              </a:rPr>
              <a:t>Lambda Expression</a:t>
            </a:r>
          </a:p>
          <a:p>
            <a:pPr lvl="1"/>
            <a:r>
              <a:rPr lang="en-IN" dirty="0">
                <a:solidFill>
                  <a:schemeClr val="accent5"/>
                </a:solidFill>
              </a:rPr>
              <a:t>Local Type Inference / Implicitly Typed </a:t>
            </a:r>
          </a:p>
          <a:p>
            <a:pPr lvl="1"/>
            <a:r>
              <a:rPr lang="en-IN" dirty="0">
                <a:solidFill>
                  <a:schemeClr val="accent5"/>
                </a:solidFill>
              </a:rPr>
              <a:t>Object initializer &amp; Collection Initializer Syntax</a:t>
            </a:r>
          </a:p>
          <a:p>
            <a:pPr lvl="1"/>
            <a:r>
              <a:rPr lang="en-IN" dirty="0">
                <a:solidFill>
                  <a:schemeClr val="accent5"/>
                </a:solidFill>
              </a:rPr>
              <a:t>Anonymous Type</a:t>
            </a:r>
          </a:p>
          <a:p>
            <a:pPr lvl="1"/>
            <a:r>
              <a:rPr lang="en-IN" dirty="0"/>
              <a:t>Extension Method</a:t>
            </a:r>
          </a:p>
          <a:p>
            <a:pPr lvl="1"/>
            <a:endParaRPr lang="en-IN" dirty="0">
              <a:solidFill>
                <a:srgbClr val="FF0000"/>
              </a:solidFill>
            </a:endParaRPr>
          </a:p>
          <a:p>
            <a:pPr lvl="1"/>
            <a:endParaRPr lang="en-IN" dirty="0"/>
          </a:p>
          <a:p>
            <a:pPr lvl="1"/>
            <a:endParaRPr lang="en-IN" dirty="0"/>
          </a:p>
        </p:txBody>
      </p:sp>
      <p:sp>
        <p:nvSpPr>
          <p:cNvPr id="4" name="Content Placeholder 2">
            <a:extLst>
              <a:ext uri="{FF2B5EF4-FFF2-40B4-BE49-F238E27FC236}">
                <a16:creationId xmlns:a16="http://schemas.microsoft.com/office/drawing/2014/main" id="{294CC1B0-0339-B61B-8459-0A531C515C5A}"/>
              </a:ext>
            </a:extLst>
          </p:cNvPr>
          <p:cNvSpPr txBox="1">
            <a:spLocks/>
          </p:cNvSpPr>
          <p:nvPr/>
        </p:nvSpPr>
        <p:spPr>
          <a:xfrm>
            <a:off x="6767746" y="1825625"/>
            <a:ext cx="458605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sp>
        <p:nvSpPr>
          <p:cNvPr id="5" name="Content Placeholder 2">
            <a:extLst>
              <a:ext uri="{FF2B5EF4-FFF2-40B4-BE49-F238E27FC236}">
                <a16:creationId xmlns:a16="http://schemas.microsoft.com/office/drawing/2014/main" id="{F5F33100-04D0-A9CE-6F69-906896544080}"/>
              </a:ext>
            </a:extLst>
          </p:cNvPr>
          <p:cNvSpPr txBox="1">
            <a:spLocks/>
          </p:cNvSpPr>
          <p:nvPr/>
        </p:nvSpPr>
        <p:spPr>
          <a:xfrm>
            <a:off x="6732232" y="1690688"/>
            <a:ext cx="458605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sp>
        <p:nvSpPr>
          <p:cNvPr id="6" name="Content Placeholder 2">
            <a:extLst>
              <a:ext uri="{FF2B5EF4-FFF2-40B4-BE49-F238E27FC236}">
                <a16:creationId xmlns:a16="http://schemas.microsoft.com/office/drawing/2014/main" id="{13D11AF6-B108-0E39-DF32-B0BEC857FF96}"/>
              </a:ext>
            </a:extLst>
          </p:cNvPr>
          <p:cNvSpPr txBox="1">
            <a:spLocks/>
          </p:cNvSpPr>
          <p:nvPr/>
        </p:nvSpPr>
        <p:spPr>
          <a:xfrm>
            <a:off x="5889594" y="1822450"/>
            <a:ext cx="458605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3.5 -</a:t>
            </a:r>
            <a:r>
              <a:rPr lang="en-IN" dirty="0"/>
              <a:t> &gt; 2008  = &gt; vs 9 </a:t>
            </a:r>
            <a:endParaRPr lang="en-US" dirty="0"/>
          </a:p>
          <a:p>
            <a:pPr lvl="1"/>
            <a:r>
              <a:rPr lang="en-US" dirty="0"/>
              <a:t>LINQ</a:t>
            </a:r>
          </a:p>
          <a:p>
            <a:pPr lvl="2"/>
            <a:r>
              <a:rPr lang="en-US" dirty="0"/>
              <a:t>Query Expression</a:t>
            </a:r>
          </a:p>
          <a:p>
            <a:r>
              <a:rPr lang="en-US" dirty="0"/>
              <a:t>4.0 - &gt; 2010 =&gt; vs 10 </a:t>
            </a:r>
          </a:p>
          <a:p>
            <a:pPr lvl="1"/>
            <a:r>
              <a:rPr lang="en-US" dirty="0"/>
              <a:t>ADO.NET Entity Framework</a:t>
            </a:r>
          </a:p>
          <a:p>
            <a:endParaRPr lang="en-IN" dirty="0"/>
          </a:p>
          <a:p>
            <a:pPr lvl="1"/>
            <a:endParaRPr lang="en-IN" dirty="0"/>
          </a:p>
          <a:p>
            <a:pPr lvl="1"/>
            <a:endParaRPr lang="en-IN" dirty="0"/>
          </a:p>
        </p:txBody>
      </p:sp>
    </p:spTree>
    <p:extLst>
      <p:ext uri="{BB962C8B-B14F-4D97-AF65-F5344CB8AC3E}">
        <p14:creationId xmlns:p14="http://schemas.microsoft.com/office/powerpoint/2010/main" val="17421735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162666-C50A-9BFC-52D4-CB3EAF3B5C73}"/>
              </a:ext>
            </a:extLst>
          </p:cNvPr>
          <p:cNvSpPr>
            <a:spLocks noGrp="1"/>
          </p:cNvSpPr>
          <p:nvPr>
            <p:ph idx="1"/>
          </p:nvPr>
        </p:nvSpPr>
        <p:spPr>
          <a:xfrm>
            <a:off x="838200" y="465221"/>
            <a:ext cx="10515600" cy="5711742"/>
          </a:xfrm>
        </p:spPr>
        <p:txBody>
          <a:bodyPr>
            <a:normAutofit/>
          </a:bodyPr>
          <a:lstStyle/>
          <a:p>
            <a:pPr lvl="1"/>
            <a:r>
              <a:rPr lang="en-IN" dirty="0" err="1">
                <a:solidFill>
                  <a:schemeClr val="accent6"/>
                </a:solidFill>
              </a:rPr>
              <a:t>Ctor</a:t>
            </a:r>
            <a:r>
              <a:rPr lang="en-IN" dirty="0">
                <a:solidFill>
                  <a:schemeClr val="accent6"/>
                </a:solidFill>
              </a:rPr>
              <a:t> &amp; </a:t>
            </a:r>
            <a:r>
              <a:rPr lang="en-IN" dirty="0" err="1">
                <a:solidFill>
                  <a:schemeClr val="accent6"/>
                </a:solidFill>
              </a:rPr>
              <a:t>Dtor</a:t>
            </a:r>
            <a:endParaRPr lang="en-IN" dirty="0">
              <a:solidFill>
                <a:schemeClr val="accent6"/>
              </a:solidFill>
            </a:endParaRPr>
          </a:p>
          <a:p>
            <a:pPr lvl="1"/>
            <a:r>
              <a:rPr lang="en-IN" dirty="0">
                <a:solidFill>
                  <a:schemeClr val="accent6"/>
                </a:solidFill>
              </a:rPr>
              <a:t>Delegates</a:t>
            </a:r>
          </a:p>
          <a:p>
            <a:pPr lvl="1"/>
            <a:r>
              <a:rPr lang="en-IN" dirty="0">
                <a:solidFill>
                  <a:schemeClr val="accent5"/>
                </a:solidFill>
              </a:rPr>
              <a:t>Collections</a:t>
            </a:r>
          </a:p>
          <a:p>
            <a:pPr lvl="2"/>
            <a:r>
              <a:rPr lang="en-IN" dirty="0">
                <a:solidFill>
                  <a:schemeClr val="accent5"/>
                </a:solidFill>
              </a:rPr>
              <a:t>Ienumerable &amp; Ienumerator</a:t>
            </a:r>
          </a:p>
          <a:p>
            <a:pPr lvl="1"/>
            <a:r>
              <a:rPr lang="en-IN" dirty="0">
                <a:solidFill>
                  <a:schemeClr val="accent5"/>
                </a:solidFill>
              </a:rPr>
              <a:t>Generic</a:t>
            </a:r>
          </a:p>
          <a:p>
            <a:pPr lvl="1"/>
            <a:r>
              <a:rPr lang="en-IN" dirty="0">
                <a:solidFill>
                  <a:schemeClr val="accent5"/>
                </a:solidFill>
              </a:rPr>
              <a:t>Iterators</a:t>
            </a:r>
          </a:p>
          <a:p>
            <a:pPr lvl="1"/>
            <a:r>
              <a:rPr lang="en-IN" dirty="0">
                <a:solidFill>
                  <a:schemeClr val="accent6"/>
                </a:solidFill>
              </a:rPr>
              <a:t>Anonymous Method / Block</a:t>
            </a:r>
          </a:p>
          <a:p>
            <a:pPr lvl="1"/>
            <a:r>
              <a:rPr lang="en-IN" dirty="0">
                <a:solidFill>
                  <a:schemeClr val="accent6"/>
                </a:solidFill>
              </a:rPr>
              <a:t>Lambda Expression</a:t>
            </a:r>
          </a:p>
          <a:p>
            <a:pPr lvl="1"/>
            <a:r>
              <a:rPr lang="en-IN" dirty="0">
                <a:solidFill>
                  <a:schemeClr val="accent5"/>
                </a:solidFill>
              </a:rPr>
              <a:t>Local Type Inference / Implicitly Typed </a:t>
            </a:r>
          </a:p>
          <a:p>
            <a:pPr lvl="1"/>
            <a:r>
              <a:rPr lang="en-IN" dirty="0">
                <a:solidFill>
                  <a:schemeClr val="accent5"/>
                </a:solidFill>
              </a:rPr>
              <a:t>Object initializer &amp; Collection Initializer Syntax</a:t>
            </a:r>
          </a:p>
          <a:p>
            <a:pPr lvl="1"/>
            <a:r>
              <a:rPr lang="en-IN" dirty="0">
                <a:solidFill>
                  <a:schemeClr val="accent5"/>
                </a:solidFill>
              </a:rPr>
              <a:t>Anonymous Type</a:t>
            </a:r>
          </a:p>
          <a:p>
            <a:endParaRPr lang="en-IN" dirty="0"/>
          </a:p>
        </p:txBody>
      </p:sp>
    </p:spTree>
    <p:extLst>
      <p:ext uri="{BB962C8B-B14F-4D97-AF65-F5344CB8AC3E}">
        <p14:creationId xmlns:p14="http://schemas.microsoft.com/office/powerpoint/2010/main" val="2746323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E9F71-9498-CEF6-8B58-DF117DAE2972}"/>
              </a:ext>
            </a:extLst>
          </p:cNvPr>
          <p:cNvSpPr>
            <a:spLocks noGrp="1"/>
          </p:cNvSpPr>
          <p:nvPr>
            <p:ph type="title"/>
          </p:nvPr>
        </p:nvSpPr>
        <p:spPr/>
        <p:txBody>
          <a:bodyPr/>
          <a:lstStyle/>
          <a:p>
            <a:r>
              <a:rPr lang="en-US" dirty="0"/>
              <a:t>Delegate</a:t>
            </a:r>
            <a:endParaRPr lang="en-IN" dirty="0"/>
          </a:p>
        </p:txBody>
      </p:sp>
      <p:sp>
        <p:nvSpPr>
          <p:cNvPr id="3" name="Content Placeholder 2">
            <a:extLst>
              <a:ext uri="{FF2B5EF4-FFF2-40B4-BE49-F238E27FC236}">
                <a16:creationId xmlns:a16="http://schemas.microsoft.com/office/drawing/2014/main" id="{4CC0B9D3-B8F2-B87E-7895-8DEA6780C0C4}"/>
              </a:ext>
            </a:extLst>
          </p:cNvPr>
          <p:cNvSpPr>
            <a:spLocks noGrp="1"/>
          </p:cNvSpPr>
          <p:nvPr>
            <p:ph idx="1"/>
          </p:nvPr>
        </p:nvSpPr>
        <p:spPr/>
        <p:txBody>
          <a:bodyPr>
            <a:normAutofit lnSpcReduction="10000"/>
          </a:bodyPr>
          <a:lstStyle/>
          <a:p>
            <a:r>
              <a:rPr lang="en-US" dirty="0"/>
              <a:t>Preface</a:t>
            </a:r>
          </a:p>
          <a:p>
            <a:pPr lvl="1"/>
            <a:r>
              <a:rPr lang="en-US" dirty="0"/>
              <a:t>What is Pointer</a:t>
            </a:r>
          </a:p>
          <a:p>
            <a:pPr lvl="2"/>
            <a:r>
              <a:rPr lang="en-US" dirty="0"/>
              <a:t>Data</a:t>
            </a:r>
          </a:p>
          <a:p>
            <a:pPr lvl="3"/>
            <a:r>
              <a:rPr lang="en-US" dirty="0"/>
              <a:t>Type?</a:t>
            </a:r>
          </a:p>
          <a:p>
            <a:pPr lvl="3"/>
            <a:r>
              <a:rPr lang="en-US" dirty="0"/>
              <a:t>Memory?</a:t>
            </a:r>
          </a:p>
          <a:p>
            <a:pPr lvl="2"/>
            <a:r>
              <a:rPr lang="en-US" dirty="0"/>
              <a:t>Function</a:t>
            </a:r>
          </a:p>
          <a:p>
            <a:r>
              <a:rPr lang="en-US" dirty="0"/>
              <a:t>What </a:t>
            </a:r>
          </a:p>
          <a:p>
            <a:pPr lvl="1"/>
            <a:r>
              <a:rPr lang="en-IN" dirty="0"/>
              <a:t>Is as Class</a:t>
            </a:r>
          </a:p>
          <a:p>
            <a:pPr lvl="1"/>
            <a:r>
              <a:rPr lang="en-IN" dirty="0"/>
              <a:t>Holds 0..* of Method Reference</a:t>
            </a:r>
          </a:p>
          <a:p>
            <a:pPr lvl="1"/>
            <a:r>
              <a:rPr lang="en-IN" dirty="0"/>
              <a:t>Must Inherit from </a:t>
            </a:r>
            <a:r>
              <a:rPr lang="en-IN" dirty="0" err="1"/>
              <a:t>System.MulticastDelegate</a:t>
            </a:r>
            <a:r>
              <a:rPr lang="en-IN" dirty="0"/>
              <a:t>=&gt;</a:t>
            </a:r>
            <a:r>
              <a:rPr lang="en-IN" dirty="0" err="1"/>
              <a:t>System.Delegate</a:t>
            </a:r>
            <a:endParaRPr lang="en-IN" dirty="0"/>
          </a:p>
          <a:p>
            <a:r>
              <a:rPr lang="en-IN" dirty="0"/>
              <a:t>Why</a:t>
            </a:r>
          </a:p>
          <a:p>
            <a:pPr lvl="1"/>
            <a:r>
              <a:rPr lang="en-IN" dirty="0"/>
              <a:t>Decouple Method Calls</a:t>
            </a:r>
          </a:p>
          <a:p>
            <a:pPr lvl="1"/>
            <a:endParaRPr lang="en-IN" dirty="0"/>
          </a:p>
        </p:txBody>
      </p:sp>
    </p:spTree>
    <p:extLst>
      <p:ext uri="{BB962C8B-B14F-4D97-AF65-F5344CB8AC3E}">
        <p14:creationId xmlns:p14="http://schemas.microsoft.com/office/powerpoint/2010/main" val="13489644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AED4A-5D29-0911-D451-CDA327014FF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677D568-67CF-9AFE-5F47-85C5AAD76524}"/>
              </a:ext>
            </a:extLst>
          </p:cNvPr>
          <p:cNvSpPr>
            <a:spLocks noGrp="1"/>
          </p:cNvSpPr>
          <p:nvPr>
            <p:ph idx="1"/>
          </p:nvPr>
        </p:nvSpPr>
        <p:spPr/>
        <p:txBody>
          <a:bodyPr/>
          <a:lstStyle/>
          <a:p>
            <a:r>
              <a:rPr lang="en-US" dirty="0"/>
              <a:t>Void main()</a:t>
            </a:r>
          </a:p>
          <a:p>
            <a:pPr lvl="1"/>
            <a:r>
              <a:rPr lang="en-IN" dirty="0"/>
              <a:t>Void()=&gt;signature</a:t>
            </a:r>
          </a:p>
          <a:p>
            <a:pPr lvl="1"/>
            <a:endParaRPr lang="en-IN" dirty="0"/>
          </a:p>
          <a:p>
            <a:r>
              <a:rPr lang="en-IN" dirty="0"/>
              <a:t>Int demo(string[] </a:t>
            </a:r>
            <a:r>
              <a:rPr lang="en-IN" dirty="0" err="1"/>
              <a:t>st</a:t>
            </a:r>
            <a:r>
              <a:rPr lang="en-IN" dirty="0"/>
              <a:t>, employee e)  </a:t>
            </a:r>
          </a:p>
          <a:p>
            <a:pPr lvl="1"/>
            <a:r>
              <a:rPr lang="en-IN" dirty="0"/>
              <a:t>Int(string[],employee)</a:t>
            </a:r>
            <a:br>
              <a:rPr lang="en-IN" dirty="0"/>
            </a:br>
            <a:endParaRPr lang="en-IN" dirty="0"/>
          </a:p>
          <a:p>
            <a:r>
              <a:rPr lang="en-IN" dirty="0"/>
              <a:t>Employee[] </a:t>
            </a:r>
            <a:r>
              <a:rPr lang="en-IN" dirty="0" err="1"/>
              <a:t>GetEmployeeDetails</a:t>
            </a:r>
            <a:r>
              <a:rPr lang="en-IN" dirty="0"/>
              <a:t>(string Filter, int </a:t>
            </a:r>
            <a:r>
              <a:rPr lang="en-IN" dirty="0" err="1"/>
              <a:t>SortColumn</a:t>
            </a:r>
            <a:r>
              <a:rPr lang="en-IN" dirty="0"/>
              <a:t>)</a:t>
            </a:r>
          </a:p>
          <a:p>
            <a:pPr lvl="1"/>
            <a:r>
              <a:rPr lang="en-IN" dirty="0" err="1"/>
              <a:t>Emplyee</a:t>
            </a:r>
            <a:r>
              <a:rPr lang="en-IN" dirty="0"/>
              <a:t>[] (</a:t>
            </a:r>
            <a:r>
              <a:rPr lang="en-IN" dirty="0" err="1"/>
              <a:t>string,int</a:t>
            </a:r>
            <a:r>
              <a:rPr lang="en-IN" dirty="0"/>
              <a:t>)</a:t>
            </a:r>
          </a:p>
        </p:txBody>
      </p:sp>
    </p:spTree>
    <p:extLst>
      <p:ext uri="{BB962C8B-B14F-4D97-AF65-F5344CB8AC3E}">
        <p14:creationId xmlns:p14="http://schemas.microsoft.com/office/powerpoint/2010/main" val="17019129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D4266-B6EC-4FB4-3DF2-A636F257A549}"/>
              </a:ext>
            </a:extLst>
          </p:cNvPr>
          <p:cNvSpPr>
            <a:spLocks noGrp="1"/>
          </p:cNvSpPr>
          <p:nvPr>
            <p:ph type="title"/>
          </p:nvPr>
        </p:nvSpPr>
        <p:spPr/>
        <p:txBody>
          <a:bodyPr/>
          <a:lstStyle/>
          <a:p>
            <a:r>
              <a:rPr lang="en-US" dirty="0"/>
              <a:t>Collections</a:t>
            </a:r>
            <a:endParaRPr lang="en-IN" dirty="0"/>
          </a:p>
        </p:txBody>
      </p:sp>
      <p:sp>
        <p:nvSpPr>
          <p:cNvPr id="3" name="Content Placeholder 2">
            <a:extLst>
              <a:ext uri="{FF2B5EF4-FFF2-40B4-BE49-F238E27FC236}">
                <a16:creationId xmlns:a16="http://schemas.microsoft.com/office/drawing/2014/main" id="{7410205A-3AB6-DB01-BE5F-839AE284484F}"/>
              </a:ext>
            </a:extLst>
          </p:cNvPr>
          <p:cNvSpPr>
            <a:spLocks noGrp="1"/>
          </p:cNvSpPr>
          <p:nvPr>
            <p:ph idx="1"/>
          </p:nvPr>
        </p:nvSpPr>
        <p:spPr/>
        <p:txBody>
          <a:bodyPr>
            <a:normAutofit fontScale="92500" lnSpcReduction="20000"/>
          </a:bodyPr>
          <a:lstStyle/>
          <a:p>
            <a:r>
              <a:rPr lang="en-US" dirty="0"/>
              <a:t>What </a:t>
            </a:r>
          </a:p>
          <a:p>
            <a:pPr lvl="1"/>
            <a:r>
              <a:rPr lang="en-US" dirty="0"/>
              <a:t>In .NET framework, it Is a class</a:t>
            </a:r>
          </a:p>
          <a:p>
            <a:pPr lvl="1"/>
            <a:r>
              <a:rPr lang="en-US" dirty="0"/>
              <a:t>Holds  0..* no of Object Reference</a:t>
            </a:r>
          </a:p>
          <a:p>
            <a:pPr lvl="1"/>
            <a:r>
              <a:rPr lang="en-US" dirty="0"/>
              <a:t>Object Reference can be same type or Mixed</a:t>
            </a:r>
          </a:p>
          <a:p>
            <a:r>
              <a:rPr lang="en-US" dirty="0"/>
              <a:t>Why</a:t>
            </a:r>
          </a:p>
          <a:p>
            <a:pPr lvl="1"/>
            <a:r>
              <a:rPr lang="en-US" dirty="0"/>
              <a:t>Object Model</a:t>
            </a:r>
          </a:p>
          <a:p>
            <a:pPr lvl="1"/>
            <a:r>
              <a:rPr lang="en-US" dirty="0"/>
              <a:t>Grouping </a:t>
            </a:r>
          </a:p>
          <a:p>
            <a:r>
              <a:rPr lang="en-US" dirty="0"/>
              <a:t>Syntactically</a:t>
            </a:r>
          </a:p>
          <a:p>
            <a:pPr lvl="1"/>
            <a:r>
              <a:rPr lang="en-US" dirty="0"/>
              <a:t>Must be a class that implements </a:t>
            </a:r>
            <a:r>
              <a:rPr lang="en-US" dirty="0" err="1"/>
              <a:t>Icollection</a:t>
            </a:r>
            <a:endParaRPr lang="en-US" dirty="0"/>
          </a:p>
          <a:p>
            <a:pPr lvl="1"/>
            <a:r>
              <a:rPr lang="en-US" dirty="0"/>
              <a:t>In 1.0/1.1</a:t>
            </a:r>
          </a:p>
          <a:p>
            <a:pPr lvl="2"/>
            <a:r>
              <a:rPr lang="en-US" dirty="0" err="1"/>
              <a:t>System.Collection</a:t>
            </a:r>
            <a:endParaRPr lang="en-US" dirty="0"/>
          </a:p>
          <a:p>
            <a:pPr lvl="1"/>
            <a:r>
              <a:rPr lang="en-US" dirty="0"/>
              <a:t>In 2.0</a:t>
            </a:r>
          </a:p>
          <a:p>
            <a:pPr lvl="2"/>
            <a:r>
              <a:rPr lang="en-US" dirty="0" err="1"/>
              <a:t>System.Collections.Generic</a:t>
            </a:r>
            <a:endParaRPr lang="en-US" dirty="0"/>
          </a:p>
          <a:p>
            <a:pPr lvl="3"/>
            <a:endParaRPr lang="en-US" dirty="0"/>
          </a:p>
          <a:p>
            <a:pPr lvl="2"/>
            <a:endParaRPr lang="en-US" dirty="0"/>
          </a:p>
          <a:p>
            <a:pPr marL="457200" lvl="1" indent="0">
              <a:buNone/>
            </a:pPr>
            <a:endParaRPr lang="en-IN" dirty="0"/>
          </a:p>
        </p:txBody>
      </p:sp>
    </p:spTree>
    <p:extLst>
      <p:ext uri="{BB962C8B-B14F-4D97-AF65-F5344CB8AC3E}">
        <p14:creationId xmlns:p14="http://schemas.microsoft.com/office/powerpoint/2010/main" val="28771533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12BD8-2C42-618F-3E6E-4BE00B1FD4B2}"/>
              </a:ext>
            </a:extLst>
          </p:cNvPr>
          <p:cNvSpPr>
            <a:spLocks noGrp="1"/>
          </p:cNvSpPr>
          <p:nvPr>
            <p:ph type="title"/>
          </p:nvPr>
        </p:nvSpPr>
        <p:spPr/>
        <p:txBody>
          <a:bodyPr/>
          <a:lstStyle/>
          <a:p>
            <a:r>
              <a:rPr lang="en-US" dirty="0"/>
              <a:t>Collection</a:t>
            </a:r>
            <a:endParaRPr lang="en-IN" dirty="0"/>
          </a:p>
        </p:txBody>
      </p:sp>
      <p:sp>
        <p:nvSpPr>
          <p:cNvPr id="3" name="Content Placeholder 2">
            <a:extLst>
              <a:ext uri="{FF2B5EF4-FFF2-40B4-BE49-F238E27FC236}">
                <a16:creationId xmlns:a16="http://schemas.microsoft.com/office/drawing/2014/main" id="{1789A47D-A77F-A258-95A5-5BB432823A02}"/>
              </a:ext>
            </a:extLst>
          </p:cNvPr>
          <p:cNvSpPr>
            <a:spLocks noGrp="1"/>
          </p:cNvSpPr>
          <p:nvPr>
            <p:ph idx="1"/>
          </p:nvPr>
        </p:nvSpPr>
        <p:spPr/>
        <p:txBody>
          <a:bodyPr/>
          <a:lstStyle/>
          <a:p>
            <a:r>
              <a:rPr lang="en-US" dirty="0"/>
              <a:t>Collection holds 0..* no of object Reference</a:t>
            </a:r>
          </a:p>
          <a:p>
            <a:pPr lvl="1"/>
            <a:r>
              <a:rPr lang="en-US" dirty="0"/>
              <a:t>Retrieve Data / Accessing Data</a:t>
            </a:r>
          </a:p>
          <a:p>
            <a:pPr lvl="2"/>
            <a:r>
              <a:rPr lang="en-US" dirty="0"/>
              <a:t>Sequential</a:t>
            </a:r>
          </a:p>
          <a:p>
            <a:pPr lvl="3"/>
            <a:r>
              <a:rPr lang="en-US" dirty="0" err="1"/>
              <a:t>Ienumerable</a:t>
            </a:r>
            <a:r>
              <a:rPr lang="en-US" dirty="0"/>
              <a:t> </a:t>
            </a:r>
          </a:p>
          <a:p>
            <a:pPr lvl="2"/>
            <a:r>
              <a:rPr lang="en-US" dirty="0"/>
              <a:t>Random</a:t>
            </a:r>
          </a:p>
          <a:p>
            <a:pPr lvl="3"/>
            <a:r>
              <a:rPr lang="en-US" dirty="0"/>
              <a:t>Index Based</a:t>
            </a:r>
          </a:p>
          <a:p>
            <a:pPr lvl="4"/>
            <a:r>
              <a:rPr lang="en-US" dirty="0" err="1"/>
              <a:t>Ilist</a:t>
            </a:r>
            <a:endParaRPr lang="en-US" dirty="0"/>
          </a:p>
          <a:p>
            <a:pPr lvl="3"/>
            <a:r>
              <a:rPr lang="en-US" dirty="0"/>
              <a:t>Key Based </a:t>
            </a:r>
          </a:p>
          <a:p>
            <a:pPr lvl="4"/>
            <a:r>
              <a:rPr lang="en-US" dirty="0" err="1"/>
              <a:t>Idictionary</a:t>
            </a:r>
            <a:endParaRPr lang="en-US" dirty="0"/>
          </a:p>
          <a:p>
            <a:pPr lvl="3"/>
            <a:r>
              <a:rPr lang="en-US" dirty="0"/>
              <a:t>Specialized Collection</a:t>
            </a:r>
          </a:p>
          <a:p>
            <a:pPr lvl="4"/>
            <a:r>
              <a:rPr lang="en-US" dirty="0"/>
              <a:t>Stack</a:t>
            </a:r>
          </a:p>
          <a:p>
            <a:pPr lvl="4"/>
            <a:r>
              <a:rPr lang="en-US" dirty="0"/>
              <a:t>Queue</a:t>
            </a:r>
          </a:p>
          <a:p>
            <a:pPr lvl="4"/>
            <a:r>
              <a:rPr lang="en-US" dirty="0" err="1"/>
              <a:t>Hashtable</a:t>
            </a:r>
            <a:endParaRPr lang="en-US" dirty="0"/>
          </a:p>
        </p:txBody>
      </p:sp>
    </p:spTree>
    <p:extLst>
      <p:ext uri="{BB962C8B-B14F-4D97-AF65-F5344CB8AC3E}">
        <p14:creationId xmlns:p14="http://schemas.microsoft.com/office/powerpoint/2010/main" val="28981462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B72F3-EF88-26EE-A83B-4C04A424FBF6}"/>
              </a:ext>
            </a:extLst>
          </p:cNvPr>
          <p:cNvSpPr>
            <a:spLocks noGrp="1"/>
          </p:cNvSpPr>
          <p:nvPr>
            <p:ph type="title"/>
          </p:nvPr>
        </p:nvSpPr>
        <p:spPr/>
        <p:txBody>
          <a:bodyPr/>
          <a:lstStyle/>
          <a:p>
            <a:r>
              <a:rPr lang="en-US" dirty="0"/>
              <a:t>Generic</a:t>
            </a:r>
            <a:endParaRPr lang="en-IN" dirty="0"/>
          </a:p>
        </p:txBody>
      </p:sp>
      <p:sp>
        <p:nvSpPr>
          <p:cNvPr id="3" name="Content Placeholder 2">
            <a:extLst>
              <a:ext uri="{FF2B5EF4-FFF2-40B4-BE49-F238E27FC236}">
                <a16:creationId xmlns:a16="http://schemas.microsoft.com/office/drawing/2014/main" id="{B9A24CB6-80D9-9B05-8817-7CF773B36E7B}"/>
              </a:ext>
            </a:extLst>
          </p:cNvPr>
          <p:cNvSpPr>
            <a:spLocks noGrp="1"/>
          </p:cNvSpPr>
          <p:nvPr>
            <p:ph idx="1"/>
          </p:nvPr>
        </p:nvSpPr>
        <p:spPr/>
        <p:txBody>
          <a:bodyPr/>
          <a:lstStyle/>
          <a:p>
            <a:r>
              <a:rPr lang="en-US" dirty="0"/>
              <a:t>Datatype Introduced Code Redundancy is addressed by Generic</a:t>
            </a:r>
          </a:p>
          <a:p>
            <a:r>
              <a:rPr lang="en-US" dirty="0"/>
              <a:t> Generic Operator  Level</a:t>
            </a:r>
          </a:p>
          <a:p>
            <a:pPr lvl="1"/>
            <a:r>
              <a:rPr lang="en-IN" dirty="0"/>
              <a:t>Method Level</a:t>
            </a:r>
          </a:p>
          <a:p>
            <a:pPr lvl="2"/>
            <a:r>
              <a:rPr lang="en-IN" dirty="0"/>
              <a:t>Property &amp; Indexer</a:t>
            </a:r>
          </a:p>
          <a:p>
            <a:pPr lvl="1"/>
            <a:r>
              <a:rPr lang="en-IN" dirty="0"/>
              <a:t>Class Level</a:t>
            </a:r>
          </a:p>
          <a:p>
            <a:pPr lvl="2"/>
            <a:r>
              <a:rPr lang="en-IN" dirty="0"/>
              <a:t>Delegate</a:t>
            </a:r>
          </a:p>
          <a:p>
            <a:pPr lvl="2"/>
            <a:r>
              <a:rPr lang="en-IN" dirty="0"/>
              <a:t>Interface</a:t>
            </a:r>
          </a:p>
          <a:p>
            <a:pPr lvl="2"/>
            <a:endParaRPr lang="en-IN" dirty="0"/>
          </a:p>
        </p:txBody>
      </p:sp>
    </p:spTree>
    <p:extLst>
      <p:ext uri="{BB962C8B-B14F-4D97-AF65-F5344CB8AC3E}">
        <p14:creationId xmlns:p14="http://schemas.microsoft.com/office/powerpoint/2010/main" val="2473382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9F8818-D7CF-3992-F29E-54800666A92B}"/>
              </a:ext>
            </a:extLst>
          </p:cNvPr>
          <p:cNvSpPr>
            <a:spLocks noGrp="1"/>
          </p:cNvSpPr>
          <p:nvPr>
            <p:ph idx="1"/>
          </p:nvPr>
        </p:nvSpPr>
        <p:spPr>
          <a:xfrm>
            <a:off x="160421" y="112295"/>
            <a:ext cx="11193379" cy="6064668"/>
          </a:xfrm>
        </p:spPr>
        <p:txBody>
          <a:bodyPr/>
          <a:lstStyle/>
          <a:p>
            <a:pPr lvl="1"/>
            <a:r>
              <a:rPr lang="en-IN" dirty="0"/>
              <a:t>Formula</a:t>
            </a:r>
          </a:p>
          <a:p>
            <a:pPr lvl="2"/>
            <a:r>
              <a:rPr lang="en-IN" dirty="0"/>
              <a:t>Expression</a:t>
            </a:r>
          </a:p>
          <a:p>
            <a:pPr lvl="3"/>
            <a:r>
              <a:rPr lang="en-IN" dirty="0">
                <a:solidFill>
                  <a:schemeClr val="accent6"/>
                </a:solidFill>
              </a:rPr>
              <a:t>=100+200 </a:t>
            </a:r>
          </a:p>
          <a:p>
            <a:pPr lvl="2"/>
            <a:r>
              <a:rPr lang="en-IN" b="1" dirty="0">
                <a:solidFill>
                  <a:srgbClr val="FF0000"/>
                </a:solidFill>
              </a:rPr>
              <a:t>Functions</a:t>
            </a:r>
            <a:r>
              <a:rPr lang="en-IN" dirty="0"/>
              <a:t> </a:t>
            </a:r>
          </a:p>
          <a:p>
            <a:pPr lvl="1"/>
            <a:r>
              <a:rPr lang="en-IN" dirty="0">
                <a:solidFill>
                  <a:schemeClr val="accent6"/>
                </a:solidFill>
              </a:rPr>
              <a:t>Address</a:t>
            </a:r>
          </a:p>
          <a:p>
            <a:pPr lvl="2"/>
            <a:r>
              <a:rPr lang="en-IN" dirty="0">
                <a:solidFill>
                  <a:schemeClr val="accent6"/>
                </a:solidFill>
              </a:rPr>
              <a:t>Absolute</a:t>
            </a:r>
          </a:p>
          <a:p>
            <a:pPr lvl="2"/>
            <a:r>
              <a:rPr lang="en-IN" b="1" dirty="0">
                <a:solidFill>
                  <a:schemeClr val="accent6"/>
                </a:solidFill>
              </a:rPr>
              <a:t>Relative</a:t>
            </a:r>
          </a:p>
          <a:p>
            <a:pPr lvl="2"/>
            <a:r>
              <a:rPr lang="en-IN" dirty="0">
                <a:solidFill>
                  <a:schemeClr val="accent6"/>
                </a:solidFill>
              </a:rPr>
              <a:t>Mixed</a:t>
            </a:r>
          </a:p>
          <a:p>
            <a:pPr lvl="1"/>
            <a:r>
              <a:rPr lang="en-IN" dirty="0">
                <a:solidFill>
                  <a:schemeClr val="accent6"/>
                </a:solidFill>
              </a:rPr>
              <a:t>A Group </a:t>
            </a:r>
            <a:r>
              <a:rPr lang="en-IN">
                <a:solidFill>
                  <a:schemeClr val="accent6"/>
                </a:solidFill>
              </a:rPr>
              <a:t>of Cell(s)</a:t>
            </a:r>
            <a:endParaRPr lang="en-IN" dirty="0">
              <a:solidFill>
                <a:schemeClr val="accent6"/>
              </a:solidFill>
            </a:endParaRPr>
          </a:p>
          <a:p>
            <a:pPr lvl="2"/>
            <a:r>
              <a:rPr lang="en-IN" dirty="0">
                <a:solidFill>
                  <a:schemeClr val="accent6"/>
                </a:solidFill>
              </a:rPr>
              <a:t>Is called RANGE</a:t>
            </a:r>
          </a:p>
          <a:p>
            <a:pPr lvl="3"/>
            <a:endParaRPr lang="en-IN" dirty="0">
              <a:solidFill>
                <a:schemeClr val="accent6"/>
              </a:solidFill>
            </a:endParaRPr>
          </a:p>
          <a:p>
            <a:endParaRPr lang="en-IN" dirty="0"/>
          </a:p>
        </p:txBody>
      </p:sp>
    </p:spTree>
    <p:extLst>
      <p:ext uri="{BB962C8B-B14F-4D97-AF65-F5344CB8AC3E}">
        <p14:creationId xmlns:p14="http://schemas.microsoft.com/office/powerpoint/2010/main" val="21679600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8BE48-E3FE-7432-7080-BA066BEC7D58}"/>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F6A9D9F0-5946-2F99-618B-D177F00435B0}"/>
              </a:ext>
            </a:extLst>
          </p:cNvPr>
          <p:cNvSpPr>
            <a:spLocks noGrp="1"/>
          </p:cNvSpPr>
          <p:nvPr>
            <p:ph idx="1"/>
          </p:nvPr>
        </p:nvSpPr>
        <p:spPr/>
        <p:txBody>
          <a:bodyPr/>
          <a:lstStyle/>
          <a:p>
            <a:r>
              <a:rPr lang="en-IN" dirty="0"/>
              <a:t>3.0 &gt; 2008  = &gt; vs 9 </a:t>
            </a:r>
          </a:p>
          <a:p>
            <a:pPr lvl="1"/>
            <a:r>
              <a:rPr lang="en-IN" dirty="0"/>
              <a:t>Local Type Inference / Implicitly Typed </a:t>
            </a:r>
          </a:p>
          <a:p>
            <a:pPr lvl="1"/>
            <a:r>
              <a:rPr lang="en-IN" dirty="0"/>
              <a:t>Object initializer &amp; </a:t>
            </a:r>
            <a:r>
              <a:rPr lang="en-IN" dirty="0">
                <a:solidFill>
                  <a:schemeClr val="accent6"/>
                </a:solidFill>
              </a:rPr>
              <a:t>Collection Initializer Syntax</a:t>
            </a:r>
          </a:p>
          <a:p>
            <a:pPr lvl="1"/>
            <a:r>
              <a:rPr lang="en-IN" dirty="0"/>
              <a:t>Anonymous Type</a:t>
            </a:r>
          </a:p>
          <a:p>
            <a:pPr lvl="1"/>
            <a:r>
              <a:rPr lang="en-IN" dirty="0"/>
              <a:t>Extension Method</a:t>
            </a:r>
          </a:p>
          <a:p>
            <a:endParaRPr lang="en-IN" dirty="0"/>
          </a:p>
        </p:txBody>
      </p:sp>
    </p:spTree>
    <p:extLst>
      <p:ext uri="{BB962C8B-B14F-4D97-AF65-F5344CB8AC3E}">
        <p14:creationId xmlns:p14="http://schemas.microsoft.com/office/powerpoint/2010/main" val="42111762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24732-B0BB-E0B7-4EB7-6F592F40A729}"/>
              </a:ext>
            </a:extLst>
          </p:cNvPr>
          <p:cNvSpPr>
            <a:spLocks noGrp="1"/>
          </p:cNvSpPr>
          <p:nvPr>
            <p:ph type="title"/>
          </p:nvPr>
        </p:nvSpPr>
        <p:spPr/>
        <p:txBody>
          <a:bodyPr/>
          <a:lstStyle/>
          <a:p>
            <a:r>
              <a:rPr lang="en-US" dirty="0"/>
              <a:t>Type Inference</a:t>
            </a:r>
            <a:endParaRPr lang="en-IN" dirty="0"/>
          </a:p>
        </p:txBody>
      </p:sp>
      <p:sp>
        <p:nvSpPr>
          <p:cNvPr id="3" name="Content Placeholder 2">
            <a:extLst>
              <a:ext uri="{FF2B5EF4-FFF2-40B4-BE49-F238E27FC236}">
                <a16:creationId xmlns:a16="http://schemas.microsoft.com/office/drawing/2014/main" id="{1EE0C3CF-1A52-3AC9-B882-623C3C211C84}"/>
              </a:ext>
            </a:extLst>
          </p:cNvPr>
          <p:cNvSpPr>
            <a:spLocks noGrp="1"/>
          </p:cNvSpPr>
          <p:nvPr>
            <p:ph idx="1"/>
          </p:nvPr>
        </p:nvSpPr>
        <p:spPr/>
        <p:txBody>
          <a:bodyPr/>
          <a:lstStyle/>
          <a:p>
            <a:r>
              <a:rPr lang="en-US" dirty="0"/>
              <a:t>Based on the Value Datatype is Inferred</a:t>
            </a:r>
          </a:p>
          <a:p>
            <a:pPr lvl="1"/>
            <a:r>
              <a:rPr lang="en-US" dirty="0"/>
              <a:t>Var </a:t>
            </a:r>
            <a:r>
              <a:rPr lang="en-US" dirty="0" err="1"/>
              <a:t>i</a:t>
            </a:r>
            <a:r>
              <a:rPr lang="en-US" dirty="0"/>
              <a:t>=100;</a:t>
            </a:r>
          </a:p>
          <a:p>
            <a:pPr lvl="1"/>
            <a:r>
              <a:rPr lang="en-IN" dirty="0"/>
              <a:t>Level of Inference </a:t>
            </a:r>
          </a:p>
          <a:p>
            <a:pPr lvl="2"/>
            <a:r>
              <a:rPr lang="en-IN" dirty="0"/>
              <a:t>Static  (Compilation Time)</a:t>
            </a:r>
          </a:p>
          <a:p>
            <a:pPr lvl="2"/>
            <a:endParaRPr lang="en-IN" dirty="0"/>
          </a:p>
          <a:p>
            <a:pPr lvl="3"/>
            <a:r>
              <a:rPr lang="en-IN" dirty="0"/>
              <a:t>Var </a:t>
            </a:r>
            <a:r>
              <a:rPr lang="en-IN" dirty="0" err="1"/>
              <a:t>i</a:t>
            </a:r>
            <a:r>
              <a:rPr lang="en-IN" dirty="0"/>
              <a:t>=100</a:t>
            </a:r>
          </a:p>
          <a:p>
            <a:pPr lvl="3"/>
            <a:endParaRPr lang="en-IN" dirty="0"/>
          </a:p>
          <a:p>
            <a:pPr lvl="2"/>
            <a:r>
              <a:rPr lang="en-IN" dirty="0"/>
              <a:t>Dynamic (at Runtime) (From 4.0 )</a:t>
            </a:r>
          </a:p>
        </p:txBody>
      </p:sp>
    </p:spTree>
    <p:extLst>
      <p:ext uri="{BB962C8B-B14F-4D97-AF65-F5344CB8AC3E}">
        <p14:creationId xmlns:p14="http://schemas.microsoft.com/office/powerpoint/2010/main" val="37910580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4DF99-7630-F7AA-B5B1-F2BFCFB2A58C}"/>
              </a:ext>
            </a:extLst>
          </p:cNvPr>
          <p:cNvSpPr>
            <a:spLocks noGrp="1"/>
          </p:cNvSpPr>
          <p:nvPr>
            <p:ph type="title"/>
          </p:nvPr>
        </p:nvSpPr>
        <p:spPr/>
        <p:txBody>
          <a:bodyPr/>
          <a:lstStyle/>
          <a:p>
            <a:r>
              <a:rPr lang="en-IN" dirty="0"/>
              <a:t>Anonymous Type</a:t>
            </a:r>
          </a:p>
        </p:txBody>
      </p:sp>
      <p:sp>
        <p:nvSpPr>
          <p:cNvPr id="3" name="Content Placeholder 2">
            <a:extLst>
              <a:ext uri="{FF2B5EF4-FFF2-40B4-BE49-F238E27FC236}">
                <a16:creationId xmlns:a16="http://schemas.microsoft.com/office/drawing/2014/main" id="{730911C9-8795-556B-85A1-6AE9946BF1B1}"/>
              </a:ext>
            </a:extLst>
          </p:cNvPr>
          <p:cNvSpPr>
            <a:spLocks noGrp="1"/>
          </p:cNvSpPr>
          <p:nvPr>
            <p:ph idx="1"/>
          </p:nvPr>
        </p:nvSpPr>
        <p:spPr/>
        <p:txBody>
          <a:bodyPr/>
          <a:lstStyle/>
          <a:p>
            <a:endParaRPr lang="en-US" dirty="0"/>
          </a:p>
          <a:p>
            <a:r>
              <a:rPr lang="en-US" dirty="0"/>
              <a:t>Class will be generated by CSharp Complier</a:t>
            </a:r>
          </a:p>
          <a:p>
            <a:r>
              <a:rPr lang="en-US" dirty="0"/>
              <a:t>All the Properties are READ Only</a:t>
            </a:r>
          </a:p>
          <a:p>
            <a:endParaRPr lang="en-US" dirty="0"/>
          </a:p>
          <a:p>
            <a:endParaRPr lang="en-IN" dirty="0"/>
          </a:p>
        </p:txBody>
      </p:sp>
    </p:spTree>
    <p:extLst>
      <p:ext uri="{BB962C8B-B14F-4D97-AF65-F5344CB8AC3E}">
        <p14:creationId xmlns:p14="http://schemas.microsoft.com/office/powerpoint/2010/main" val="588936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7E9EF-1E4D-19E4-CDA6-52F3B10241FE}"/>
              </a:ext>
            </a:extLst>
          </p:cNvPr>
          <p:cNvSpPr>
            <a:spLocks noGrp="1"/>
          </p:cNvSpPr>
          <p:nvPr>
            <p:ph type="title"/>
          </p:nvPr>
        </p:nvSpPr>
        <p:spPr/>
        <p:txBody>
          <a:bodyPr/>
          <a:lstStyle/>
          <a:p>
            <a:r>
              <a:rPr lang="en-US" dirty="0"/>
              <a:t>Extension Method</a:t>
            </a:r>
            <a:endParaRPr lang="en-IN" dirty="0"/>
          </a:p>
        </p:txBody>
      </p:sp>
      <p:sp>
        <p:nvSpPr>
          <p:cNvPr id="3" name="Content Placeholder 2">
            <a:extLst>
              <a:ext uri="{FF2B5EF4-FFF2-40B4-BE49-F238E27FC236}">
                <a16:creationId xmlns:a16="http://schemas.microsoft.com/office/drawing/2014/main" id="{C8771C32-446A-DDC9-CA99-3BE5ED5B47ED}"/>
              </a:ext>
            </a:extLst>
          </p:cNvPr>
          <p:cNvSpPr>
            <a:spLocks noGrp="1"/>
          </p:cNvSpPr>
          <p:nvPr>
            <p:ph idx="1"/>
          </p:nvPr>
        </p:nvSpPr>
        <p:spPr/>
        <p:txBody>
          <a:bodyPr/>
          <a:lstStyle/>
          <a:p>
            <a:r>
              <a:rPr lang="en-US" dirty="0"/>
              <a:t>Is a syntactical sugar</a:t>
            </a:r>
          </a:p>
          <a:p>
            <a:r>
              <a:rPr lang="en-US" dirty="0"/>
              <a:t>Must be public &amp; static </a:t>
            </a:r>
          </a:p>
          <a:p>
            <a:r>
              <a:rPr lang="en-US" dirty="0"/>
              <a:t>Must be defined in a static class</a:t>
            </a:r>
          </a:p>
          <a:p>
            <a:r>
              <a:rPr lang="en-US" dirty="0"/>
              <a:t>Must have ‘this’ keyword before first arguments type</a:t>
            </a:r>
          </a:p>
          <a:p>
            <a:r>
              <a:rPr lang="en-US" dirty="0"/>
              <a:t>To which the Method is Syntactically Attached / Behaves Extended</a:t>
            </a:r>
          </a:p>
          <a:p>
            <a:endParaRPr lang="en-IN" dirty="0"/>
          </a:p>
        </p:txBody>
      </p:sp>
    </p:spTree>
    <p:extLst>
      <p:ext uri="{BB962C8B-B14F-4D97-AF65-F5344CB8AC3E}">
        <p14:creationId xmlns:p14="http://schemas.microsoft.com/office/powerpoint/2010/main" val="16583726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4D523-1F5E-2325-7D42-057CE08C063A}"/>
              </a:ext>
            </a:extLst>
          </p:cNvPr>
          <p:cNvSpPr>
            <a:spLocks noGrp="1"/>
          </p:cNvSpPr>
          <p:nvPr>
            <p:ph type="title"/>
          </p:nvPr>
        </p:nvSpPr>
        <p:spPr/>
        <p:txBody>
          <a:bodyPr/>
          <a:lstStyle/>
          <a:p>
            <a:r>
              <a:rPr lang="en-US" dirty="0"/>
              <a:t>LINQ</a:t>
            </a:r>
            <a:endParaRPr lang="en-IN" dirty="0"/>
          </a:p>
        </p:txBody>
      </p:sp>
      <p:sp>
        <p:nvSpPr>
          <p:cNvPr id="3" name="Content Placeholder 2">
            <a:extLst>
              <a:ext uri="{FF2B5EF4-FFF2-40B4-BE49-F238E27FC236}">
                <a16:creationId xmlns:a16="http://schemas.microsoft.com/office/drawing/2014/main" id="{87DA43CB-3C1E-DF87-0CBE-D1527027A3FD}"/>
              </a:ext>
            </a:extLst>
          </p:cNvPr>
          <p:cNvSpPr>
            <a:spLocks noGrp="1"/>
          </p:cNvSpPr>
          <p:nvPr>
            <p:ph idx="1"/>
          </p:nvPr>
        </p:nvSpPr>
        <p:spPr>
          <a:xfrm>
            <a:off x="838200" y="1571348"/>
            <a:ext cx="10515600" cy="4605615"/>
          </a:xfrm>
        </p:spPr>
        <p:txBody>
          <a:bodyPr>
            <a:normAutofit fontScale="85000" lnSpcReduction="20000"/>
          </a:bodyPr>
          <a:lstStyle/>
          <a:p>
            <a:r>
              <a:rPr lang="en-US" dirty="0"/>
              <a:t>One Query API for Various Data Sources </a:t>
            </a:r>
          </a:p>
          <a:p>
            <a:r>
              <a:rPr lang="en-US" dirty="0"/>
              <a:t>Data Sources</a:t>
            </a:r>
          </a:p>
          <a:p>
            <a:pPr lvl="1"/>
            <a:r>
              <a:rPr lang="en-US" dirty="0"/>
              <a:t>Objects</a:t>
            </a:r>
          </a:p>
          <a:p>
            <a:pPr lvl="2"/>
            <a:r>
              <a:rPr lang="en-US" dirty="0"/>
              <a:t>Array</a:t>
            </a:r>
          </a:p>
          <a:p>
            <a:pPr lvl="2"/>
            <a:r>
              <a:rPr lang="en-US" dirty="0"/>
              <a:t>Collection</a:t>
            </a:r>
          </a:p>
          <a:p>
            <a:pPr lvl="3"/>
            <a:r>
              <a:rPr lang="en-US" dirty="0"/>
              <a:t>List</a:t>
            </a:r>
          </a:p>
          <a:p>
            <a:pPr lvl="3"/>
            <a:r>
              <a:rPr lang="en-US" dirty="0" err="1"/>
              <a:t>Dica</a:t>
            </a:r>
            <a:endParaRPr lang="en-US" dirty="0"/>
          </a:p>
          <a:p>
            <a:pPr lvl="2"/>
            <a:r>
              <a:rPr lang="en-US" dirty="0"/>
              <a:t>XML Doc</a:t>
            </a:r>
          </a:p>
          <a:p>
            <a:pPr lvl="2"/>
            <a:r>
              <a:rPr lang="en-US" dirty="0"/>
              <a:t>Database</a:t>
            </a:r>
          </a:p>
          <a:p>
            <a:pPr lvl="3"/>
            <a:r>
              <a:rPr lang="en-US" dirty="0"/>
              <a:t>Oracle</a:t>
            </a:r>
          </a:p>
          <a:p>
            <a:pPr lvl="4"/>
            <a:r>
              <a:rPr lang="en-US" dirty="0"/>
              <a:t>PL/</a:t>
            </a:r>
            <a:r>
              <a:rPr lang="en-US" dirty="0" err="1"/>
              <a:t>SQl</a:t>
            </a:r>
            <a:endParaRPr lang="en-US" dirty="0"/>
          </a:p>
          <a:p>
            <a:pPr lvl="3"/>
            <a:r>
              <a:rPr lang="en-US" dirty="0"/>
              <a:t>SQL Server</a:t>
            </a:r>
          </a:p>
          <a:p>
            <a:pPr lvl="4"/>
            <a:r>
              <a:rPr lang="en-US" dirty="0"/>
              <a:t>T-SQL</a:t>
            </a:r>
          </a:p>
          <a:p>
            <a:r>
              <a:rPr lang="en-US" dirty="0"/>
              <a:t>Operation Performed on </a:t>
            </a:r>
            <a:r>
              <a:rPr lang="en-US" dirty="0" err="1"/>
              <a:t>Datasource</a:t>
            </a:r>
            <a:endParaRPr lang="en-US" dirty="0"/>
          </a:p>
          <a:p>
            <a:pPr lvl="1"/>
            <a:r>
              <a:rPr lang="en-US" dirty="0"/>
              <a:t>DML </a:t>
            </a:r>
            <a:r>
              <a:rPr lang="en-US" dirty="0" err="1"/>
              <a:t>insert,update,Delete</a:t>
            </a:r>
            <a:r>
              <a:rPr lang="en-US" dirty="0"/>
              <a:t> ; 30%</a:t>
            </a:r>
          </a:p>
          <a:p>
            <a:pPr lvl="1"/>
            <a:r>
              <a:rPr lang="en-US" dirty="0"/>
              <a:t>DQL –Select 70% (Filter (90%), Joins(70%), Sorting(60%), Grouping(50%))</a:t>
            </a:r>
          </a:p>
          <a:p>
            <a:pPr lvl="1"/>
            <a:endParaRPr lang="en-US" dirty="0"/>
          </a:p>
          <a:p>
            <a:pPr lvl="3"/>
            <a:endParaRPr lang="en-IN" dirty="0"/>
          </a:p>
        </p:txBody>
      </p:sp>
    </p:spTree>
    <p:extLst>
      <p:ext uri="{BB962C8B-B14F-4D97-AF65-F5344CB8AC3E}">
        <p14:creationId xmlns:p14="http://schemas.microsoft.com/office/powerpoint/2010/main" val="11451946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4ECC6-DE41-2AF9-9B58-2C9A3C99AC83}"/>
              </a:ext>
            </a:extLst>
          </p:cNvPr>
          <p:cNvSpPr>
            <a:spLocks noGrp="1"/>
          </p:cNvSpPr>
          <p:nvPr>
            <p:ph type="title"/>
          </p:nvPr>
        </p:nvSpPr>
        <p:spPr>
          <a:xfrm>
            <a:off x="838200" y="365125"/>
            <a:ext cx="10515600" cy="717717"/>
          </a:xfrm>
        </p:spPr>
        <p:txBody>
          <a:bodyPr/>
          <a:lstStyle/>
          <a:p>
            <a:r>
              <a:rPr lang="en-US" dirty="0"/>
              <a:t>LINQ</a:t>
            </a:r>
            <a:endParaRPr lang="en-IN" dirty="0"/>
          </a:p>
        </p:txBody>
      </p:sp>
      <p:sp>
        <p:nvSpPr>
          <p:cNvPr id="3" name="Content Placeholder 2">
            <a:extLst>
              <a:ext uri="{FF2B5EF4-FFF2-40B4-BE49-F238E27FC236}">
                <a16:creationId xmlns:a16="http://schemas.microsoft.com/office/drawing/2014/main" id="{09B1AA12-DD2A-C337-5F27-C8137BB94C10}"/>
              </a:ext>
            </a:extLst>
          </p:cNvPr>
          <p:cNvSpPr>
            <a:spLocks noGrp="1"/>
          </p:cNvSpPr>
          <p:nvPr>
            <p:ph idx="1"/>
          </p:nvPr>
        </p:nvSpPr>
        <p:spPr>
          <a:xfrm>
            <a:off x="838200" y="1211179"/>
            <a:ext cx="10515600" cy="4780547"/>
          </a:xfrm>
        </p:spPr>
        <p:txBody>
          <a:bodyPr/>
          <a:lstStyle/>
          <a:p>
            <a:r>
              <a:rPr lang="en-US" dirty="0"/>
              <a:t>3.5</a:t>
            </a:r>
          </a:p>
          <a:p>
            <a:pPr lvl="1"/>
            <a:r>
              <a:rPr lang="en-US" dirty="0"/>
              <a:t>To Objects</a:t>
            </a:r>
          </a:p>
          <a:p>
            <a:pPr lvl="2"/>
            <a:r>
              <a:rPr lang="en-US" dirty="0"/>
              <a:t>IEnumerable</a:t>
            </a:r>
          </a:p>
          <a:p>
            <a:pPr lvl="1"/>
            <a:r>
              <a:rPr lang="en-US" dirty="0"/>
              <a:t>To XML</a:t>
            </a:r>
          </a:p>
          <a:p>
            <a:pPr lvl="1"/>
            <a:r>
              <a:rPr lang="en-US" dirty="0"/>
              <a:t>To ADO.NET</a:t>
            </a:r>
          </a:p>
          <a:p>
            <a:pPr lvl="1"/>
            <a:r>
              <a:rPr lang="en-US" dirty="0"/>
              <a:t>To SQL</a:t>
            </a:r>
          </a:p>
          <a:p>
            <a:r>
              <a:rPr lang="en-IN" dirty="0"/>
              <a:t>4.0</a:t>
            </a:r>
          </a:p>
          <a:p>
            <a:pPr lvl="1"/>
            <a:r>
              <a:rPr lang="en-IN" dirty="0"/>
              <a:t>Replaced LINQ to SQL with </a:t>
            </a:r>
          </a:p>
          <a:p>
            <a:pPr lvl="1"/>
            <a:r>
              <a:rPr lang="en-IN" dirty="0"/>
              <a:t>LINQ to Entities(ADO.NET EF)</a:t>
            </a:r>
          </a:p>
          <a:p>
            <a:pPr lvl="1"/>
            <a:endParaRPr lang="en-IN" dirty="0"/>
          </a:p>
          <a:p>
            <a:endParaRPr lang="en-IN" dirty="0"/>
          </a:p>
        </p:txBody>
      </p:sp>
    </p:spTree>
    <p:extLst>
      <p:ext uri="{BB962C8B-B14F-4D97-AF65-F5344CB8AC3E}">
        <p14:creationId xmlns:p14="http://schemas.microsoft.com/office/powerpoint/2010/main" val="14233992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99876-144F-D67F-C2F1-EBF31BEBCC16}"/>
              </a:ext>
            </a:extLst>
          </p:cNvPr>
          <p:cNvSpPr>
            <a:spLocks noGrp="1"/>
          </p:cNvSpPr>
          <p:nvPr>
            <p:ph type="title"/>
          </p:nvPr>
        </p:nvSpPr>
        <p:spPr/>
        <p:txBody>
          <a:bodyPr/>
          <a:lstStyle/>
          <a:p>
            <a:r>
              <a:rPr lang="en-US" dirty="0"/>
              <a:t>Agenda </a:t>
            </a:r>
            <a:endParaRPr lang="en-IN" dirty="0"/>
          </a:p>
        </p:txBody>
      </p:sp>
      <p:sp>
        <p:nvSpPr>
          <p:cNvPr id="3" name="Content Placeholder 2">
            <a:extLst>
              <a:ext uri="{FF2B5EF4-FFF2-40B4-BE49-F238E27FC236}">
                <a16:creationId xmlns:a16="http://schemas.microsoft.com/office/drawing/2014/main" id="{CCB467C8-83B0-B2B0-0DCC-E65056A2F312}"/>
              </a:ext>
            </a:extLst>
          </p:cNvPr>
          <p:cNvSpPr>
            <a:spLocks noGrp="1"/>
          </p:cNvSpPr>
          <p:nvPr>
            <p:ph idx="1"/>
          </p:nvPr>
        </p:nvSpPr>
        <p:spPr/>
        <p:txBody>
          <a:bodyPr/>
          <a:lstStyle/>
          <a:p>
            <a:r>
              <a:rPr lang="en-US" dirty="0"/>
              <a:t>Intro to SQL</a:t>
            </a:r>
          </a:p>
          <a:p>
            <a:pPr lvl="1"/>
            <a:r>
              <a:rPr lang="en-IN" dirty="0"/>
              <a:t>DQL</a:t>
            </a:r>
          </a:p>
          <a:p>
            <a:pPr lvl="2"/>
            <a:r>
              <a:rPr lang="en-IN" dirty="0"/>
              <a:t>Select </a:t>
            </a:r>
          </a:p>
          <a:p>
            <a:pPr lvl="3"/>
            <a:r>
              <a:rPr lang="en-IN" dirty="0"/>
              <a:t>Filtering, Grouping, Sorting, Joining</a:t>
            </a:r>
          </a:p>
          <a:p>
            <a:pPr lvl="3"/>
            <a:r>
              <a:rPr lang="en-IN" dirty="0"/>
              <a:t>Sub Query</a:t>
            </a:r>
          </a:p>
          <a:p>
            <a:pPr lvl="1"/>
            <a:r>
              <a:rPr lang="en-IN" dirty="0"/>
              <a:t>DML</a:t>
            </a:r>
          </a:p>
          <a:p>
            <a:pPr lvl="2"/>
            <a:r>
              <a:rPr lang="en-IN" dirty="0"/>
              <a:t>Insert, Update &amp; Delete</a:t>
            </a:r>
          </a:p>
          <a:p>
            <a:pPr lvl="1"/>
            <a:r>
              <a:rPr lang="en-IN" dirty="0"/>
              <a:t>DDL</a:t>
            </a:r>
          </a:p>
          <a:p>
            <a:pPr lvl="2"/>
            <a:r>
              <a:rPr lang="en-IN" dirty="0"/>
              <a:t>Creating Table, 0View, Proc, Func, Triggers</a:t>
            </a:r>
          </a:p>
          <a:p>
            <a:pPr lvl="3"/>
            <a:r>
              <a:rPr lang="en-IN" dirty="0"/>
              <a:t>Variable, PC, Cursor</a:t>
            </a:r>
          </a:p>
          <a:p>
            <a:pPr lvl="1"/>
            <a:r>
              <a:rPr lang="en-IN" dirty="0"/>
              <a:t>Transaction</a:t>
            </a:r>
          </a:p>
          <a:p>
            <a:pPr lvl="1"/>
            <a:endParaRPr lang="en-IN" dirty="0"/>
          </a:p>
        </p:txBody>
      </p:sp>
    </p:spTree>
    <p:extLst>
      <p:ext uri="{BB962C8B-B14F-4D97-AF65-F5344CB8AC3E}">
        <p14:creationId xmlns:p14="http://schemas.microsoft.com/office/powerpoint/2010/main" val="246570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442BD-B80F-97CC-2219-075BEBE5A6C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DFFF963-1A8E-09A7-933D-F37406BE1ABC}"/>
              </a:ext>
            </a:extLst>
          </p:cNvPr>
          <p:cNvSpPr>
            <a:spLocks noGrp="1"/>
          </p:cNvSpPr>
          <p:nvPr>
            <p:ph idx="1"/>
          </p:nvPr>
        </p:nvSpPr>
        <p:spPr/>
        <p:txBody>
          <a:bodyPr/>
          <a:lstStyle/>
          <a:p>
            <a:r>
              <a:rPr lang="en-US" dirty="0"/>
              <a:t>List&lt;Subject&gt; </a:t>
            </a:r>
            <a:r>
              <a:rPr lang="en-US" dirty="0" err="1"/>
              <a:t>lstSubjects</a:t>
            </a:r>
            <a:r>
              <a:rPr lang="en-US" dirty="0"/>
              <a:t>=…;</a:t>
            </a:r>
          </a:p>
          <a:p>
            <a:r>
              <a:rPr lang="en-US" dirty="0" err="1"/>
              <a:t>Ienumerable</a:t>
            </a:r>
            <a:r>
              <a:rPr lang="en-US" dirty="0"/>
              <a:t>&lt;Subject&gt; </a:t>
            </a:r>
            <a:r>
              <a:rPr lang="en-US" dirty="0" err="1"/>
              <a:t>qry</a:t>
            </a:r>
            <a:r>
              <a:rPr lang="en-US" dirty="0"/>
              <a:t>= </a:t>
            </a:r>
            <a:r>
              <a:rPr lang="en-US" dirty="0" err="1"/>
              <a:t>lstSubjects</a:t>
            </a:r>
            <a:r>
              <a:rPr lang="en-US" dirty="0"/>
              <a:t>;</a:t>
            </a:r>
          </a:p>
          <a:p>
            <a:endParaRPr lang="en-US" dirty="0"/>
          </a:p>
          <a:p>
            <a:r>
              <a:rPr lang="en-US" dirty="0"/>
              <a:t>Employee { </a:t>
            </a:r>
            <a:r>
              <a:rPr lang="en-US" dirty="0" err="1"/>
              <a:t>EmpID:Int,EmpName:string,Salary:double</a:t>
            </a:r>
            <a:r>
              <a:rPr lang="en-US" dirty="0"/>
              <a:t>}</a:t>
            </a:r>
          </a:p>
          <a:p>
            <a:r>
              <a:rPr lang="en-US" dirty="0" err="1"/>
              <a:t>ibmEmployee:Employee</a:t>
            </a:r>
            <a:r>
              <a:rPr lang="en-US" dirty="0"/>
              <a:t> {</a:t>
            </a:r>
            <a:r>
              <a:rPr lang="en-US" dirty="0" err="1"/>
              <a:t>Address:string</a:t>
            </a:r>
            <a:r>
              <a:rPr lang="en-US" dirty="0"/>
              <a:t>}</a:t>
            </a:r>
          </a:p>
          <a:p>
            <a:r>
              <a:rPr lang="en-US" dirty="0" err="1"/>
              <a:t>IbmEmployee</a:t>
            </a:r>
            <a:r>
              <a:rPr lang="en-US" dirty="0"/>
              <a:t> Obj1=new….</a:t>
            </a:r>
          </a:p>
          <a:p>
            <a:r>
              <a:rPr lang="en-US" dirty="0"/>
              <a:t>Employee Obj2 =obj1;</a:t>
            </a:r>
          </a:p>
          <a:p>
            <a:endParaRPr lang="en-US" dirty="0"/>
          </a:p>
          <a:p>
            <a:endParaRPr lang="en-US" dirty="0"/>
          </a:p>
          <a:p>
            <a:endParaRPr lang="en-IN" dirty="0"/>
          </a:p>
        </p:txBody>
      </p:sp>
    </p:spTree>
    <p:extLst>
      <p:ext uri="{BB962C8B-B14F-4D97-AF65-F5344CB8AC3E}">
        <p14:creationId xmlns:p14="http://schemas.microsoft.com/office/powerpoint/2010/main" val="11935126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B3A67-1204-41E1-D6DC-F46C05B1A6A4}"/>
              </a:ext>
            </a:extLst>
          </p:cNvPr>
          <p:cNvSpPr>
            <a:spLocks noGrp="1"/>
          </p:cNvSpPr>
          <p:nvPr>
            <p:ph type="title"/>
          </p:nvPr>
        </p:nvSpPr>
        <p:spPr/>
        <p:txBody>
          <a:bodyPr/>
          <a:lstStyle/>
          <a:p>
            <a:r>
              <a:rPr lang="en-US" dirty="0"/>
              <a:t>Agenda	</a:t>
            </a:r>
            <a:endParaRPr lang="en-IN" dirty="0"/>
          </a:p>
        </p:txBody>
      </p:sp>
      <p:sp>
        <p:nvSpPr>
          <p:cNvPr id="3" name="Content Placeholder 2">
            <a:extLst>
              <a:ext uri="{FF2B5EF4-FFF2-40B4-BE49-F238E27FC236}">
                <a16:creationId xmlns:a16="http://schemas.microsoft.com/office/drawing/2014/main" id="{5265AA97-7D5B-56F1-5DB9-7C0D8FFA36B9}"/>
              </a:ext>
            </a:extLst>
          </p:cNvPr>
          <p:cNvSpPr>
            <a:spLocks noGrp="1"/>
          </p:cNvSpPr>
          <p:nvPr>
            <p:ph idx="1"/>
          </p:nvPr>
        </p:nvSpPr>
        <p:spPr/>
        <p:txBody>
          <a:bodyPr>
            <a:normAutofit fontScale="77500" lnSpcReduction="20000"/>
          </a:bodyPr>
          <a:lstStyle/>
          <a:p>
            <a:r>
              <a:rPr lang="en-US" dirty="0"/>
              <a:t>LINQ </a:t>
            </a:r>
          </a:p>
          <a:p>
            <a:pPr lvl="1"/>
            <a:r>
              <a:rPr lang="en-US" dirty="0"/>
              <a:t>Standard Operators</a:t>
            </a:r>
          </a:p>
          <a:p>
            <a:r>
              <a:rPr lang="en-US" dirty="0"/>
              <a:t>ADO.NET EF</a:t>
            </a:r>
          </a:p>
          <a:p>
            <a:pPr lvl="1"/>
            <a:r>
              <a:rPr lang="en-US" dirty="0"/>
              <a:t>Intro ORM</a:t>
            </a:r>
          </a:p>
          <a:p>
            <a:pPr lvl="1"/>
            <a:r>
              <a:rPr lang="en-US" dirty="0"/>
              <a:t>Developer Work flow</a:t>
            </a:r>
          </a:p>
          <a:p>
            <a:pPr lvl="2"/>
            <a:r>
              <a:rPr lang="en-US" dirty="0"/>
              <a:t>Model First, Db First, Code first</a:t>
            </a:r>
          </a:p>
          <a:p>
            <a:pPr lvl="2"/>
            <a:r>
              <a:rPr lang="en-US" dirty="0" err="1"/>
              <a:t>DbContext</a:t>
            </a:r>
            <a:endParaRPr lang="en-US" dirty="0"/>
          </a:p>
          <a:p>
            <a:pPr lvl="3"/>
            <a:r>
              <a:rPr lang="en-US" dirty="0" err="1"/>
              <a:t>DbSet</a:t>
            </a:r>
            <a:endParaRPr lang="en-US" dirty="0"/>
          </a:p>
          <a:p>
            <a:pPr lvl="2"/>
            <a:r>
              <a:rPr lang="en-US" dirty="0"/>
              <a:t>Change Tracking</a:t>
            </a:r>
          </a:p>
          <a:p>
            <a:pPr lvl="2"/>
            <a:r>
              <a:rPr lang="en-US" dirty="0"/>
              <a:t>CRUD operation</a:t>
            </a:r>
          </a:p>
          <a:p>
            <a:pPr lvl="2"/>
            <a:r>
              <a:rPr lang="en-US" dirty="0"/>
              <a:t>Invoke Stored Proc</a:t>
            </a:r>
          </a:p>
          <a:p>
            <a:r>
              <a:rPr lang="en-US" dirty="0"/>
              <a:t>Intro to ASP.NET</a:t>
            </a:r>
          </a:p>
          <a:p>
            <a:pPr lvl="1"/>
            <a:r>
              <a:rPr lang="en-US" dirty="0"/>
              <a:t>Intro</a:t>
            </a:r>
          </a:p>
          <a:p>
            <a:pPr lvl="1"/>
            <a:r>
              <a:rPr lang="en-US" dirty="0"/>
              <a:t>Page Controller Pattern</a:t>
            </a:r>
          </a:p>
          <a:p>
            <a:pPr lvl="1"/>
            <a:r>
              <a:rPr lang="en-US" dirty="0"/>
              <a:t>Page life cycle Events</a:t>
            </a:r>
          </a:p>
          <a:p>
            <a:pPr lvl="1"/>
            <a:r>
              <a:rPr lang="en-US" dirty="0"/>
              <a:t>Server Controls</a:t>
            </a:r>
          </a:p>
          <a:p>
            <a:pPr lvl="1"/>
            <a:endParaRPr lang="en-US" dirty="0"/>
          </a:p>
          <a:p>
            <a:endParaRPr lang="en-US" dirty="0"/>
          </a:p>
          <a:p>
            <a:endParaRPr lang="en-IN" dirty="0"/>
          </a:p>
        </p:txBody>
      </p:sp>
    </p:spTree>
    <p:extLst>
      <p:ext uri="{BB962C8B-B14F-4D97-AF65-F5344CB8AC3E}">
        <p14:creationId xmlns:p14="http://schemas.microsoft.com/office/powerpoint/2010/main" val="24668264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8348-BEC4-E957-D10B-DF4F56045C0A}"/>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286388D8-18EF-4669-B3B2-D7ADAC55935B}"/>
              </a:ext>
            </a:extLst>
          </p:cNvPr>
          <p:cNvSpPr>
            <a:spLocks noGrp="1"/>
          </p:cNvSpPr>
          <p:nvPr>
            <p:ph idx="1"/>
          </p:nvPr>
        </p:nvSpPr>
        <p:spPr/>
        <p:txBody>
          <a:bodyPr/>
          <a:lstStyle/>
          <a:p>
            <a:r>
              <a:rPr lang="en-IN" sz="1800" dirty="0" err="1">
                <a:solidFill>
                  <a:srgbClr val="000000"/>
                </a:solidFill>
                <a:latin typeface="Cascadia Mono" panose="020B0609020000020004" pitchFamily="49" charset="0"/>
              </a:rPr>
              <a:t>OrderByDescending</a:t>
            </a:r>
            <a:r>
              <a:rPr lang="en-IN" sz="1800" dirty="0">
                <a:solidFill>
                  <a:srgbClr val="000000"/>
                </a:solidFill>
                <a:latin typeface="Cascadia Mono" panose="020B0609020000020004" pitchFamily="49" charset="0"/>
              </a:rPr>
              <a:t>()</a:t>
            </a:r>
          </a:p>
          <a:p>
            <a:r>
              <a:rPr lang="en-IN" sz="1800" dirty="0" err="1">
                <a:solidFill>
                  <a:srgbClr val="000000"/>
                </a:solidFill>
                <a:latin typeface="Cascadia Mono" panose="020B0609020000020004" pitchFamily="49" charset="0"/>
              </a:rPr>
              <a:t>OrderBy</a:t>
            </a:r>
            <a:r>
              <a:rPr lang="en-IN" sz="1800" dirty="0">
                <a:solidFill>
                  <a:srgbClr val="000000"/>
                </a:solidFill>
                <a:latin typeface="Cascadia Mono" panose="020B0609020000020004" pitchFamily="49" charset="0"/>
              </a:rPr>
              <a:t>() – </a:t>
            </a:r>
            <a:r>
              <a:rPr lang="en-IN" sz="1800" dirty="0" err="1">
                <a:solidFill>
                  <a:srgbClr val="000000"/>
                </a:solidFill>
                <a:latin typeface="Cascadia Mono" panose="020B0609020000020004" pitchFamily="49" charset="0"/>
              </a:rPr>
              <a:t>Asc</a:t>
            </a:r>
            <a:endParaRPr lang="en-IN" sz="1800" dirty="0">
              <a:solidFill>
                <a:srgbClr val="000000"/>
              </a:solidFill>
              <a:latin typeface="Cascadia Mono" panose="020B0609020000020004" pitchFamily="49" charset="0"/>
            </a:endParaRPr>
          </a:p>
          <a:p>
            <a:r>
              <a:rPr lang="en-IN" sz="1800" dirty="0" err="1">
                <a:solidFill>
                  <a:srgbClr val="000000"/>
                </a:solidFill>
                <a:latin typeface="Cascadia Mono" panose="020B0609020000020004" pitchFamily="49" charset="0"/>
              </a:rPr>
              <a:t>ThenBy</a:t>
            </a:r>
            <a:r>
              <a:rPr lang="en-IN" sz="1800" dirty="0">
                <a:solidFill>
                  <a:srgbClr val="000000"/>
                </a:solidFill>
                <a:latin typeface="Cascadia Mono" panose="020B0609020000020004" pitchFamily="49" charset="0"/>
              </a:rPr>
              <a:t>()</a:t>
            </a:r>
          </a:p>
          <a:p>
            <a:r>
              <a:rPr lang="en-IN" sz="1800" dirty="0" err="1">
                <a:solidFill>
                  <a:srgbClr val="000000"/>
                </a:solidFill>
                <a:latin typeface="Cascadia Mono" panose="020B0609020000020004" pitchFamily="49" charset="0"/>
              </a:rPr>
              <a:t>ThenByDescending</a:t>
            </a:r>
            <a:r>
              <a:rPr lang="en-IN" sz="1800" dirty="0">
                <a:solidFill>
                  <a:srgbClr val="000000"/>
                </a:solidFill>
                <a:latin typeface="Cascadia Mono" panose="020B0609020000020004" pitchFamily="49" charset="0"/>
              </a:rPr>
              <a:t>()</a:t>
            </a:r>
          </a:p>
          <a:p>
            <a:endParaRPr lang="en-IN" dirty="0"/>
          </a:p>
        </p:txBody>
      </p:sp>
    </p:spTree>
    <p:extLst>
      <p:ext uri="{BB962C8B-B14F-4D97-AF65-F5344CB8AC3E}">
        <p14:creationId xmlns:p14="http://schemas.microsoft.com/office/powerpoint/2010/main" val="36857215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1BC891-C7C7-DA79-85BD-DF08C3A13175}"/>
              </a:ext>
            </a:extLst>
          </p:cNvPr>
          <p:cNvSpPr>
            <a:spLocks noGrp="1"/>
          </p:cNvSpPr>
          <p:nvPr>
            <p:ph type="title"/>
          </p:nvPr>
        </p:nvSpPr>
        <p:spPr/>
        <p:txBody>
          <a:bodyPr/>
          <a:lstStyle/>
          <a:p>
            <a:r>
              <a:rPr lang="en-US" dirty="0"/>
              <a:t>Layered Architecture –Layers are </a:t>
            </a:r>
            <a:r>
              <a:rPr lang="en-US" dirty="0">
                <a:solidFill>
                  <a:srgbClr val="FF0000"/>
                </a:solidFill>
              </a:rPr>
              <a:t>Logical</a:t>
            </a:r>
            <a:endParaRPr lang="en-IN" dirty="0">
              <a:solidFill>
                <a:srgbClr val="FF0000"/>
              </a:solidFill>
            </a:endParaRPr>
          </a:p>
        </p:txBody>
      </p:sp>
      <p:sp>
        <p:nvSpPr>
          <p:cNvPr id="6" name="Rectangle 5">
            <a:extLst>
              <a:ext uri="{FF2B5EF4-FFF2-40B4-BE49-F238E27FC236}">
                <a16:creationId xmlns:a16="http://schemas.microsoft.com/office/drawing/2014/main" id="{000E6458-9943-A97C-90FB-24B98F30CA33}"/>
              </a:ext>
            </a:extLst>
          </p:cNvPr>
          <p:cNvSpPr/>
          <p:nvPr/>
        </p:nvSpPr>
        <p:spPr>
          <a:xfrm>
            <a:off x="1198485" y="2701031"/>
            <a:ext cx="2237173"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 (LOGICAL)</a:t>
            </a:r>
            <a:endParaRPr lang="en-IN" dirty="0"/>
          </a:p>
        </p:txBody>
      </p:sp>
      <p:sp>
        <p:nvSpPr>
          <p:cNvPr id="7" name="Rectangle 6">
            <a:extLst>
              <a:ext uri="{FF2B5EF4-FFF2-40B4-BE49-F238E27FC236}">
                <a16:creationId xmlns:a16="http://schemas.microsoft.com/office/drawing/2014/main" id="{59E6B6F6-0F46-DF82-613C-D17AC7DC81A0}"/>
              </a:ext>
            </a:extLst>
          </p:cNvPr>
          <p:cNvSpPr/>
          <p:nvPr/>
        </p:nvSpPr>
        <p:spPr>
          <a:xfrm>
            <a:off x="1198484" y="3668697"/>
            <a:ext cx="2237173"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a:t>
            </a:r>
            <a:endParaRPr lang="en-IN" dirty="0"/>
          </a:p>
        </p:txBody>
      </p:sp>
      <p:sp>
        <p:nvSpPr>
          <p:cNvPr id="8" name="Rectangle 7">
            <a:extLst>
              <a:ext uri="{FF2B5EF4-FFF2-40B4-BE49-F238E27FC236}">
                <a16:creationId xmlns:a16="http://schemas.microsoft.com/office/drawing/2014/main" id="{DDD6BF46-2B63-A842-DD64-DBACC45027BA}"/>
              </a:ext>
            </a:extLst>
          </p:cNvPr>
          <p:cNvSpPr/>
          <p:nvPr/>
        </p:nvSpPr>
        <p:spPr>
          <a:xfrm>
            <a:off x="1198483" y="4588044"/>
            <a:ext cx="2237173"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DL</a:t>
            </a:r>
            <a:endParaRPr lang="en-IN" dirty="0"/>
          </a:p>
        </p:txBody>
      </p:sp>
      <p:sp>
        <p:nvSpPr>
          <p:cNvPr id="2" name="Right Brace 1">
            <a:extLst>
              <a:ext uri="{FF2B5EF4-FFF2-40B4-BE49-F238E27FC236}">
                <a16:creationId xmlns:a16="http://schemas.microsoft.com/office/drawing/2014/main" id="{B2D1A88A-00C7-4D4D-AE28-4EBB3143ED7C}"/>
              </a:ext>
            </a:extLst>
          </p:cNvPr>
          <p:cNvSpPr/>
          <p:nvPr/>
        </p:nvSpPr>
        <p:spPr>
          <a:xfrm>
            <a:off x="3200400" y="2462463"/>
            <a:ext cx="1812758" cy="326456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 name="Rectangle 2">
            <a:extLst>
              <a:ext uri="{FF2B5EF4-FFF2-40B4-BE49-F238E27FC236}">
                <a16:creationId xmlns:a16="http://schemas.microsoft.com/office/drawing/2014/main" id="{02E8700A-5E25-39A4-D165-ADB8A19EB7D8}"/>
              </a:ext>
            </a:extLst>
          </p:cNvPr>
          <p:cNvSpPr/>
          <p:nvPr/>
        </p:nvSpPr>
        <p:spPr>
          <a:xfrm>
            <a:off x="5329326" y="3730762"/>
            <a:ext cx="2237173" cy="72796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App.Exe</a:t>
            </a:r>
            <a:r>
              <a:rPr lang="en-US" dirty="0"/>
              <a:t>(Physical)</a:t>
            </a:r>
            <a:endParaRPr lang="en-IN" dirty="0"/>
          </a:p>
        </p:txBody>
      </p:sp>
    </p:spTree>
    <p:extLst>
      <p:ext uri="{BB962C8B-B14F-4D97-AF65-F5344CB8AC3E}">
        <p14:creationId xmlns:p14="http://schemas.microsoft.com/office/powerpoint/2010/main" val="41789513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C63B4-DB5F-CC7A-FB33-E38B2D83A8B8}"/>
              </a:ext>
            </a:extLst>
          </p:cNvPr>
          <p:cNvSpPr>
            <a:spLocks noGrp="1"/>
          </p:cNvSpPr>
          <p:nvPr>
            <p:ph type="title"/>
          </p:nvPr>
        </p:nvSpPr>
        <p:spPr/>
        <p:txBody>
          <a:bodyPr/>
          <a:lstStyle/>
          <a:p>
            <a:r>
              <a:rPr lang="en-US" dirty="0"/>
              <a:t>ADO.NET</a:t>
            </a:r>
            <a:endParaRPr lang="en-IN" dirty="0"/>
          </a:p>
        </p:txBody>
      </p:sp>
      <p:sp>
        <p:nvSpPr>
          <p:cNvPr id="3" name="Content Placeholder 2">
            <a:extLst>
              <a:ext uri="{FF2B5EF4-FFF2-40B4-BE49-F238E27FC236}">
                <a16:creationId xmlns:a16="http://schemas.microsoft.com/office/drawing/2014/main" id="{4D930120-38C1-CA39-6C0A-82C1A2B76DA0}"/>
              </a:ext>
            </a:extLst>
          </p:cNvPr>
          <p:cNvSpPr>
            <a:spLocks noGrp="1"/>
          </p:cNvSpPr>
          <p:nvPr>
            <p:ph idx="1"/>
          </p:nvPr>
        </p:nvSpPr>
        <p:spPr/>
        <p:txBody>
          <a:bodyPr/>
          <a:lstStyle/>
          <a:p>
            <a:r>
              <a:rPr lang="en-US" dirty="0"/>
              <a:t>ActiveX Data Objects . Net</a:t>
            </a:r>
          </a:p>
          <a:p>
            <a:endParaRPr lang="en-IN" dirty="0"/>
          </a:p>
        </p:txBody>
      </p:sp>
    </p:spTree>
    <p:extLst>
      <p:ext uri="{BB962C8B-B14F-4D97-AF65-F5344CB8AC3E}">
        <p14:creationId xmlns:p14="http://schemas.microsoft.com/office/powerpoint/2010/main" val="21243291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68430-07B7-FFBA-990B-6634DE96CE72}"/>
              </a:ext>
            </a:extLst>
          </p:cNvPr>
          <p:cNvSpPr>
            <a:spLocks noGrp="1"/>
          </p:cNvSpPr>
          <p:nvPr>
            <p:ph type="title"/>
          </p:nvPr>
        </p:nvSpPr>
        <p:spPr>
          <a:xfrm>
            <a:off x="838200" y="365125"/>
            <a:ext cx="10515600" cy="974391"/>
          </a:xfrm>
        </p:spPr>
        <p:txBody>
          <a:bodyPr>
            <a:normAutofit/>
          </a:bodyPr>
          <a:lstStyle/>
          <a:p>
            <a:r>
              <a:rPr lang="en-US" altLang="en-US" dirty="0"/>
              <a:t>File Handling (ST)</a:t>
            </a:r>
            <a:endParaRPr lang="en-IN" dirty="0"/>
          </a:p>
        </p:txBody>
      </p:sp>
      <p:sp>
        <p:nvSpPr>
          <p:cNvPr id="4" name="Rectangle 3">
            <a:extLst>
              <a:ext uri="{FF2B5EF4-FFF2-40B4-BE49-F238E27FC236}">
                <a16:creationId xmlns:a16="http://schemas.microsoft.com/office/drawing/2014/main" id="{1128D7D2-1AA5-5A2F-7050-5B99CB9F52FE}"/>
              </a:ext>
            </a:extLst>
          </p:cNvPr>
          <p:cNvSpPr/>
          <p:nvPr/>
        </p:nvSpPr>
        <p:spPr>
          <a:xfrm>
            <a:off x="3007895" y="2624971"/>
            <a:ext cx="1844842" cy="9743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APP</a:t>
            </a:r>
            <a:endParaRPr lang="en-IN" dirty="0"/>
          </a:p>
        </p:txBody>
      </p:sp>
      <p:sp>
        <p:nvSpPr>
          <p:cNvPr id="6" name="Cylinder 5">
            <a:extLst>
              <a:ext uri="{FF2B5EF4-FFF2-40B4-BE49-F238E27FC236}">
                <a16:creationId xmlns:a16="http://schemas.microsoft.com/office/drawing/2014/main" id="{F7EBDD4E-A5CB-CAB4-10F5-5ED3A958E512}"/>
              </a:ext>
            </a:extLst>
          </p:cNvPr>
          <p:cNvSpPr/>
          <p:nvPr/>
        </p:nvSpPr>
        <p:spPr>
          <a:xfrm>
            <a:off x="7555831" y="2189745"/>
            <a:ext cx="1122947" cy="1844843"/>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Flat-File</a:t>
            </a:r>
            <a:endParaRPr lang="en-IN" dirty="0"/>
          </a:p>
        </p:txBody>
      </p:sp>
      <p:cxnSp>
        <p:nvCxnSpPr>
          <p:cNvPr id="8" name="Straight Arrow Connector 7">
            <a:extLst>
              <a:ext uri="{FF2B5EF4-FFF2-40B4-BE49-F238E27FC236}">
                <a16:creationId xmlns:a16="http://schemas.microsoft.com/office/drawing/2014/main" id="{1E635327-72F3-1F72-214F-E76435C5F160}"/>
              </a:ext>
            </a:extLst>
          </p:cNvPr>
          <p:cNvCxnSpPr>
            <a:stCxn id="4" idx="3"/>
            <a:endCxn id="6" idx="2"/>
          </p:cNvCxnSpPr>
          <p:nvPr/>
        </p:nvCxnSpPr>
        <p:spPr>
          <a:xfrm>
            <a:off x="4852737" y="3112167"/>
            <a:ext cx="27030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5AD0A49-B046-F0B3-05C2-46ED10B593AB}"/>
              </a:ext>
            </a:extLst>
          </p:cNvPr>
          <p:cNvSpPr txBox="1"/>
          <p:nvPr/>
        </p:nvSpPr>
        <p:spPr>
          <a:xfrm>
            <a:off x="5504413" y="2683903"/>
            <a:ext cx="1399742" cy="369332"/>
          </a:xfrm>
          <a:prstGeom prst="rect">
            <a:avLst/>
          </a:prstGeom>
          <a:noFill/>
        </p:spPr>
        <p:txBody>
          <a:bodyPr wrap="none" rtlCol="0">
            <a:spAutoFit/>
          </a:bodyPr>
          <a:lstStyle/>
          <a:p>
            <a:r>
              <a:rPr lang="en-US" dirty="0"/>
              <a:t>File Handling</a:t>
            </a:r>
            <a:endParaRPr lang="en-IN" dirty="0"/>
          </a:p>
        </p:txBody>
      </p:sp>
    </p:spTree>
    <p:extLst>
      <p:ext uri="{BB962C8B-B14F-4D97-AF65-F5344CB8AC3E}">
        <p14:creationId xmlns:p14="http://schemas.microsoft.com/office/powerpoint/2010/main" val="31990314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8D6A03-8910-C56D-29D4-601EFB7E46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DAF599-36AC-D70F-C69D-E9FC40237176}"/>
              </a:ext>
            </a:extLst>
          </p:cNvPr>
          <p:cNvSpPr>
            <a:spLocks noGrp="1"/>
          </p:cNvSpPr>
          <p:nvPr>
            <p:ph type="title"/>
          </p:nvPr>
        </p:nvSpPr>
        <p:spPr>
          <a:xfrm>
            <a:off x="741947" y="-898"/>
            <a:ext cx="10515600" cy="790934"/>
          </a:xfrm>
        </p:spPr>
        <p:txBody>
          <a:bodyPr>
            <a:normAutofit/>
          </a:bodyPr>
          <a:lstStyle/>
          <a:p>
            <a:r>
              <a:rPr lang="en-US" altLang="en-US" dirty="0"/>
              <a:t>DBMS=&gt; RDBMS – Physical &amp; Logical </a:t>
            </a:r>
            <a:endParaRPr lang="en-IN" dirty="0"/>
          </a:p>
        </p:txBody>
      </p:sp>
      <p:sp>
        <p:nvSpPr>
          <p:cNvPr id="25" name="Content Placeholder 24">
            <a:extLst>
              <a:ext uri="{FF2B5EF4-FFF2-40B4-BE49-F238E27FC236}">
                <a16:creationId xmlns:a16="http://schemas.microsoft.com/office/drawing/2014/main" id="{17CC78F3-83B3-F396-361A-2A7611BA7D70}"/>
              </a:ext>
            </a:extLst>
          </p:cNvPr>
          <p:cNvSpPr>
            <a:spLocks noGrp="1"/>
          </p:cNvSpPr>
          <p:nvPr>
            <p:ph idx="1"/>
          </p:nvPr>
        </p:nvSpPr>
        <p:spPr>
          <a:xfrm>
            <a:off x="741947" y="1025434"/>
            <a:ext cx="8859250" cy="3065470"/>
          </a:xfrm>
        </p:spPr>
        <p:txBody>
          <a:bodyPr>
            <a:normAutofit fontScale="92500" lnSpcReduction="20000"/>
          </a:bodyPr>
          <a:lstStyle/>
          <a:p>
            <a:r>
              <a:rPr lang="en-US" dirty="0"/>
              <a:t>Data Model</a:t>
            </a:r>
          </a:p>
          <a:p>
            <a:pPr lvl="1"/>
            <a:r>
              <a:rPr lang="en-US" b="1" dirty="0"/>
              <a:t>Hierarchical</a:t>
            </a:r>
            <a:r>
              <a:rPr lang="en-US" dirty="0"/>
              <a:t> (One to One , One to Many)</a:t>
            </a:r>
          </a:p>
          <a:p>
            <a:pPr lvl="2"/>
            <a:r>
              <a:rPr lang="en-US" dirty="0"/>
              <a:t>Network  (patch for Many to Many)</a:t>
            </a:r>
          </a:p>
          <a:p>
            <a:pPr lvl="1"/>
            <a:r>
              <a:rPr lang="en-US" dirty="0"/>
              <a:t>SQL </a:t>
            </a:r>
          </a:p>
          <a:p>
            <a:pPr lvl="2"/>
            <a:r>
              <a:rPr lang="en-US" dirty="0"/>
              <a:t>One Language for both Data &amp; Administration (Metadata)</a:t>
            </a:r>
          </a:p>
          <a:p>
            <a:pPr lvl="1"/>
            <a:r>
              <a:rPr lang="en-IN" dirty="0"/>
              <a:t>DBMS to RDBMS</a:t>
            </a:r>
          </a:p>
          <a:p>
            <a:pPr lvl="2"/>
            <a:r>
              <a:rPr lang="en-IN" dirty="0"/>
              <a:t>Relational Model (Set theory) (EF Codd Rules 12 )</a:t>
            </a:r>
          </a:p>
          <a:p>
            <a:pPr lvl="3"/>
            <a:r>
              <a:rPr lang="en-IN" dirty="0"/>
              <a:t>Representing Data in the form of Rows &amp; Column that is Table(Relation) </a:t>
            </a:r>
          </a:p>
          <a:p>
            <a:pPr lvl="3"/>
            <a:r>
              <a:rPr lang="en-IN" dirty="0"/>
              <a:t>Relationship </a:t>
            </a:r>
          </a:p>
          <a:p>
            <a:pPr lvl="4"/>
            <a:r>
              <a:rPr lang="en-IN" dirty="0"/>
              <a:t>One to One , One to Many &amp; Many to Many </a:t>
            </a:r>
          </a:p>
          <a:p>
            <a:pPr lvl="2"/>
            <a:endParaRPr lang="en-IN" dirty="0"/>
          </a:p>
        </p:txBody>
      </p:sp>
      <p:sp>
        <p:nvSpPr>
          <p:cNvPr id="4" name="Rectangle 3">
            <a:extLst>
              <a:ext uri="{FF2B5EF4-FFF2-40B4-BE49-F238E27FC236}">
                <a16:creationId xmlns:a16="http://schemas.microsoft.com/office/drawing/2014/main" id="{36AF998B-C2C3-2D5E-C057-80CDF7907395}"/>
              </a:ext>
            </a:extLst>
          </p:cNvPr>
          <p:cNvSpPr/>
          <p:nvPr/>
        </p:nvSpPr>
        <p:spPr>
          <a:xfrm>
            <a:off x="4779211" y="4837428"/>
            <a:ext cx="1844842" cy="9743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APP</a:t>
            </a:r>
            <a:endParaRPr lang="en-IN" dirty="0"/>
          </a:p>
        </p:txBody>
      </p:sp>
      <p:sp>
        <p:nvSpPr>
          <p:cNvPr id="6" name="Cylinder 5">
            <a:extLst>
              <a:ext uri="{FF2B5EF4-FFF2-40B4-BE49-F238E27FC236}">
                <a16:creationId xmlns:a16="http://schemas.microsoft.com/office/drawing/2014/main" id="{1F594FDB-C4FF-9427-643A-78AF046C57C3}"/>
              </a:ext>
            </a:extLst>
          </p:cNvPr>
          <p:cNvSpPr/>
          <p:nvPr/>
        </p:nvSpPr>
        <p:spPr>
          <a:xfrm>
            <a:off x="8444274" y="4531895"/>
            <a:ext cx="982497" cy="165638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DBMS=&gt;RDBMS</a:t>
            </a:r>
            <a:endParaRPr lang="en-IN" dirty="0"/>
          </a:p>
        </p:txBody>
      </p:sp>
      <p:sp>
        <p:nvSpPr>
          <p:cNvPr id="10" name="TextBox 9">
            <a:extLst>
              <a:ext uri="{FF2B5EF4-FFF2-40B4-BE49-F238E27FC236}">
                <a16:creationId xmlns:a16="http://schemas.microsoft.com/office/drawing/2014/main" id="{B190DC08-B5DD-462D-3287-5D1B407156B9}"/>
              </a:ext>
            </a:extLst>
          </p:cNvPr>
          <p:cNvSpPr txBox="1"/>
          <p:nvPr/>
        </p:nvSpPr>
        <p:spPr>
          <a:xfrm>
            <a:off x="6814989" y="4467364"/>
            <a:ext cx="1472326" cy="369332"/>
          </a:xfrm>
          <a:prstGeom prst="rect">
            <a:avLst/>
          </a:prstGeom>
          <a:noFill/>
        </p:spPr>
        <p:txBody>
          <a:bodyPr wrap="none" rtlCol="0">
            <a:spAutoFit/>
          </a:bodyPr>
          <a:lstStyle/>
          <a:p>
            <a:r>
              <a:rPr lang="en-US" dirty="0"/>
              <a:t>Native DB API</a:t>
            </a:r>
            <a:endParaRPr lang="en-IN" dirty="0"/>
          </a:p>
        </p:txBody>
      </p:sp>
      <p:sp>
        <p:nvSpPr>
          <p:cNvPr id="7" name="Flowchart: Multidocument 6">
            <a:extLst>
              <a:ext uri="{FF2B5EF4-FFF2-40B4-BE49-F238E27FC236}">
                <a16:creationId xmlns:a16="http://schemas.microsoft.com/office/drawing/2014/main" id="{8AF9758B-2C1D-0B2C-CB17-EDEACA8675A3}"/>
              </a:ext>
            </a:extLst>
          </p:cNvPr>
          <p:cNvSpPr/>
          <p:nvPr/>
        </p:nvSpPr>
        <p:spPr>
          <a:xfrm>
            <a:off x="10676020" y="4953037"/>
            <a:ext cx="1251284" cy="1114927"/>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Files</a:t>
            </a:r>
            <a:endParaRPr lang="en-IN" dirty="0"/>
          </a:p>
        </p:txBody>
      </p:sp>
      <p:cxnSp>
        <p:nvCxnSpPr>
          <p:cNvPr id="11" name="Straight Arrow Connector 10">
            <a:extLst>
              <a:ext uri="{FF2B5EF4-FFF2-40B4-BE49-F238E27FC236}">
                <a16:creationId xmlns:a16="http://schemas.microsoft.com/office/drawing/2014/main" id="{3CED9EAB-FD7A-1C80-CE90-6F7F6BE8BF8B}"/>
              </a:ext>
            </a:extLst>
          </p:cNvPr>
          <p:cNvCxnSpPr>
            <a:cxnSpLocks/>
            <a:stCxn id="6" idx="4"/>
            <a:endCxn id="7" idx="1"/>
          </p:cNvCxnSpPr>
          <p:nvPr/>
        </p:nvCxnSpPr>
        <p:spPr>
          <a:xfrm>
            <a:off x="9426771" y="5360086"/>
            <a:ext cx="1249249" cy="1504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BD39572C-341E-D109-7B90-186C2C8CB11A}"/>
              </a:ext>
            </a:extLst>
          </p:cNvPr>
          <p:cNvSpPr/>
          <p:nvPr/>
        </p:nvSpPr>
        <p:spPr>
          <a:xfrm>
            <a:off x="7626684" y="5206925"/>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 name="Straight Connector 14">
            <a:extLst>
              <a:ext uri="{FF2B5EF4-FFF2-40B4-BE49-F238E27FC236}">
                <a16:creationId xmlns:a16="http://schemas.microsoft.com/office/drawing/2014/main" id="{2B7050C9-B3C4-F69D-49D5-0BB10DD59CFB}"/>
              </a:ext>
            </a:extLst>
          </p:cNvPr>
          <p:cNvCxnSpPr>
            <a:cxnSpLocks/>
          </p:cNvCxnSpPr>
          <p:nvPr/>
        </p:nvCxnSpPr>
        <p:spPr>
          <a:xfrm flipV="1">
            <a:off x="7852048" y="5272781"/>
            <a:ext cx="995730" cy="27082"/>
          </a:xfrm>
          <a:prstGeom prst="line">
            <a:avLst/>
          </a:prstGeom>
        </p:spPr>
        <p:style>
          <a:lnRef idx="1">
            <a:schemeClr val="accent1"/>
          </a:lnRef>
          <a:fillRef idx="0">
            <a:schemeClr val="accent1"/>
          </a:fillRef>
          <a:effectRef idx="0">
            <a:schemeClr val="accent1"/>
          </a:effectRef>
          <a:fontRef idx="minor">
            <a:schemeClr val="tx1"/>
          </a:fontRef>
        </p:style>
      </p:cxnSp>
      <p:sp>
        <p:nvSpPr>
          <p:cNvPr id="18" name="Arc 17">
            <a:extLst>
              <a:ext uri="{FF2B5EF4-FFF2-40B4-BE49-F238E27FC236}">
                <a16:creationId xmlns:a16="http://schemas.microsoft.com/office/drawing/2014/main" id="{E5BD2A22-1753-68AA-7525-3F32CC0917A0}"/>
              </a:ext>
            </a:extLst>
          </p:cNvPr>
          <p:cNvSpPr/>
          <p:nvPr/>
        </p:nvSpPr>
        <p:spPr>
          <a:xfrm rot="16200000">
            <a:off x="7454796" y="509199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20" name="Straight Connector 19">
            <a:extLst>
              <a:ext uri="{FF2B5EF4-FFF2-40B4-BE49-F238E27FC236}">
                <a16:creationId xmlns:a16="http://schemas.microsoft.com/office/drawing/2014/main" id="{A5EF9B5A-16A4-B20A-7C28-A9C4A0506BF9}"/>
              </a:ext>
            </a:extLst>
          </p:cNvPr>
          <p:cNvCxnSpPr>
            <a:stCxn id="4" idx="3"/>
          </p:cNvCxnSpPr>
          <p:nvPr/>
        </p:nvCxnSpPr>
        <p:spPr>
          <a:xfrm>
            <a:off x="6624053" y="5324624"/>
            <a:ext cx="833512"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661D8CE-EADE-7570-ECC7-A17D9DF6D378}"/>
              </a:ext>
            </a:extLst>
          </p:cNvPr>
          <p:cNvSpPr txBox="1"/>
          <p:nvPr/>
        </p:nvSpPr>
        <p:spPr>
          <a:xfrm>
            <a:off x="10676020" y="6380783"/>
            <a:ext cx="1334530" cy="369332"/>
          </a:xfrm>
          <a:prstGeom prst="rect">
            <a:avLst/>
          </a:prstGeom>
          <a:noFill/>
        </p:spPr>
        <p:txBody>
          <a:bodyPr wrap="square">
            <a:spAutoFit/>
          </a:bodyPr>
          <a:lstStyle/>
          <a:p>
            <a:r>
              <a:rPr lang="en-US" altLang="en-US" dirty="0"/>
              <a:t>Physical</a:t>
            </a:r>
            <a:endParaRPr lang="en-IN" dirty="0"/>
          </a:p>
        </p:txBody>
      </p:sp>
      <p:sp>
        <p:nvSpPr>
          <p:cNvPr id="24" name="TextBox 23">
            <a:extLst>
              <a:ext uri="{FF2B5EF4-FFF2-40B4-BE49-F238E27FC236}">
                <a16:creationId xmlns:a16="http://schemas.microsoft.com/office/drawing/2014/main" id="{5FBEC47C-7413-F65E-2A1D-FA572023A693}"/>
              </a:ext>
            </a:extLst>
          </p:cNvPr>
          <p:cNvSpPr txBox="1"/>
          <p:nvPr/>
        </p:nvSpPr>
        <p:spPr>
          <a:xfrm>
            <a:off x="7184783" y="5818945"/>
            <a:ext cx="1334530" cy="369332"/>
          </a:xfrm>
          <a:prstGeom prst="rect">
            <a:avLst/>
          </a:prstGeom>
          <a:noFill/>
        </p:spPr>
        <p:txBody>
          <a:bodyPr wrap="square">
            <a:spAutoFit/>
          </a:bodyPr>
          <a:lstStyle/>
          <a:p>
            <a:r>
              <a:rPr lang="en-US" altLang="en-US" dirty="0"/>
              <a:t>Logical</a:t>
            </a:r>
            <a:endParaRPr lang="en-IN" dirty="0"/>
          </a:p>
        </p:txBody>
      </p:sp>
    </p:spTree>
    <p:extLst>
      <p:ext uri="{BB962C8B-B14F-4D97-AF65-F5344CB8AC3E}">
        <p14:creationId xmlns:p14="http://schemas.microsoft.com/office/powerpoint/2010/main" val="29168214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80FA7-EC54-5050-07B8-34BEF64CAA1D}"/>
              </a:ext>
            </a:extLst>
          </p:cNvPr>
          <p:cNvSpPr>
            <a:spLocks noGrp="1"/>
          </p:cNvSpPr>
          <p:nvPr>
            <p:ph type="title"/>
          </p:nvPr>
        </p:nvSpPr>
        <p:spPr/>
        <p:txBody>
          <a:bodyPr/>
          <a:lstStyle/>
          <a:p>
            <a:r>
              <a:rPr lang="en-US" dirty="0"/>
              <a:t>RDBMS</a:t>
            </a:r>
            <a:endParaRPr lang="en-IN" dirty="0"/>
          </a:p>
        </p:txBody>
      </p:sp>
      <p:sp>
        <p:nvSpPr>
          <p:cNvPr id="3" name="Content Placeholder 2">
            <a:extLst>
              <a:ext uri="{FF2B5EF4-FFF2-40B4-BE49-F238E27FC236}">
                <a16:creationId xmlns:a16="http://schemas.microsoft.com/office/drawing/2014/main" id="{C6698E45-5461-BF5B-1D68-5303A414F32C}"/>
              </a:ext>
            </a:extLst>
          </p:cNvPr>
          <p:cNvSpPr>
            <a:spLocks noGrp="1"/>
          </p:cNvSpPr>
          <p:nvPr>
            <p:ph idx="1"/>
          </p:nvPr>
        </p:nvSpPr>
        <p:spPr>
          <a:xfrm>
            <a:off x="838200" y="1825625"/>
            <a:ext cx="4439653" cy="4351338"/>
          </a:xfrm>
        </p:spPr>
        <p:txBody>
          <a:bodyPr/>
          <a:lstStyle/>
          <a:p>
            <a:r>
              <a:rPr lang="en-US" dirty="0"/>
              <a:t>Tables</a:t>
            </a:r>
          </a:p>
          <a:p>
            <a:pPr lvl="1"/>
            <a:r>
              <a:rPr lang="en-US" dirty="0"/>
              <a:t>Normalization</a:t>
            </a:r>
          </a:p>
          <a:p>
            <a:pPr lvl="2"/>
            <a:r>
              <a:rPr lang="en-US" dirty="0"/>
              <a:t>1 to 3 </a:t>
            </a:r>
          </a:p>
          <a:p>
            <a:pPr lvl="1"/>
            <a:endParaRPr lang="en-IN" dirty="0"/>
          </a:p>
        </p:txBody>
      </p:sp>
      <p:graphicFrame>
        <p:nvGraphicFramePr>
          <p:cNvPr id="4" name="Table 3">
            <a:extLst>
              <a:ext uri="{FF2B5EF4-FFF2-40B4-BE49-F238E27FC236}">
                <a16:creationId xmlns:a16="http://schemas.microsoft.com/office/drawing/2014/main" id="{5A46AD75-B2A8-08FA-E0F0-A55C9DDBAAB9}"/>
              </a:ext>
            </a:extLst>
          </p:cNvPr>
          <p:cNvGraphicFramePr>
            <a:graphicFrameLocks noGrp="1"/>
          </p:cNvGraphicFramePr>
          <p:nvPr>
            <p:extLst>
              <p:ext uri="{D42A27DB-BD31-4B8C-83A1-F6EECF244321}">
                <p14:modId xmlns:p14="http://schemas.microsoft.com/office/powerpoint/2010/main" val="3510024832"/>
              </p:ext>
            </p:extLst>
          </p:nvPr>
        </p:nvGraphicFramePr>
        <p:xfrm>
          <a:off x="477252" y="365125"/>
          <a:ext cx="11237496" cy="2219926"/>
        </p:xfrm>
        <a:graphic>
          <a:graphicData uri="http://schemas.openxmlformats.org/drawingml/2006/table">
            <a:tbl>
              <a:tblPr firstRow="1" bandRow="1">
                <a:tableStyleId>{5C22544A-7EE6-4342-B048-85BDC9FD1C3A}</a:tableStyleId>
              </a:tblPr>
              <a:tblGrid>
                <a:gridCol w="1404687">
                  <a:extLst>
                    <a:ext uri="{9D8B030D-6E8A-4147-A177-3AD203B41FA5}">
                      <a16:colId xmlns:a16="http://schemas.microsoft.com/office/drawing/2014/main" val="2956884317"/>
                    </a:ext>
                  </a:extLst>
                </a:gridCol>
                <a:gridCol w="1404687">
                  <a:extLst>
                    <a:ext uri="{9D8B030D-6E8A-4147-A177-3AD203B41FA5}">
                      <a16:colId xmlns:a16="http://schemas.microsoft.com/office/drawing/2014/main" val="1778341914"/>
                    </a:ext>
                  </a:extLst>
                </a:gridCol>
                <a:gridCol w="1404687">
                  <a:extLst>
                    <a:ext uri="{9D8B030D-6E8A-4147-A177-3AD203B41FA5}">
                      <a16:colId xmlns:a16="http://schemas.microsoft.com/office/drawing/2014/main" val="4170233343"/>
                    </a:ext>
                  </a:extLst>
                </a:gridCol>
                <a:gridCol w="1404687">
                  <a:extLst>
                    <a:ext uri="{9D8B030D-6E8A-4147-A177-3AD203B41FA5}">
                      <a16:colId xmlns:a16="http://schemas.microsoft.com/office/drawing/2014/main" val="1177321211"/>
                    </a:ext>
                  </a:extLst>
                </a:gridCol>
                <a:gridCol w="1404687">
                  <a:extLst>
                    <a:ext uri="{9D8B030D-6E8A-4147-A177-3AD203B41FA5}">
                      <a16:colId xmlns:a16="http://schemas.microsoft.com/office/drawing/2014/main" val="82878929"/>
                    </a:ext>
                  </a:extLst>
                </a:gridCol>
                <a:gridCol w="1404687">
                  <a:extLst>
                    <a:ext uri="{9D8B030D-6E8A-4147-A177-3AD203B41FA5}">
                      <a16:colId xmlns:a16="http://schemas.microsoft.com/office/drawing/2014/main" val="1508136954"/>
                    </a:ext>
                  </a:extLst>
                </a:gridCol>
                <a:gridCol w="1404687">
                  <a:extLst>
                    <a:ext uri="{9D8B030D-6E8A-4147-A177-3AD203B41FA5}">
                      <a16:colId xmlns:a16="http://schemas.microsoft.com/office/drawing/2014/main" val="3146397266"/>
                    </a:ext>
                  </a:extLst>
                </a:gridCol>
                <a:gridCol w="1404687">
                  <a:extLst>
                    <a:ext uri="{9D8B030D-6E8A-4147-A177-3AD203B41FA5}">
                      <a16:colId xmlns:a16="http://schemas.microsoft.com/office/drawing/2014/main" val="2987160619"/>
                    </a:ext>
                  </a:extLst>
                </a:gridCol>
              </a:tblGrid>
              <a:tr h="736566">
                <a:tc>
                  <a:txBody>
                    <a:bodyPr/>
                    <a:lstStyle/>
                    <a:p>
                      <a:r>
                        <a:rPr lang="en-US" dirty="0"/>
                        <a:t>First Name</a:t>
                      </a:r>
                      <a:endParaRPr lang="en-IN" dirty="0"/>
                    </a:p>
                  </a:txBody>
                  <a:tcPr/>
                </a:tc>
                <a:tc>
                  <a:txBody>
                    <a:bodyPr/>
                    <a:lstStyle/>
                    <a:p>
                      <a:r>
                        <a:rPr lang="en-US" dirty="0"/>
                        <a:t>Last Name</a:t>
                      </a:r>
                      <a:endParaRPr lang="en-IN" dirty="0"/>
                    </a:p>
                  </a:txBody>
                  <a:tcPr/>
                </a:tc>
                <a:tc>
                  <a:txBody>
                    <a:bodyPr/>
                    <a:lstStyle/>
                    <a:p>
                      <a:r>
                        <a:rPr lang="en-US" dirty="0"/>
                        <a:t>City</a:t>
                      </a:r>
                      <a:endParaRPr lang="en-IN" dirty="0"/>
                    </a:p>
                  </a:txBody>
                  <a:tcPr/>
                </a:tc>
                <a:tc>
                  <a:txBody>
                    <a:bodyPr/>
                    <a:lstStyle/>
                    <a:p>
                      <a:r>
                        <a:rPr lang="en-US" dirty="0"/>
                        <a:t>Phone No</a:t>
                      </a:r>
                      <a:endParaRPr lang="en-IN" dirty="0"/>
                    </a:p>
                  </a:txBody>
                  <a:tcPr/>
                </a:tc>
                <a:tc>
                  <a:txBody>
                    <a:bodyPr/>
                    <a:lstStyle/>
                    <a:p>
                      <a:r>
                        <a:rPr lang="en-US" dirty="0"/>
                        <a:t>DOB</a:t>
                      </a:r>
                      <a:endParaRPr lang="en-IN" dirty="0"/>
                    </a:p>
                  </a:txBody>
                  <a:tcPr/>
                </a:tc>
                <a:tc>
                  <a:txBody>
                    <a:bodyPr/>
                    <a:lstStyle/>
                    <a:p>
                      <a:r>
                        <a:rPr lang="en-US" dirty="0"/>
                        <a:t>Department</a:t>
                      </a:r>
                      <a:endParaRPr lang="en-IN" dirty="0"/>
                    </a:p>
                  </a:txBody>
                  <a:tcPr/>
                </a:tc>
                <a:tc>
                  <a:txBody>
                    <a:bodyPr/>
                    <a:lstStyle/>
                    <a:p>
                      <a:r>
                        <a:rPr lang="en-US" dirty="0"/>
                        <a:t>Salary</a:t>
                      </a:r>
                      <a:endParaRPr lang="en-IN" dirty="0"/>
                    </a:p>
                  </a:txBody>
                  <a:tcPr/>
                </a:tc>
                <a:tc>
                  <a:txBody>
                    <a:bodyPr/>
                    <a:lstStyle/>
                    <a:p>
                      <a:r>
                        <a:rPr lang="en-US" dirty="0"/>
                        <a:t>Project Name</a:t>
                      </a:r>
                      <a:endParaRPr lang="en-IN" dirty="0"/>
                    </a:p>
                  </a:txBody>
                  <a:tcPr/>
                </a:tc>
                <a:extLst>
                  <a:ext uri="{0D108BD9-81ED-4DB2-BD59-A6C34878D82A}">
                    <a16:rowId xmlns:a16="http://schemas.microsoft.com/office/drawing/2014/main" val="2104124692"/>
                  </a:ext>
                </a:extLst>
              </a:tr>
              <a:tr h="370840">
                <a:tc>
                  <a:txBody>
                    <a:bodyPr/>
                    <a:lstStyle/>
                    <a:p>
                      <a:r>
                        <a:rPr lang="en-US" dirty="0"/>
                        <a:t>Ganesh</a:t>
                      </a:r>
                      <a:endParaRPr lang="en-IN" dirty="0"/>
                    </a:p>
                  </a:txBody>
                  <a:tcPr/>
                </a:tc>
                <a:tc>
                  <a:txBody>
                    <a:bodyPr/>
                    <a:lstStyle/>
                    <a:p>
                      <a:r>
                        <a:rPr lang="en-US" dirty="0"/>
                        <a:t>Mahesh</a:t>
                      </a:r>
                      <a:endParaRPr lang="en-IN" dirty="0"/>
                    </a:p>
                  </a:txBody>
                  <a:tcPr/>
                </a:tc>
                <a:tc>
                  <a:txBody>
                    <a:bodyPr/>
                    <a:lstStyle/>
                    <a:p>
                      <a:r>
                        <a:rPr lang="en-US" dirty="0"/>
                        <a:t>Bangalore</a:t>
                      </a:r>
                      <a:endParaRPr lang="en-IN" dirty="0"/>
                    </a:p>
                  </a:txBody>
                  <a:tcPr/>
                </a:tc>
                <a:tc>
                  <a:txBody>
                    <a:bodyPr/>
                    <a:lstStyle/>
                    <a:p>
                      <a:r>
                        <a:rPr lang="en-US" dirty="0"/>
                        <a:t>123444</a:t>
                      </a:r>
                      <a:endParaRPr lang="en-IN" dirty="0"/>
                    </a:p>
                  </a:txBody>
                  <a:tcPr/>
                </a:tc>
                <a:tc>
                  <a:txBody>
                    <a:bodyPr/>
                    <a:lstStyle/>
                    <a:p>
                      <a:r>
                        <a:rPr lang="en-US" dirty="0"/>
                        <a:t>12/1/12</a:t>
                      </a:r>
                    </a:p>
                  </a:txBody>
                  <a:tcPr/>
                </a:tc>
                <a:tc>
                  <a:txBody>
                    <a:bodyPr/>
                    <a:lstStyle/>
                    <a:p>
                      <a:r>
                        <a:rPr lang="en-US" dirty="0"/>
                        <a:t>SLS</a:t>
                      </a:r>
                      <a:endParaRPr lang="en-IN" dirty="0"/>
                    </a:p>
                  </a:txBody>
                  <a:tcPr/>
                </a:tc>
                <a:tc>
                  <a:txBody>
                    <a:bodyPr/>
                    <a:lstStyle/>
                    <a:p>
                      <a:r>
                        <a:rPr lang="en-US" dirty="0"/>
                        <a:t>23433</a:t>
                      </a:r>
                      <a:endParaRPr lang="en-IN" dirty="0"/>
                    </a:p>
                  </a:txBody>
                  <a:tcPr/>
                </a:tc>
                <a:tc>
                  <a:txBody>
                    <a:bodyPr/>
                    <a:lstStyle/>
                    <a:p>
                      <a:r>
                        <a:rPr lang="en-US" dirty="0"/>
                        <a:t>SHELL</a:t>
                      </a:r>
                      <a:endParaRPr lang="en-IN" dirty="0"/>
                    </a:p>
                  </a:txBody>
                  <a:tcPr/>
                </a:tc>
                <a:extLst>
                  <a:ext uri="{0D108BD9-81ED-4DB2-BD59-A6C34878D82A}">
                    <a16:rowId xmlns:a16="http://schemas.microsoft.com/office/drawing/2014/main" val="3560013061"/>
                  </a:ext>
                </a:extLst>
              </a:tr>
              <a:tr h="370840">
                <a:tc>
                  <a:txBody>
                    <a:bodyPr/>
                    <a:lstStyle/>
                    <a:p>
                      <a:r>
                        <a:rPr lang="en-US" dirty="0"/>
                        <a:t>Mahesh</a:t>
                      </a:r>
                      <a:endParaRPr lang="en-IN" dirty="0"/>
                    </a:p>
                  </a:txBody>
                  <a:tcPr/>
                </a:tc>
                <a:tc>
                  <a:txBody>
                    <a:bodyPr/>
                    <a:lstStyle/>
                    <a:p>
                      <a:r>
                        <a:rPr lang="en-US" dirty="0"/>
                        <a:t>Suresh</a:t>
                      </a:r>
                      <a:endParaRPr lang="en-IN" dirty="0"/>
                    </a:p>
                  </a:txBody>
                  <a:tcPr/>
                </a:tc>
                <a:tc>
                  <a:txBody>
                    <a:bodyPr/>
                    <a:lstStyle/>
                    <a:p>
                      <a:r>
                        <a:rPr lang="en-US" dirty="0"/>
                        <a:t>Bangalore</a:t>
                      </a:r>
                      <a:endParaRPr lang="en-IN" dirty="0"/>
                    </a:p>
                  </a:txBody>
                  <a:tcPr/>
                </a:tc>
                <a:tc>
                  <a:txBody>
                    <a:bodyPr/>
                    <a:lstStyle/>
                    <a:p>
                      <a:r>
                        <a:rPr lang="en-US" dirty="0"/>
                        <a:t>432144</a:t>
                      </a:r>
                      <a:endParaRPr lang="en-IN" dirty="0"/>
                    </a:p>
                  </a:txBody>
                  <a:tcPr/>
                </a:tc>
                <a:tc>
                  <a:txBody>
                    <a:bodyPr/>
                    <a:lstStyle/>
                    <a:p>
                      <a:r>
                        <a:rPr lang="en-US" dirty="0"/>
                        <a:t>10/1/10</a:t>
                      </a:r>
                      <a:endParaRPr lang="en-IN" dirty="0"/>
                    </a:p>
                  </a:txBody>
                  <a:tcPr/>
                </a:tc>
                <a:tc>
                  <a:txBody>
                    <a:bodyPr/>
                    <a:lstStyle/>
                    <a:p>
                      <a:r>
                        <a:rPr lang="en-US" dirty="0"/>
                        <a:t>MKT</a:t>
                      </a:r>
                      <a:endParaRPr lang="en-IN" dirty="0"/>
                    </a:p>
                  </a:txBody>
                  <a:tcPr/>
                </a:tc>
                <a:tc>
                  <a:txBody>
                    <a:bodyPr/>
                    <a:lstStyle/>
                    <a:p>
                      <a:r>
                        <a:rPr lang="en-US" dirty="0"/>
                        <a:t>32432</a:t>
                      </a:r>
                      <a:endParaRPr lang="en-IN" dirty="0"/>
                    </a:p>
                  </a:txBody>
                  <a:tcPr/>
                </a:tc>
                <a:tc>
                  <a:txBody>
                    <a:bodyPr/>
                    <a:lstStyle/>
                    <a:p>
                      <a:r>
                        <a:rPr lang="en-US" dirty="0"/>
                        <a:t>SHELL</a:t>
                      </a:r>
                      <a:endParaRPr lang="en-IN" dirty="0"/>
                    </a:p>
                  </a:txBody>
                  <a:tcPr/>
                </a:tc>
                <a:extLst>
                  <a:ext uri="{0D108BD9-81ED-4DB2-BD59-A6C34878D82A}">
                    <a16:rowId xmlns:a16="http://schemas.microsoft.com/office/drawing/2014/main" val="2995703514"/>
                  </a:ext>
                </a:extLst>
              </a:tr>
              <a:tr h="370840">
                <a:tc>
                  <a:txBody>
                    <a:bodyPr/>
                    <a:lstStyle/>
                    <a:p>
                      <a:r>
                        <a:rPr lang="en-US" dirty="0"/>
                        <a:t>Dinesh</a:t>
                      </a:r>
                      <a:endParaRPr lang="en-IN" dirty="0"/>
                    </a:p>
                  </a:txBody>
                  <a:tcPr/>
                </a:tc>
                <a:tc>
                  <a:txBody>
                    <a:bodyPr/>
                    <a:lstStyle/>
                    <a:p>
                      <a:r>
                        <a:rPr lang="en-US" dirty="0"/>
                        <a:t>Krishna</a:t>
                      </a:r>
                      <a:endParaRPr lang="en-IN" dirty="0"/>
                    </a:p>
                  </a:txBody>
                  <a:tcPr/>
                </a:tc>
                <a:tc>
                  <a:txBody>
                    <a:bodyPr/>
                    <a:lstStyle/>
                    <a:p>
                      <a:r>
                        <a:rPr lang="en-US" dirty="0"/>
                        <a:t>Delhi</a:t>
                      </a:r>
                      <a:endParaRPr lang="en-IN" dirty="0"/>
                    </a:p>
                  </a:txBody>
                  <a:tcPr/>
                </a:tc>
                <a:tc>
                  <a:txBody>
                    <a:bodyPr/>
                    <a:lstStyle/>
                    <a:p>
                      <a:r>
                        <a:rPr lang="en-US" dirty="0"/>
                        <a:t>545344</a:t>
                      </a:r>
                      <a:endParaRPr lang="en-IN" dirty="0"/>
                    </a:p>
                  </a:txBody>
                  <a:tcPr/>
                </a:tc>
                <a:tc>
                  <a:txBody>
                    <a:bodyPr/>
                    <a:lstStyle/>
                    <a:p>
                      <a:r>
                        <a:rPr lang="en-US" dirty="0"/>
                        <a:t>1/1/1</a:t>
                      </a:r>
                      <a:endParaRPr lang="en-IN" dirty="0"/>
                    </a:p>
                  </a:txBody>
                  <a:tcPr/>
                </a:tc>
                <a:tc>
                  <a:txBody>
                    <a:bodyPr/>
                    <a:lstStyle/>
                    <a:p>
                      <a:r>
                        <a:rPr lang="en-US" dirty="0"/>
                        <a:t>FIN</a:t>
                      </a:r>
                      <a:endParaRPr lang="en-IN" dirty="0"/>
                    </a:p>
                  </a:txBody>
                  <a:tcPr/>
                </a:tc>
                <a:tc>
                  <a:txBody>
                    <a:bodyPr/>
                    <a:lstStyle/>
                    <a:p>
                      <a:r>
                        <a:rPr lang="en-US" dirty="0"/>
                        <a:t>32423</a:t>
                      </a:r>
                      <a:endParaRPr lang="en-IN" dirty="0"/>
                    </a:p>
                  </a:txBody>
                  <a:tcPr/>
                </a:tc>
                <a:tc>
                  <a:txBody>
                    <a:bodyPr/>
                    <a:lstStyle/>
                    <a:p>
                      <a:r>
                        <a:rPr lang="en-US" dirty="0"/>
                        <a:t>DHL</a:t>
                      </a:r>
                      <a:endParaRPr lang="en-IN" dirty="0"/>
                    </a:p>
                  </a:txBody>
                  <a:tcPr/>
                </a:tc>
                <a:extLst>
                  <a:ext uri="{0D108BD9-81ED-4DB2-BD59-A6C34878D82A}">
                    <a16:rowId xmlns:a16="http://schemas.microsoft.com/office/drawing/2014/main" val="3022515208"/>
                  </a:ext>
                </a:extLst>
              </a:tr>
              <a:tr h="370840">
                <a:tc>
                  <a:txBody>
                    <a:bodyPr/>
                    <a:lstStyle/>
                    <a:p>
                      <a:r>
                        <a:rPr lang="en-US" dirty="0"/>
                        <a:t>Suresh</a:t>
                      </a:r>
                      <a:endParaRPr lang="en-IN" dirty="0"/>
                    </a:p>
                  </a:txBody>
                  <a:tcPr/>
                </a:tc>
                <a:tc>
                  <a:txBody>
                    <a:bodyPr/>
                    <a:lstStyle/>
                    <a:p>
                      <a:r>
                        <a:rPr lang="en-US" dirty="0"/>
                        <a:t>Ramesh</a:t>
                      </a:r>
                      <a:endParaRPr lang="en-IN" dirty="0"/>
                    </a:p>
                  </a:txBody>
                  <a:tcPr/>
                </a:tc>
                <a:tc>
                  <a:txBody>
                    <a:bodyPr/>
                    <a:lstStyle/>
                    <a:p>
                      <a:r>
                        <a:rPr lang="en-US" dirty="0"/>
                        <a:t>Pune</a:t>
                      </a:r>
                      <a:endParaRPr lang="en-IN" dirty="0"/>
                    </a:p>
                  </a:txBody>
                  <a:tcPr/>
                </a:tc>
                <a:tc>
                  <a:txBody>
                    <a:bodyPr/>
                    <a:lstStyle/>
                    <a:p>
                      <a:r>
                        <a:rPr lang="en-US" dirty="0"/>
                        <a:t>435345</a:t>
                      </a:r>
                      <a:endParaRPr lang="en-IN" dirty="0"/>
                    </a:p>
                  </a:txBody>
                  <a:tcPr/>
                </a:tc>
                <a:tc>
                  <a:txBody>
                    <a:bodyPr/>
                    <a:lstStyle/>
                    <a:p>
                      <a:r>
                        <a:rPr lang="en-US" dirty="0"/>
                        <a:t>2/2/2</a:t>
                      </a:r>
                      <a:endParaRPr lang="en-IN" dirty="0"/>
                    </a:p>
                  </a:txBody>
                  <a:tcPr/>
                </a:tc>
                <a:tc>
                  <a:txBody>
                    <a:bodyPr/>
                    <a:lstStyle/>
                    <a:p>
                      <a:r>
                        <a:rPr lang="en-US" dirty="0"/>
                        <a:t>FIN</a:t>
                      </a:r>
                      <a:endParaRPr lang="en-IN" dirty="0"/>
                    </a:p>
                  </a:txBody>
                  <a:tcPr/>
                </a:tc>
                <a:tc>
                  <a:txBody>
                    <a:bodyPr/>
                    <a:lstStyle/>
                    <a:p>
                      <a:r>
                        <a:rPr lang="en-US" dirty="0"/>
                        <a:t>34234</a:t>
                      </a:r>
                      <a:endParaRPr lang="en-IN" dirty="0"/>
                    </a:p>
                  </a:txBody>
                  <a:tcPr/>
                </a:tc>
                <a:tc>
                  <a:txBody>
                    <a:bodyPr/>
                    <a:lstStyle/>
                    <a:p>
                      <a:r>
                        <a:rPr lang="en-US" dirty="0"/>
                        <a:t>DHL</a:t>
                      </a:r>
                      <a:endParaRPr lang="en-IN" dirty="0"/>
                    </a:p>
                  </a:txBody>
                  <a:tcPr/>
                </a:tc>
                <a:extLst>
                  <a:ext uri="{0D108BD9-81ED-4DB2-BD59-A6C34878D82A}">
                    <a16:rowId xmlns:a16="http://schemas.microsoft.com/office/drawing/2014/main" val="970817188"/>
                  </a:ext>
                </a:extLst>
              </a:tr>
            </a:tbl>
          </a:graphicData>
        </a:graphic>
      </p:graphicFrame>
    </p:spTree>
    <p:extLst>
      <p:ext uri="{BB962C8B-B14F-4D97-AF65-F5344CB8AC3E}">
        <p14:creationId xmlns:p14="http://schemas.microsoft.com/office/powerpoint/2010/main" val="17307791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25F0B-947A-B50E-45FC-330CB3BA506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945C220-57F1-240A-53E7-A3476E0DA2BD}"/>
              </a:ext>
            </a:extLst>
          </p:cNvPr>
          <p:cNvSpPr>
            <a:spLocks noGrp="1"/>
          </p:cNvSpPr>
          <p:nvPr>
            <p:ph idx="1"/>
          </p:nvPr>
        </p:nvSpPr>
        <p:spPr/>
        <p:txBody>
          <a:bodyPr/>
          <a:lstStyle/>
          <a:p>
            <a:endParaRPr lang="en-IN"/>
          </a:p>
        </p:txBody>
      </p:sp>
      <p:graphicFrame>
        <p:nvGraphicFramePr>
          <p:cNvPr id="4" name="Table 3">
            <a:extLst>
              <a:ext uri="{FF2B5EF4-FFF2-40B4-BE49-F238E27FC236}">
                <a16:creationId xmlns:a16="http://schemas.microsoft.com/office/drawing/2014/main" id="{9E0210BB-DAEF-232E-A8CE-0A3D520F6701}"/>
              </a:ext>
            </a:extLst>
          </p:cNvPr>
          <p:cNvGraphicFramePr>
            <a:graphicFrameLocks noGrp="1"/>
          </p:cNvGraphicFramePr>
          <p:nvPr>
            <p:extLst>
              <p:ext uri="{D42A27DB-BD31-4B8C-83A1-F6EECF244321}">
                <p14:modId xmlns:p14="http://schemas.microsoft.com/office/powerpoint/2010/main" val="1457042799"/>
              </p:ext>
            </p:extLst>
          </p:nvPr>
        </p:nvGraphicFramePr>
        <p:xfrm>
          <a:off x="421104" y="2033504"/>
          <a:ext cx="11237496" cy="2219926"/>
        </p:xfrm>
        <a:graphic>
          <a:graphicData uri="http://schemas.openxmlformats.org/drawingml/2006/table">
            <a:tbl>
              <a:tblPr firstRow="1" bandRow="1">
                <a:tableStyleId>{5C22544A-7EE6-4342-B048-85BDC9FD1C3A}</a:tableStyleId>
              </a:tblPr>
              <a:tblGrid>
                <a:gridCol w="1404687">
                  <a:extLst>
                    <a:ext uri="{9D8B030D-6E8A-4147-A177-3AD203B41FA5}">
                      <a16:colId xmlns:a16="http://schemas.microsoft.com/office/drawing/2014/main" val="2956884317"/>
                    </a:ext>
                  </a:extLst>
                </a:gridCol>
                <a:gridCol w="1404687">
                  <a:extLst>
                    <a:ext uri="{9D8B030D-6E8A-4147-A177-3AD203B41FA5}">
                      <a16:colId xmlns:a16="http://schemas.microsoft.com/office/drawing/2014/main" val="1778341914"/>
                    </a:ext>
                  </a:extLst>
                </a:gridCol>
                <a:gridCol w="1404687">
                  <a:extLst>
                    <a:ext uri="{9D8B030D-6E8A-4147-A177-3AD203B41FA5}">
                      <a16:colId xmlns:a16="http://schemas.microsoft.com/office/drawing/2014/main" val="4170233343"/>
                    </a:ext>
                  </a:extLst>
                </a:gridCol>
                <a:gridCol w="1404687">
                  <a:extLst>
                    <a:ext uri="{9D8B030D-6E8A-4147-A177-3AD203B41FA5}">
                      <a16:colId xmlns:a16="http://schemas.microsoft.com/office/drawing/2014/main" val="1177321211"/>
                    </a:ext>
                  </a:extLst>
                </a:gridCol>
                <a:gridCol w="1404687">
                  <a:extLst>
                    <a:ext uri="{9D8B030D-6E8A-4147-A177-3AD203B41FA5}">
                      <a16:colId xmlns:a16="http://schemas.microsoft.com/office/drawing/2014/main" val="82878929"/>
                    </a:ext>
                  </a:extLst>
                </a:gridCol>
                <a:gridCol w="1404687">
                  <a:extLst>
                    <a:ext uri="{9D8B030D-6E8A-4147-A177-3AD203B41FA5}">
                      <a16:colId xmlns:a16="http://schemas.microsoft.com/office/drawing/2014/main" val="1508136954"/>
                    </a:ext>
                  </a:extLst>
                </a:gridCol>
                <a:gridCol w="1404687">
                  <a:extLst>
                    <a:ext uri="{9D8B030D-6E8A-4147-A177-3AD203B41FA5}">
                      <a16:colId xmlns:a16="http://schemas.microsoft.com/office/drawing/2014/main" val="3146397266"/>
                    </a:ext>
                  </a:extLst>
                </a:gridCol>
                <a:gridCol w="1404687">
                  <a:extLst>
                    <a:ext uri="{9D8B030D-6E8A-4147-A177-3AD203B41FA5}">
                      <a16:colId xmlns:a16="http://schemas.microsoft.com/office/drawing/2014/main" val="2987160619"/>
                    </a:ext>
                  </a:extLst>
                </a:gridCol>
              </a:tblGrid>
              <a:tr h="736566">
                <a:tc>
                  <a:txBody>
                    <a:bodyPr/>
                    <a:lstStyle/>
                    <a:p>
                      <a:r>
                        <a:rPr lang="en-US" dirty="0"/>
                        <a:t>First Name</a:t>
                      </a:r>
                      <a:endParaRPr lang="en-IN" dirty="0"/>
                    </a:p>
                  </a:txBody>
                  <a:tcPr/>
                </a:tc>
                <a:tc>
                  <a:txBody>
                    <a:bodyPr/>
                    <a:lstStyle/>
                    <a:p>
                      <a:r>
                        <a:rPr lang="en-US" dirty="0"/>
                        <a:t>Last Name</a:t>
                      </a:r>
                      <a:endParaRPr lang="en-IN" dirty="0"/>
                    </a:p>
                  </a:txBody>
                  <a:tcPr/>
                </a:tc>
                <a:tc>
                  <a:txBody>
                    <a:bodyPr/>
                    <a:lstStyle/>
                    <a:p>
                      <a:r>
                        <a:rPr lang="en-US" dirty="0"/>
                        <a:t>City</a:t>
                      </a:r>
                      <a:endParaRPr lang="en-IN" dirty="0"/>
                    </a:p>
                  </a:txBody>
                  <a:tcPr/>
                </a:tc>
                <a:tc>
                  <a:txBody>
                    <a:bodyPr/>
                    <a:lstStyle/>
                    <a:p>
                      <a:r>
                        <a:rPr lang="en-US" dirty="0"/>
                        <a:t>Phone No</a:t>
                      </a:r>
                      <a:endParaRPr lang="en-IN" dirty="0"/>
                    </a:p>
                  </a:txBody>
                  <a:tcPr/>
                </a:tc>
                <a:tc>
                  <a:txBody>
                    <a:bodyPr/>
                    <a:lstStyle/>
                    <a:p>
                      <a:r>
                        <a:rPr lang="en-US" dirty="0"/>
                        <a:t>DOB</a:t>
                      </a:r>
                      <a:endParaRPr lang="en-IN" dirty="0"/>
                    </a:p>
                  </a:txBody>
                  <a:tcPr/>
                </a:tc>
                <a:tc>
                  <a:txBody>
                    <a:bodyPr/>
                    <a:lstStyle/>
                    <a:p>
                      <a:r>
                        <a:rPr lang="en-US" dirty="0"/>
                        <a:t>Department</a:t>
                      </a:r>
                      <a:endParaRPr lang="en-IN" dirty="0"/>
                    </a:p>
                  </a:txBody>
                  <a:tcPr/>
                </a:tc>
                <a:tc>
                  <a:txBody>
                    <a:bodyPr/>
                    <a:lstStyle/>
                    <a:p>
                      <a:r>
                        <a:rPr lang="en-US" dirty="0"/>
                        <a:t>Salary</a:t>
                      </a:r>
                      <a:endParaRPr lang="en-IN" dirty="0"/>
                    </a:p>
                  </a:txBody>
                  <a:tcPr/>
                </a:tc>
                <a:tc>
                  <a:txBody>
                    <a:bodyPr/>
                    <a:lstStyle/>
                    <a:p>
                      <a:r>
                        <a:rPr lang="en-US" dirty="0"/>
                        <a:t>Project Name</a:t>
                      </a:r>
                      <a:endParaRPr lang="en-IN" dirty="0"/>
                    </a:p>
                  </a:txBody>
                  <a:tcPr/>
                </a:tc>
                <a:extLst>
                  <a:ext uri="{0D108BD9-81ED-4DB2-BD59-A6C34878D82A}">
                    <a16:rowId xmlns:a16="http://schemas.microsoft.com/office/drawing/2014/main" val="2104124692"/>
                  </a:ext>
                </a:extLst>
              </a:tr>
              <a:tr h="370840">
                <a:tc>
                  <a:txBody>
                    <a:bodyPr/>
                    <a:lstStyle/>
                    <a:p>
                      <a:r>
                        <a:rPr lang="en-US" dirty="0"/>
                        <a:t>Ganesh</a:t>
                      </a:r>
                      <a:endParaRPr lang="en-IN" dirty="0"/>
                    </a:p>
                  </a:txBody>
                  <a:tcPr/>
                </a:tc>
                <a:tc>
                  <a:txBody>
                    <a:bodyPr/>
                    <a:lstStyle/>
                    <a:p>
                      <a:r>
                        <a:rPr lang="en-US" dirty="0"/>
                        <a:t>Mahesh</a:t>
                      </a:r>
                      <a:endParaRPr lang="en-IN" dirty="0"/>
                    </a:p>
                  </a:txBody>
                  <a:tcPr/>
                </a:tc>
                <a:tc>
                  <a:txBody>
                    <a:bodyPr/>
                    <a:lstStyle/>
                    <a:p>
                      <a:r>
                        <a:rPr lang="en-US" dirty="0"/>
                        <a:t>Bangalore</a:t>
                      </a:r>
                      <a:endParaRPr lang="en-IN" dirty="0"/>
                    </a:p>
                  </a:txBody>
                  <a:tcPr/>
                </a:tc>
                <a:tc>
                  <a:txBody>
                    <a:bodyPr/>
                    <a:lstStyle/>
                    <a:p>
                      <a:r>
                        <a:rPr lang="en-US" dirty="0"/>
                        <a:t>123444</a:t>
                      </a:r>
                      <a:endParaRPr lang="en-IN" dirty="0"/>
                    </a:p>
                  </a:txBody>
                  <a:tcPr/>
                </a:tc>
                <a:tc>
                  <a:txBody>
                    <a:bodyPr/>
                    <a:lstStyle/>
                    <a:p>
                      <a:r>
                        <a:rPr lang="en-US" dirty="0"/>
                        <a:t>12/1/12</a:t>
                      </a:r>
                    </a:p>
                  </a:txBody>
                  <a:tcPr/>
                </a:tc>
                <a:tc>
                  <a:txBody>
                    <a:bodyPr/>
                    <a:lstStyle/>
                    <a:p>
                      <a:r>
                        <a:rPr lang="en-US" dirty="0"/>
                        <a:t>SLS</a:t>
                      </a:r>
                      <a:endParaRPr lang="en-IN" dirty="0"/>
                    </a:p>
                  </a:txBody>
                  <a:tcPr/>
                </a:tc>
                <a:tc>
                  <a:txBody>
                    <a:bodyPr/>
                    <a:lstStyle/>
                    <a:p>
                      <a:r>
                        <a:rPr lang="en-US" dirty="0"/>
                        <a:t>23433</a:t>
                      </a:r>
                      <a:endParaRPr lang="en-IN" dirty="0"/>
                    </a:p>
                  </a:txBody>
                  <a:tcPr/>
                </a:tc>
                <a:tc>
                  <a:txBody>
                    <a:bodyPr/>
                    <a:lstStyle/>
                    <a:p>
                      <a:r>
                        <a:rPr lang="en-US" dirty="0"/>
                        <a:t>SHELL</a:t>
                      </a:r>
                      <a:endParaRPr lang="en-IN" dirty="0"/>
                    </a:p>
                  </a:txBody>
                  <a:tcPr/>
                </a:tc>
                <a:extLst>
                  <a:ext uri="{0D108BD9-81ED-4DB2-BD59-A6C34878D82A}">
                    <a16:rowId xmlns:a16="http://schemas.microsoft.com/office/drawing/2014/main" val="3560013061"/>
                  </a:ext>
                </a:extLst>
              </a:tr>
              <a:tr h="370840">
                <a:tc>
                  <a:txBody>
                    <a:bodyPr/>
                    <a:lstStyle/>
                    <a:p>
                      <a:r>
                        <a:rPr lang="en-US" dirty="0"/>
                        <a:t>Mahesh</a:t>
                      </a:r>
                      <a:endParaRPr lang="en-IN" dirty="0"/>
                    </a:p>
                  </a:txBody>
                  <a:tcPr/>
                </a:tc>
                <a:tc>
                  <a:txBody>
                    <a:bodyPr/>
                    <a:lstStyle/>
                    <a:p>
                      <a:r>
                        <a:rPr lang="en-US" dirty="0"/>
                        <a:t>Suresh</a:t>
                      </a:r>
                      <a:endParaRPr lang="en-IN" dirty="0"/>
                    </a:p>
                  </a:txBody>
                  <a:tcPr/>
                </a:tc>
                <a:tc>
                  <a:txBody>
                    <a:bodyPr/>
                    <a:lstStyle/>
                    <a:p>
                      <a:r>
                        <a:rPr lang="en-US" dirty="0"/>
                        <a:t>Bangalore</a:t>
                      </a:r>
                      <a:endParaRPr lang="en-IN" dirty="0"/>
                    </a:p>
                  </a:txBody>
                  <a:tcPr/>
                </a:tc>
                <a:tc>
                  <a:txBody>
                    <a:bodyPr/>
                    <a:lstStyle/>
                    <a:p>
                      <a:r>
                        <a:rPr lang="en-US" dirty="0"/>
                        <a:t>432144</a:t>
                      </a:r>
                      <a:endParaRPr lang="en-IN" dirty="0"/>
                    </a:p>
                  </a:txBody>
                  <a:tcPr/>
                </a:tc>
                <a:tc>
                  <a:txBody>
                    <a:bodyPr/>
                    <a:lstStyle/>
                    <a:p>
                      <a:r>
                        <a:rPr lang="en-US" dirty="0"/>
                        <a:t>10/1/10</a:t>
                      </a:r>
                      <a:endParaRPr lang="en-IN" dirty="0"/>
                    </a:p>
                  </a:txBody>
                  <a:tcPr/>
                </a:tc>
                <a:tc>
                  <a:txBody>
                    <a:bodyPr/>
                    <a:lstStyle/>
                    <a:p>
                      <a:r>
                        <a:rPr lang="en-US" dirty="0"/>
                        <a:t>MKT</a:t>
                      </a:r>
                      <a:endParaRPr lang="en-IN" dirty="0"/>
                    </a:p>
                  </a:txBody>
                  <a:tcPr/>
                </a:tc>
                <a:tc>
                  <a:txBody>
                    <a:bodyPr/>
                    <a:lstStyle/>
                    <a:p>
                      <a:r>
                        <a:rPr lang="en-US" dirty="0"/>
                        <a:t>32432</a:t>
                      </a:r>
                      <a:endParaRPr lang="en-IN" dirty="0"/>
                    </a:p>
                  </a:txBody>
                  <a:tcPr/>
                </a:tc>
                <a:tc>
                  <a:txBody>
                    <a:bodyPr/>
                    <a:lstStyle/>
                    <a:p>
                      <a:r>
                        <a:rPr lang="en-US" dirty="0"/>
                        <a:t>SHELL</a:t>
                      </a:r>
                      <a:endParaRPr lang="en-IN" dirty="0"/>
                    </a:p>
                  </a:txBody>
                  <a:tcPr/>
                </a:tc>
                <a:extLst>
                  <a:ext uri="{0D108BD9-81ED-4DB2-BD59-A6C34878D82A}">
                    <a16:rowId xmlns:a16="http://schemas.microsoft.com/office/drawing/2014/main" val="2995703514"/>
                  </a:ext>
                </a:extLst>
              </a:tr>
              <a:tr h="370840">
                <a:tc>
                  <a:txBody>
                    <a:bodyPr/>
                    <a:lstStyle/>
                    <a:p>
                      <a:r>
                        <a:rPr lang="en-US" dirty="0"/>
                        <a:t>Dinesh</a:t>
                      </a:r>
                      <a:endParaRPr lang="en-IN" dirty="0"/>
                    </a:p>
                  </a:txBody>
                  <a:tcPr/>
                </a:tc>
                <a:tc>
                  <a:txBody>
                    <a:bodyPr/>
                    <a:lstStyle/>
                    <a:p>
                      <a:r>
                        <a:rPr lang="en-US" dirty="0"/>
                        <a:t>Krishna</a:t>
                      </a:r>
                      <a:endParaRPr lang="en-IN" dirty="0"/>
                    </a:p>
                  </a:txBody>
                  <a:tcPr/>
                </a:tc>
                <a:tc>
                  <a:txBody>
                    <a:bodyPr/>
                    <a:lstStyle/>
                    <a:p>
                      <a:r>
                        <a:rPr lang="en-US" dirty="0"/>
                        <a:t>Delhi</a:t>
                      </a:r>
                      <a:endParaRPr lang="en-IN" dirty="0"/>
                    </a:p>
                  </a:txBody>
                  <a:tcPr/>
                </a:tc>
                <a:tc>
                  <a:txBody>
                    <a:bodyPr/>
                    <a:lstStyle/>
                    <a:p>
                      <a:r>
                        <a:rPr lang="en-US" dirty="0"/>
                        <a:t>545344</a:t>
                      </a:r>
                      <a:endParaRPr lang="en-IN" dirty="0"/>
                    </a:p>
                  </a:txBody>
                  <a:tcPr/>
                </a:tc>
                <a:tc>
                  <a:txBody>
                    <a:bodyPr/>
                    <a:lstStyle/>
                    <a:p>
                      <a:r>
                        <a:rPr lang="en-US" dirty="0"/>
                        <a:t>1/1/1</a:t>
                      </a:r>
                      <a:endParaRPr lang="en-IN" dirty="0"/>
                    </a:p>
                  </a:txBody>
                  <a:tcPr/>
                </a:tc>
                <a:tc>
                  <a:txBody>
                    <a:bodyPr/>
                    <a:lstStyle/>
                    <a:p>
                      <a:r>
                        <a:rPr lang="en-US" dirty="0"/>
                        <a:t>FIN</a:t>
                      </a:r>
                      <a:endParaRPr lang="en-IN" dirty="0"/>
                    </a:p>
                  </a:txBody>
                  <a:tcPr/>
                </a:tc>
                <a:tc>
                  <a:txBody>
                    <a:bodyPr/>
                    <a:lstStyle/>
                    <a:p>
                      <a:r>
                        <a:rPr lang="en-US" dirty="0"/>
                        <a:t>32423</a:t>
                      </a:r>
                      <a:endParaRPr lang="en-IN" dirty="0"/>
                    </a:p>
                  </a:txBody>
                  <a:tcPr/>
                </a:tc>
                <a:tc>
                  <a:txBody>
                    <a:bodyPr/>
                    <a:lstStyle/>
                    <a:p>
                      <a:r>
                        <a:rPr lang="en-US" dirty="0"/>
                        <a:t>DHL</a:t>
                      </a:r>
                      <a:endParaRPr lang="en-IN" dirty="0"/>
                    </a:p>
                  </a:txBody>
                  <a:tcPr/>
                </a:tc>
                <a:extLst>
                  <a:ext uri="{0D108BD9-81ED-4DB2-BD59-A6C34878D82A}">
                    <a16:rowId xmlns:a16="http://schemas.microsoft.com/office/drawing/2014/main" val="3022515208"/>
                  </a:ext>
                </a:extLst>
              </a:tr>
              <a:tr h="370840">
                <a:tc>
                  <a:txBody>
                    <a:bodyPr/>
                    <a:lstStyle/>
                    <a:p>
                      <a:r>
                        <a:rPr lang="en-US" dirty="0"/>
                        <a:t>Suresh</a:t>
                      </a:r>
                      <a:endParaRPr lang="en-IN" dirty="0"/>
                    </a:p>
                  </a:txBody>
                  <a:tcPr/>
                </a:tc>
                <a:tc>
                  <a:txBody>
                    <a:bodyPr/>
                    <a:lstStyle/>
                    <a:p>
                      <a:r>
                        <a:rPr lang="en-US" dirty="0"/>
                        <a:t>Ramesh</a:t>
                      </a:r>
                      <a:endParaRPr lang="en-IN" dirty="0"/>
                    </a:p>
                  </a:txBody>
                  <a:tcPr/>
                </a:tc>
                <a:tc>
                  <a:txBody>
                    <a:bodyPr/>
                    <a:lstStyle/>
                    <a:p>
                      <a:r>
                        <a:rPr lang="en-US" dirty="0"/>
                        <a:t>Pune</a:t>
                      </a:r>
                      <a:endParaRPr lang="en-IN" dirty="0"/>
                    </a:p>
                  </a:txBody>
                  <a:tcPr/>
                </a:tc>
                <a:tc>
                  <a:txBody>
                    <a:bodyPr/>
                    <a:lstStyle/>
                    <a:p>
                      <a:r>
                        <a:rPr lang="en-US" dirty="0"/>
                        <a:t>435345</a:t>
                      </a:r>
                      <a:endParaRPr lang="en-IN" dirty="0"/>
                    </a:p>
                  </a:txBody>
                  <a:tcPr/>
                </a:tc>
                <a:tc>
                  <a:txBody>
                    <a:bodyPr/>
                    <a:lstStyle/>
                    <a:p>
                      <a:r>
                        <a:rPr lang="en-US" dirty="0"/>
                        <a:t>2/2/2</a:t>
                      </a:r>
                      <a:endParaRPr lang="en-IN" dirty="0"/>
                    </a:p>
                  </a:txBody>
                  <a:tcPr/>
                </a:tc>
                <a:tc>
                  <a:txBody>
                    <a:bodyPr/>
                    <a:lstStyle/>
                    <a:p>
                      <a:r>
                        <a:rPr lang="en-US" dirty="0"/>
                        <a:t>FIN</a:t>
                      </a:r>
                      <a:endParaRPr lang="en-IN" dirty="0"/>
                    </a:p>
                  </a:txBody>
                  <a:tcPr/>
                </a:tc>
                <a:tc>
                  <a:txBody>
                    <a:bodyPr/>
                    <a:lstStyle/>
                    <a:p>
                      <a:r>
                        <a:rPr lang="en-US" dirty="0"/>
                        <a:t>34234</a:t>
                      </a:r>
                      <a:endParaRPr lang="en-IN" dirty="0"/>
                    </a:p>
                  </a:txBody>
                  <a:tcPr/>
                </a:tc>
                <a:tc>
                  <a:txBody>
                    <a:bodyPr/>
                    <a:lstStyle/>
                    <a:p>
                      <a:r>
                        <a:rPr lang="en-US" dirty="0"/>
                        <a:t>DHL</a:t>
                      </a:r>
                      <a:endParaRPr lang="en-IN" dirty="0"/>
                    </a:p>
                  </a:txBody>
                  <a:tcPr/>
                </a:tc>
                <a:extLst>
                  <a:ext uri="{0D108BD9-81ED-4DB2-BD59-A6C34878D82A}">
                    <a16:rowId xmlns:a16="http://schemas.microsoft.com/office/drawing/2014/main" val="970817188"/>
                  </a:ext>
                </a:extLst>
              </a:tr>
            </a:tbl>
          </a:graphicData>
        </a:graphic>
      </p:graphicFrame>
    </p:spTree>
    <p:extLst>
      <p:ext uri="{BB962C8B-B14F-4D97-AF65-F5344CB8AC3E}">
        <p14:creationId xmlns:p14="http://schemas.microsoft.com/office/powerpoint/2010/main" val="21743846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E4CB9716-2076-9DA3-9A71-748643A09137}"/>
              </a:ext>
            </a:extLst>
          </p:cNvPr>
          <p:cNvGraphicFramePr>
            <a:graphicFrameLocks noGrp="1"/>
          </p:cNvGraphicFramePr>
          <p:nvPr>
            <p:extLst>
              <p:ext uri="{D42A27DB-BD31-4B8C-83A1-F6EECF244321}">
                <p14:modId xmlns:p14="http://schemas.microsoft.com/office/powerpoint/2010/main" val="3569074482"/>
              </p:ext>
            </p:extLst>
          </p:nvPr>
        </p:nvGraphicFramePr>
        <p:xfrm>
          <a:off x="433132" y="4042610"/>
          <a:ext cx="2779294" cy="1739368"/>
        </p:xfrm>
        <a:graphic>
          <a:graphicData uri="http://schemas.openxmlformats.org/drawingml/2006/table">
            <a:tbl>
              <a:tblPr firstRow="1" bandRow="1">
                <a:tableStyleId>{5C22544A-7EE6-4342-B048-85BDC9FD1C3A}</a:tableStyleId>
              </a:tblPr>
              <a:tblGrid>
                <a:gridCol w="1389647">
                  <a:extLst>
                    <a:ext uri="{9D8B030D-6E8A-4147-A177-3AD203B41FA5}">
                      <a16:colId xmlns:a16="http://schemas.microsoft.com/office/drawing/2014/main" val="1493675909"/>
                    </a:ext>
                  </a:extLst>
                </a:gridCol>
                <a:gridCol w="1389647">
                  <a:extLst>
                    <a:ext uri="{9D8B030D-6E8A-4147-A177-3AD203B41FA5}">
                      <a16:colId xmlns:a16="http://schemas.microsoft.com/office/drawing/2014/main" val="1508136954"/>
                    </a:ext>
                  </a:extLst>
                </a:gridCol>
              </a:tblGrid>
              <a:tr h="642088">
                <a:tc>
                  <a:txBody>
                    <a:bodyPr/>
                    <a:lstStyle/>
                    <a:p>
                      <a:r>
                        <a:rPr lang="en-US" dirty="0"/>
                        <a:t>Dept ID</a:t>
                      </a:r>
                      <a:endParaRPr lang="en-IN" dirty="0"/>
                    </a:p>
                  </a:txBody>
                  <a:tcPr/>
                </a:tc>
                <a:tc>
                  <a:txBody>
                    <a:bodyPr/>
                    <a:lstStyle/>
                    <a:p>
                      <a:r>
                        <a:rPr lang="en-US" dirty="0"/>
                        <a:t>Department</a:t>
                      </a:r>
                      <a:endParaRPr lang="en-IN" dirty="0"/>
                    </a:p>
                  </a:txBody>
                  <a:tcPr/>
                </a:tc>
                <a:extLst>
                  <a:ext uri="{0D108BD9-81ED-4DB2-BD59-A6C34878D82A}">
                    <a16:rowId xmlns:a16="http://schemas.microsoft.com/office/drawing/2014/main" val="2104124692"/>
                  </a:ext>
                </a:extLst>
              </a:tr>
              <a:tr h="323273">
                <a:tc>
                  <a:txBody>
                    <a:bodyPr/>
                    <a:lstStyle/>
                    <a:p>
                      <a:r>
                        <a:rPr lang="en-US" dirty="0"/>
                        <a:t>2001</a:t>
                      </a:r>
                      <a:endParaRPr lang="en-IN" dirty="0"/>
                    </a:p>
                  </a:txBody>
                  <a:tcPr/>
                </a:tc>
                <a:tc>
                  <a:txBody>
                    <a:bodyPr/>
                    <a:lstStyle/>
                    <a:p>
                      <a:r>
                        <a:rPr lang="en-US" dirty="0"/>
                        <a:t>SLS</a:t>
                      </a:r>
                      <a:endParaRPr lang="en-IN" dirty="0"/>
                    </a:p>
                  </a:txBody>
                  <a:tcPr/>
                </a:tc>
                <a:extLst>
                  <a:ext uri="{0D108BD9-81ED-4DB2-BD59-A6C34878D82A}">
                    <a16:rowId xmlns:a16="http://schemas.microsoft.com/office/drawing/2014/main" val="3560013061"/>
                  </a:ext>
                </a:extLst>
              </a:tr>
              <a:tr h="323273">
                <a:tc>
                  <a:txBody>
                    <a:bodyPr/>
                    <a:lstStyle/>
                    <a:p>
                      <a:r>
                        <a:rPr lang="en-US" dirty="0"/>
                        <a:t>2002</a:t>
                      </a:r>
                      <a:endParaRPr lang="en-IN" dirty="0"/>
                    </a:p>
                  </a:txBody>
                  <a:tcPr/>
                </a:tc>
                <a:tc>
                  <a:txBody>
                    <a:bodyPr/>
                    <a:lstStyle/>
                    <a:p>
                      <a:r>
                        <a:rPr lang="en-US" dirty="0"/>
                        <a:t>MKT</a:t>
                      </a:r>
                      <a:endParaRPr lang="en-IN" dirty="0"/>
                    </a:p>
                  </a:txBody>
                  <a:tcPr/>
                </a:tc>
                <a:extLst>
                  <a:ext uri="{0D108BD9-81ED-4DB2-BD59-A6C34878D82A}">
                    <a16:rowId xmlns:a16="http://schemas.microsoft.com/office/drawing/2014/main" val="2995703514"/>
                  </a:ext>
                </a:extLst>
              </a:tr>
              <a:tr h="323273">
                <a:tc>
                  <a:txBody>
                    <a:bodyPr/>
                    <a:lstStyle/>
                    <a:p>
                      <a:r>
                        <a:rPr lang="en-US" dirty="0"/>
                        <a:t>2003</a:t>
                      </a:r>
                      <a:endParaRPr lang="en-IN" dirty="0"/>
                    </a:p>
                  </a:txBody>
                  <a:tcPr/>
                </a:tc>
                <a:tc>
                  <a:txBody>
                    <a:bodyPr/>
                    <a:lstStyle/>
                    <a:p>
                      <a:r>
                        <a:rPr lang="en-US" dirty="0"/>
                        <a:t>FIN</a:t>
                      </a:r>
                      <a:endParaRPr lang="en-IN" dirty="0"/>
                    </a:p>
                  </a:txBody>
                  <a:tcPr/>
                </a:tc>
                <a:extLst>
                  <a:ext uri="{0D108BD9-81ED-4DB2-BD59-A6C34878D82A}">
                    <a16:rowId xmlns:a16="http://schemas.microsoft.com/office/drawing/2014/main" val="3022515208"/>
                  </a:ext>
                </a:extLst>
              </a:tr>
            </a:tbl>
          </a:graphicData>
        </a:graphic>
      </p:graphicFrame>
      <p:graphicFrame>
        <p:nvGraphicFramePr>
          <p:cNvPr id="6" name="Table 5">
            <a:extLst>
              <a:ext uri="{FF2B5EF4-FFF2-40B4-BE49-F238E27FC236}">
                <a16:creationId xmlns:a16="http://schemas.microsoft.com/office/drawing/2014/main" id="{FDA7CCDA-C76F-172D-AA12-7B005E892BA5}"/>
              </a:ext>
            </a:extLst>
          </p:cNvPr>
          <p:cNvGraphicFramePr>
            <a:graphicFrameLocks noGrp="1"/>
          </p:cNvGraphicFramePr>
          <p:nvPr>
            <p:extLst>
              <p:ext uri="{D42A27DB-BD31-4B8C-83A1-F6EECF244321}">
                <p14:modId xmlns:p14="http://schemas.microsoft.com/office/powerpoint/2010/main" val="2586240824"/>
              </p:ext>
            </p:extLst>
          </p:nvPr>
        </p:nvGraphicFramePr>
        <p:xfrm>
          <a:off x="5005137" y="3644966"/>
          <a:ext cx="2189747" cy="3112976"/>
        </p:xfrm>
        <a:graphic>
          <a:graphicData uri="http://schemas.openxmlformats.org/drawingml/2006/table">
            <a:tbl>
              <a:tblPr firstRow="1" bandRow="1">
                <a:tableStyleId>{5C22544A-7EE6-4342-B048-85BDC9FD1C3A}</a:tableStyleId>
              </a:tblPr>
              <a:tblGrid>
                <a:gridCol w="977099">
                  <a:extLst>
                    <a:ext uri="{9D8B030D-6E8A-4147-A177-3AD203B41FA5}">
                      <a16:colId xmlns:a16="http://schemas.microsoft.com/office/drawing/2014/main" val="3376845546"/>
                    </a:ext>
                  </a:extLst>
                </a:gridCol>
                <a:gridCol w="1212648">
                  <a:extLst>
                    <a:ext uri="{9D8B030D-6E8A-4147-A177-3AD203B41FA5}">
                      <a16:colId xmlns:a16="http://schemas.microsoft.com/office/drawing/2014/main" val="4170233343"/>
                    </a:ext>
                  </a:extLst>
                </a:gridCol>
              </a:tblGrid>
              <a:tr h="642088">
                <a:tc gridSpan="2">
                  <a:txBody>
                    <a:bodyPr/>
                    <a:lstStyle/>
                    <a:p>
                      <a:r>
                        <a:rPr lang="en-US" dirty="0" err="1"/>
                        <a:t>EmployeeProject</a:t>
                      </a:r>
                      <a:endParaRPr lang="en-IN" dirty="0"/>
                    </a:p>
                  </a:txBody>
                  <a:tcPr/>
                </a:tc>
                <a:tc hMerge="1">
                  <a:txBody>
                    <a:bodyPr/>
                    <a:lstStyle/>
                    <a:p>
                      <a:endParaRPr lang="en-IN" dirty="0"/>
                    </a:p>
                  </a:txBody>
                  <a:tcPr/>
                </a:tc>
                <a:extLst>
                  <a:ext uri="{0D108BD9-81ED-4DB2-BD59-A6C34878D82A}">
                    <a16:rowId xmlns:a16="http://schemas.microsoft.com/office/drawing/2014/main" val="2822219203"/>
                  </a:ext>
                </a:extLst>
              </a:tr>
              <a:tr h="642088">
                <a:tc>
                  <a:txBody>
                    <a:bodyPr/>
                    <a:lstStyle/>
                    <a:p>
                      <a:r>
                        <a:rPr lang="en-US" dirty="0"/>
                        <a:t>Project ID</a:t>
                      </a:r>
                      <a:endParaRPr lang="en-IN" dirty="0"/>
                    </a:p>
                  </a:txBody>
                  <a:tcPr/>
                </a:tc>
                <a:tc>
                  <a:txBody>
                    <a:bodyPr/>
                    <a:lstStyle/>
                    <a:p>
                      <a:r>
                        <a:rPr lang="en-US" dirty="0"/>
                        <a:t>EMP ID</a:t>
                      </a:r>
                      <a:endParaRPr lang="en-IN" dirty="0"/>
                    </a:p>
                  </a:txBody>
                  <a:tcPr/>
                </a:tc>
                <a:extLst>
                  <a:ext uri="{0D108BD9-81ED-4DB2-BD59-A6C34878D82A}">
                    <a16:rowId xmlns:a16="http://schemas.microsoft.com/office/drawing/2014/main" val="2104124692"/>
                  </a:ext>
                </a:extLst>
              </a:tr>
              <a:tr h="323273">
                <a:tc>
                  <a:txBody>
                    <a:bodyPr/>
                    <a:lstStyle/>
                    <a:p>
                      <a:r>
                        <a:rPr lang="en-US" dirty="0"/>
                        <a:t>4001</a:t>
                      </a:r>
                      <a:endParaRPr lang="en-IN" dirty="0"/>
                    </a:p>
                  </a:txBody>
                  <a:tcPr/>
                </a:tc>
                <a:tc>
                  <a:txBody>
                    <a:bodyPr/>
                    <a:lstStyle/>
                    <a:p>
                      <a:r>
                        <a:rPr lang="en-US" dirty="0"/>
                        <a:t>100</a:t>
                      </a:r>
                      <a:endParaRPr lang="en-IN" dirty="0"/>
                    </a:p>
                  </a:txBody>
                  <a:tcPr/>
                </a:tc>
                <a:extLst>
                  <a:ext uri="{0D108BD9-81ED-4DB2-BD59-A6C34878D82A}">
                    <a16:rowId xmlns:a16="http://schemas.microsoft.com/office/drawing/2014/main" val="2995703514"/>
                  </a:ext>
                </a:extLst>
              </a:tr>
              <a:tr h="323273">
                <a:tc>
                  <a:txBody>
                    <a:bodyPr/>
                    <a:lstStyle/>
                    <a:p>
                      <a:r>
                        <a:rPr lang="en-US" dirty="0"/>
                        <a:t>4002</a:t>
                      </a:r>
                      <a:endParaRPr lang="en-IN" dirty="0"/>
                    </a:p>
                  </a:txBody>
                  <a:tcPr/>
                </a:tc>
                <a:tc>
                  <a:txBody>
                    <a:bodyPr/>
                    <a:lstStyle/>
                    <a:p>
                      <a:r>
                        <a:rPr lang="en-US" dirty="0"/>
                        <a:t>100</a:t>
                      </a:r>
                      <a:endParaRPr lang="en-IN" dirty="0"/>
                    </a:p>
                  </a:txBody>
                  <a:tcPr/>
                </a:tc>
                <a:extLst>
                  <a:ext uri="{0D108BD9-81ED-4DB2-BD59-A6C34878D82A}">
                    <a16:rowId xmlns:a16="http://schemas.microsoft.com/office/drawing/2014/main" val="3022515208"/>
                  </a:ext>
                </a:extLst>
              </a:tr>
              <a:tr h="323273">
                <a:tc>
                  <a:txBody>
                    <a:bodyPr/>
                    <a:lstStyle/>
                    <a:p>
                      <a:r>
                        <a:rPr lang="en-US" dirty="0"/>
                        <a:t>4001</a:t>
                      </a:r>
                      <a:endParaRPr lang="en-IN" dirty="0"/>
                    </a:p>
                  </a:txBody>
                  <a:tcPr/>
                </a:tc>
                <a:tc>
                  <a:txBody>
                    <a:bodyPr/>
                    <a:lstStyle/>
                    <a:p>
                      <a:r>
                        <a:rPr lang="en-US" dirty="0"/>
                        <a:t>101</a:t>
                      </a:r>
                      <a:endParaRPr lang="en-IN" dirty="0"/>
                    </a:p>
                  </a:txBody>
                  <a:tcPr/>
                </a:tc>
                <a:extLst>
                  <a:ext uri="{0D108BD9-81ED-4DB2-BD59-A6C34878D82A}">
                    <a16:rowId xmlns:a16="http://schemas.microsoft.com/office/drawing/2014/main" val="970817188"/>
                  </a:ext>
                </a:extLst>
              </a:tr>
              <a:tr h="323273">
                <a:tc>
                  <a:txBody>
                    <a:bodyPr/>
                    <a:lstStyle/>
                    <a:p>
                      <a:r>
                        <a:rPr lang="en-US" dirty="0"/>
                        <a:t>4002</a:t>
                      </a:r>
                      <a:endParaRPr lang="en-IN" dirty="0"/>
                    </a:p>
                  </a:txBody>
                  <a:tcPr/>
                </a:tc>
                <a:tc>
                  <a:txBody>
                    <a:bodyPr/>
                    <a:lstStyle/>
                    <a:p>
                      <a:r>
                        <a:rPr lang="en-US" dirty="0"/>
                        <a:t>102</a:t>
                      </a:r>
                      <a:endParaRPr lang="en-IN" dirty="0"/>
                    </a:p>
                  </a:txBody>
                  <a:tcPr/>
                </a:tc>
                <a:extLst>
                  <a:ext uri="{0D108BD9-81ED-4DB2-BD59-A6C34878D82A}">
                    <a16:rowId xmlns:a16="http://schemas.microsoft.com/office/drawing/2014/main" val="672393744"/>
                  </a:ext>
                </a:extLst>
              </a:tr>
              <a:tr h="323273">
                <a:tc>
                  <a:txBody>
                    <a:bodyPr/>
                    <a:lstStyle/>
                    <a:p>
                      <a:r>
                        <a:rPr lang="en-US" dirty="0"/>
                        <a:t>4001</a:t>
                      </a:r>
                      <a:endParaRPr lang="en-IN" dirty="0"/>
                    </a:p>
                  </a:txBody>
                  <a:tcPr/>
                </a:tc>
                <a:tc>
                  <a:txBody>
                    <a:bodyPr/>
                    <a:lstStyle/>
                    <a:p>
                      <a:r>
                        <a:rPr lang="en-US" dirty="0"/>
                        <a:t>101</a:t>
                      </a:r>
                      <a:endParaRPr lang="en-IN" dirty="0"/>
                    </a:p>
                  </a:txBody>
                  <a:tcPr/>
                </a:tc>
                <a:extLst>
                  <a:ext uri="{0D108BD9-81ED-4DB2-BD59-A6C34878D82A}">
                    <a16:rowId xmlns:a16="http://schemas.microsoft.com/office/drawing/2014/main" val="2690202945"/>
                  </a:ext>
                </a:extLst>
              </a:tr>
            </a:tbl>
          </a:graphicData>
        </a:graphic>
      </p:graphicFrame>
      <p:graphicFrame>
        <p:nvGraphicFramePr>
          <p:cNvPr id="7" name="Table 6">
            <a:extLst>
              <a:ext uri="{FF2B5EF4-FFF2-40B4-BE49-F238E27FC236}">
                <a16:creationId xmlns:a16="http://schemas.microsoft.com/office/drawing/2014/main" id="{A5715EEE-7F50-8E59-DCB9-AA593040A0E2}"/>
              </a:ext>
            </a:extLst>
          </p:cNvPr>
          <p:cNvGraphicFramePr>
            <a:graphicFrameLocks noGrp="1"/>
          </p:cNvGraphicFramePr>
          <p:nvPr>
            <p:extLst>
              <p:ext uri="{D42A27DB-BD31-4B8C-83A1-F6EECF244321}">
                <p14:modId xmlns:p14="http://schemas.microsoft.com/office/powerpoint/2010/main" val="1054567750"/>
              </p:ext>
            </p:extLst>
          </p:nvPr>
        </p:nvGraphicFramePr>
        <p:xfrm>
          <a:off x="8514350" y="3909662"/>
          <a:ext cx="3244518" cy="1217027"/>
        </p:xfrm>
        <a:graphic>
          <a:graphicData uri="http://schemas.openxmlformats.org/drawingml/2006/table">
            <a:tbl>
              <a:tblPr firstRow="1" bandRow="1">
                <a:tableStyleId>{5C22544A-7EE6-4342-B048-85BDC9FD1C3A}</a:tableStyleId>
              </a:tblPr>
              <a:tblGrid>
                <a:gridCol w="1622259">
                  <a:extLst>
                    <a:ext uri="{9D8B030D-6E8A-4147-A177-3AD203B41FA5}">
                      <a16:colId xmlns:a16="http://schemas.microsoft.com/office/drawing/2014/main" val="1109427797"/>
                    </a:ext>
                  </a:extLst>
                </a:gridCol>
                <a:gridCol w="1622259">
                  <a:extLst>
                    <a:ext uri="{9D8B030D-6E8A-4147-A177-3AD203B41FA5}">
                      <a16:colId xmlns:a16="http://schemas.microsoft.com/office/drawing/2014/main" val="2987160619"/>
                    </a:ext>
                  </a:extLst>
                </a:gridCol>
              </a:tblGrid>
              <a:tr h="475347">
                <a:tc>
                  <a:txBody>
                    <a:bodyPr/>
                    <a:lstStyle/>
                    <a:p>
                      <a:r>
                        <a:rPr lang="en-US" dirty="0"/>
                        <a:t>Project ID</a:t>
                      </a:r>
                      <a:endParaRPr lang="en-IN" dirty="0"/>
                    </a:p>
                  </a:txBody>
                  <a:tcPr/>
                </a:tc>
                <a:tc>
                  <a:txBody>
                    <a:bodyPr/>
                    <a:lstStyle/>
                    <a:p>
                      <a:r>
                        <a:rPr lang="en-US" dirty="0"/>
                        <a:t>Project Name</a:t>
                      </a:r>
                      <a:endParaRPr lang="en-IN" dirty="0"/>
                    </a:p>
                  </a:txBody>
                  <a:tcPr/>
                </a:tc>
                <a:extLst>
                  <a:ext uri="{0D108BD9-81ED-4DB2-BD59-A6C34878D82A}">
                    <a16:rowId xmlns:a16="http://schemas.microsoft.com/office/drawing/2014/main" val="2104124692"/>
                  </a:ext>
                </a:extLst>
              </a:tr>
              <a:tr h="370840">
                <a:tc>
                  <a:txBody>
                    <a:bodyPr/>
                    <a:lstStyle/>
                    <a:p>
                      <a:r>
                        <a:rPr lang="en-US" dirty="0"/>
                        <a:t>4001</a:t>
                      </a:r>
                      <a:endParaRPr lang="en-IN" dirty="0"/>
                    </a:p>
                  </a:txBody>
                  <a:tcPr/>
                </a:tc>
                <a:tc>
                  <a:txBody>
                    <a:bodyPr/>
                    <a:lstStyle/>
                    <a:p>
                      <a:r>
                        <a:rPr lang="en-US" dirty="0"/>
                        <a:t>SHELL</a:t>
                      </a:r>
                      <a:endParaRPr lang="en-IN" dirty="0"/>
                    </a:p>
                  </a:txBody>
                  <a:tcPr/>
                </a:tc>
                <a:extLst>
                  <a:ext uri="{0D108BD9-81ED-4DB2-BD59-A6C34878D82A}">
                    <a16:rowId xmlns:a16="http://schemas.microsoft.com/office/drawing/2014/main" val="3560013061"/>
                  </a:ext>
                </a:extLst>
              </a:tr>
              <a:tr h="370840">
                <a:tc>
                  <a:txBody>
                    <a:bodyPr/>
                    <a:lstStyle/>
                    <a:p>
                      <a:r>
                        <a:rPr lang="en-US" dirty="0"/>
                        <a:t>4002</a:t>
                      </a:r>
                      <a:endParaRPr lang="en-IN" dirty="0"/>
                    </a:p>
                  </a:txBody>
                  <a:tcPr/>
                </a:tc>
                <a:tc>
                  <a:txBody>
                    <a:bodyPr/>
                    <a:lstStyle/>
                    <a:p>
                      <a:r>
                        <a:rPr lang="en-US" dirty="0"/>
                        <a:t>DHL</a:t>
                      </a:r>
                      <a:endParaRPr lang="en-IN" dirty="0"/>
                    </a:p>
                  </a:txBody>
                  <a:tcPr/>
                </a:tc>
                <a:extLst>
                  <a:ext uri="{0D108BD9-81ED-4DB2-BD59-A6C34878D82A}">
                    <a16:rowId xmlns:a16="http://schemas.microsoft.com/office/drawing/2014/main" val="970817188"/>
                  </a:ext>
                </a:extLst>
              </a:tr>
            </a:tbl>
          </a:graphicData>
        </a:graphic>
      </p:graphicFrame>
      <p:graphicFrame>
        <p:nvGraphicFramePr>
          <p:cNvPr id="4" name="Table 3">
            <a:extLst>
              <a:ext uri="{FF2B5EF4-FFF2-40B4-BE49-F238E27FC236}">
                <a16:creationId xmlns:a16="http://schemas.microsoft.com/office/drawing/2014/main" id="{D7338CF1-C8EE-0715-E13E-4BF34EC266FA}"/>
              </a:ext>
            </a:extLst>
          </p:cNvPr>
          <p:cNvGraphicFramePr>
            <a:graphicFrameLocks noGrp="1"/>
          </p:cNvGraphicFramePr>
          <p:nvPr>
            <p:extLst>
              <p:ext uri="{D42A27DB-BD31-4B8C-83A1-F6EECF244321}">
                <p14:modId xmlns:p14="http://schemas.microsoft.com/office/powerpoint/2010/main" val="1568705288"/>
              </p:ext>
            </p:extLst>
          </p:nvPr>
        </p:nvGraphicFramePr>
        <p:xfrm>
          <a:off x="0" y="365125"/>
          <a:ext cx="7304592" cy="2219926"/>
        </p:xfrm>
        <a:graphic>
          <a:graphicData uri="http://schemas.openxmlformats.org/drawingml/2006/table">
            <a:tbl>
              <a:tblPr firstRow="1" bandRow="1">
                <a:tableStyleId>{5C22544A-7EE6-4342-B048-85BDC9FD1C3A}</a:tableStyleId>
              </a:tblPr>
              <a:tblGrid>
                <a:gridCol w="1217432">
                  <a:extLst>
                    <a:ext uri="{9D8B030D-6E8A-4147-A177-3AD203B41FA5}">
                      <a16:colId xmlns:a16="http://schemas.microsoft.com/office/drawing/2014/main" val="1699609020"/>
                    </a:ext>
                  </a:extLst>
                </a:gridCol>
                <a:gridCol w="1217432">
                  <a:extLst>
                    <a:ext uri="{9D8B030D-6E8A-4147-A177-3AD203B41FA5}">
                      <a16:colId xmlns:a16="http://schemas.microsoft.com/office/drawing/2014/main" val="2956884317"/>
                    </a:ext>
                  </a:extLst>
                </a:gridCol>
                <a:gridCol w="1217432">
                  <a:extLst>
                    <a:ext uri="{9D8B030D-6E8A-4147-A177-3AD203B41FA5}">
                      <a16:colId xmlns:a16="http://schemas.microsoft.com/office/drawing/2014/main" val="1778341914"/>
                    </a:ext>
                  </a:extLst>
                </a:gridCol>
                <a:gridCol w="1217432">
                  <a:extLst>
                    <a:ext uri="{9D8B030D-6E8A-4147-A177-3AD203B41FA5}">
                      <a16:colId xmlns:a16="http://schemas.microsoft.com/office/drawing/2014/main" val="1177321211"/>
                    </a:ext>
                  </a:extLst>
                </a:gridCol>
                <a:gridCol w="1217432">
                  <a:extLst>
                    <a:ext uri="{9D8B030D-6E8A-4147-A177-3AD203B41FA5}">
                      <a16:colId xmlns:a16="http://schemas.microsoft.com/office/drawing/2014/main" val="82878929"/>
                    </a:ext>
                  </a:extLst>
                </a:gridCol>
                <a:gridCol w="1217432">
                  <a:extLst>
                    <a:ext uri="{9D8B030D-6E8A-4147-A177-3AD203B41FA5}">
                      <a16:colId xmlns:a16="http://schemas.microsoft.com/office/drawing/2014/main" val="2500989656"/>
                    </a:ext>
                  </a:extLst>
                </a:gridCol>
              </a:tblGrid>
              <a:tr h="736566">
                <a:tc>
                  <a:txBody>
                    <a:bodyPr/>
                    <a:lstStyle/>
                    <a:p>
                      <a:r>
                        <a:rPr lang="en-US" dirty="0"/>
                        <a:t>EMPID(PK)</a:t>
                      </a:r>
                      <a:endParaRPr lang="en-IN" dirty="0"/>
                    </a:p>
                  </a:txBody>
                  <a:tcPr/>
                </a:tc>
                <a:tc>
                  <a:txBody>
                    <a:bodyPr/>
                    <a:lstStyle/>
                    <a:p>
                      <a:r>
                        <a:rPr lang="en-US" dirty="0"/>
                        <a:t>First Name</a:t>
                      </a:r>
                      <a:endParaRPr lang="en-IN" dirty="0"/>
                    </a:p>
                  </a:txBody>
                  <a:tcPr/>
                </a:tc>
                <a:tc>
                  <a:txBody>
                    <a:bodyPr/>
                    <a:lstStyle/>
                    <a:p>
                      <a:r>
                        <a:rPr lang="en-US" dirty="0"/>
                        <a:t>Last Name</a:t>
                      </a:r>
                      <a:endParaRPr lang="en-IN" dirty="0"/>
                    </a:p>
                  </a:txBody>
                  <a:tcPr/>
                </a:tc>
                <a:tc>
                  <a:txBody>
                    <a:bodyPr/>
                    <a:lstStyle/>
                    <a:p>
                      <a:r>
                        <a:rPr lang="en-US" dirty="0"/>
                        <a:t>Phone No</a:t>
                      </a:r>
                      <a:endParaRPr lang="en-IN" dirty="0"/>
                    </a:p>
                  </a:txBody>
                  <a:tcPr/>
                </a:tc>
                <a:tc>
                  <a:txBody>
                    <a:bodyPr/>
                    <a:lstStyle/>
                    <a:p>
                      <a:r>
                        <a:rPr lang="en-US" dirty="0"/>
                        <a:t>DOB</a:t>
                      </a:r>
                      <a:endParaRPr lang="en-IN" dirty="0"/>
                    </a:p>
                  </a:txBody>
                  <a:tcPr/>
                </a:tc>
                <a:tc>
                  <a:txBody>
                    <a:bodyPr/>
                    <a:lstStyle/>
                    <a:p>
                      <a:r>
                        <a:rPr lang="en-US" dirty="0" err="1"/>
                        <a:t>DeptID</a:t>
                      </a:r>
                      <a:endParaRPr lang="en-IN" dirty="0"/>
                    </a:p>
                  </a:txBody>
                  <a:tcPr/>
                </a:tc>
                <a:extLst>
                  <a:ext uri="{0D108BD9-81ED-4DB2-BD59-A6C34878D82A}">
                    <a16:rowId xmlns:a16="http://schemas.microsoft.com/office/drawing/2014/main" val="2104124692"/>
                  </a:ext>
                </a:extLst>
              </a:tr>
              <a:tr h="370840">
                <a:tc>
                  <a:txBody>
                    <a:bodyPr/>
                    <a:lstStyle/>
                    <a:p>
                      <a:r>
                        <a:rPr lang="en-US" dirty="0"/>
                        <a:t>100</a:t>
                      </a:r>
                      <a:endParaRPr lang="en-IN" dirty="0"/>
                    </a:p>
                  </a:txBody>
                  <a:tcPr/>
                </a:tc>
                <a:tc>
                  <a:txBody>
                    <a:bodyPr/>
                    <a:lstStyle/>
                    <a:p>
                      <a:r>
                        <a:rPr lang="en-US" dirty="0"/>
                        <a:t>Ganesh</a:t>
                      </a:r>
                      <a:endParaRPr lang="en-IN" dirty="0"/>
                    </a:p>
                  </a:txBody>
                  <a:tcPr/>
                </a:tc>
                <a:tc>
                  <a:txBody>
                    <a:bodyPr/>
                    <a:lstStyle/>
                    <a:p>
                      <a:r>
                        <a:rPr lang="en-US" dirty="0"/>
                        <a:t>Mahesh</a:t>
                      </a:r>
                      <a:endParaRPr lang="en-IN" dirty="0"/>
                    </a:p>
                  </a:txBody>
                  <a:tcPr/>
                </a:tc>
                <a:tc>
                  <a:txBody>
                    <a:bodyPr/>
                    <a:lstStyle/>
                    <a:p>
                      <a:r>
                        <a:rPr lang="en-US" dirty="0"/>
                        <a:t>123444</a:t>
                      </a:r>
                      <a:endParaRPr lang="en-IN" dirty="0"/>
                    </a:p>
                  </a:txBody>
                  <a:tcPr/>
                </a:tc>
                <a:tc>
                  <a:txBody>
                    <a:bodyPr/>
                    <a:lstStyle/>
                    <a:p>
                      <a:r>
                        <a:rPr lang="en-US" dirty="0"/>
                        <a:t>12/1/12</a:t>
                      </a:r>
                    </a:p>
                  </a:txBody>
                  <a:tcPr/>
                </a:tc>
                <a:tc>
                  <a:txBody>
                    <a:bodyPr/>
                    <a:lstStyle/>
                    <a:p>
                      <a:r>
                        <a:rPr lang="en-US" dirty="0"/>
                        <a:t>2001</a:t>
                      </a:r>
                    </a:p>
                  </a:txBody>
                  <a:tcPr/>
                </a:tc>
                <a:extLst>
                  <a:ext uri="{0D108BD9-81ED-4DB2-BD59-A6C34878D82A}">
                    <a16:rowId xmlns:a16="http://schemas.microsoft.com/office/drawing/2014/main" val="3560013061"/>
                  </a:ext>
                </a:extLst>
              </a:tr>
              <a:tr h="370840">
                <a:tc>
                  <a:txBody>
                    <a:bodyPr/>
                    <a:lstStyle/>
                    <a:p>
                      <a:r>
                        <a:rPr lang="en-US" dirty="0"/>
                        <a:t>101</a:t>
                      </a:r>
                      <a:endParaRPr lang="en-IN" dirty="0"/>
                    </a:p>
                  </a:txBody>
                  <a:tcPr/>
                </a:tc>
                <a:tc>
                  <a:txBody>
                    <a:bodyPr/>
                    <a:lstStyle/>
                    <a:p>
                      <a:r>
                        <a:rPr lang="en-US" dirty="0"/>
                        <a:t>Mahesh</a:t>
                      </a:r>
                      <a:endParaRPr lang="en-IN" dirty="0"/>
                    </a:p>
                  </a:txBody>
                  <a:tcPr/>
                </a:tc>
                <a:tc>
                  <a:txBody>
                    <a:bodyPr/>
                    <a:lstStyle/>
                    <a:p>
                      <a:r>
                        <a:rPr lang="en-US" dirty="0"/>
                        <a:t>Suresh</a:t>
                      </a:r>
                      <a:endParaRPr lang="en-IN" dirty="0"/>
                    </a:p>
                  </a:txBody>
                  <a:tcPr/>
                </a:tc>
                <a:tc>
                  <a:txBody>
                    <a:bodyPr/>
                    <a:lstStyle/>
                    <a:p>
                      <a:r>
                        <a:rPr lang="en-US" dirty="0"/>
                        <a:t>432144</a:t>
                      </a:r>
                      <a:endParaRPr lang="en-IN" dirty="0"/>
                    </a:p>
                  </a:txBody>
                  <a:tcPr/>
                </a:tc>
                <a:tc>
                  <a:txBody>
                    <a:bodyPr/>
                    <a:lstStyle/>
                    <a:p>
                      <a:r>
                        <a:rPr lang="en-US" dirty="0"/>
                        <a:t>10/1/10</a:t>
                      </a:r>
                      <a:endParaRPr lang="en-IN" dirty="0"/>
                    </a:p>
                  </a:txBody>
                  <a:tcPr/>
                </a:tc>
                <a:tc>
                  <a:txBody>
                    <a:bodyPr/>
                    <a:lstStyle/>
                    <a:p>
                      <a:r>
                        <a:rPr lang="en-US" dirty="0"/>
                        <a:t>2001</a:t>
                      </a:r>
                      <a:endParaRPr lang="en-IN" dirty="0"/>
                    </a:p>
                  </a:txBody>
                  <a:tcPr/>
                </a:tc>
                <a:extLst>
                  <a:ext uri="{0D108BD9-81ED-4DB2-BD59-A6C34878D82A}">
                    <a16:rowId xmlns:a16="http://schemas.microsoft.com/office/drawing/2014/main" val="2995703514"/>
                  </a:ext>
                </a:extLst>
              </a:tr>
              <a:tr h="370840">
                <a:tc>
                  <a:txBody>
                    <a:bodyPr/>
                    <a:lstStyle/>
                    <a:p>
                      <a:r>
                        <a:rPr lang="en-US" dirty="0"/>
                        <a:t>102</a:t>
                      </a:r>
                      <a:endParaRPr lang="en-IN" dirty="0"/>
                    </a:p>
                  </a:txBody>
                  <a:tcPr/>
                </a:tc>
                <a:tc>
                  <a:txBody>
                    <a:bodyPr/>
                    <a:lstStyle/>
                    <a:p>
                      <a:r>
                        <a:rPr lang="en-US" dirty="0"/>
                        <a:t>Dinesh</a:t>
                      </a:r>
                      <a:endParaRPr lang="en-IN" dirty="0"/>
                    </a:p>
                  </a:txBody>
                  <a:tcPr/>
                </a:tc>
                <a:tc>
                  <a:txBody>
                    <a:bodyPr/>
                    <a:lstStyle/>
                    <a:p>
                      <a:r>
                        <a:rPr lang="en-US" dirty="0"/>
                        <a:t>Krishna</a:t>
                      </a:r>
                      <a:endParaRPr lang="en-IN" dirty="0"/>
                    </a:p>
                  </a:txBody>
                  <a:tcPr/>
                </a:tc>
                <a:tc>
                  <a:txBody>
                    <a:bodyPr/>
                    <a:lstStyle/>
                    <a:p>
                      <a:r>
                        <a:rPr lang="en-US" dirty="0"/>
                        <a:t>545344</a:t>
                      </a:r>
                      <a:endParaRPr lang="en-IN" dirty="0"/>
                    </a:p>
                  </a:txBody>
                  <a:tcPr/>
                </a:tc>
                <a:tc>
                  <a:txBody>
                    <a:bodyPr/>
                    <a:lstStyle/>
                    <a:p>
                      <a:r>
                        <a:rPr lang="en-US" dirty="0"/>
                        <a:t>1/1/1</a:t>
                      </a:r>
                      <a:endParaRPr lang="en-IN" dirty="0"/>
                    </a:p>
                  </a:txBody>
                  <a:tcPr/>
                </a:tc>
                <a:tc>
                  <a:txBody>
                    <a:bodyPr/>
                    <a:lstStyle/>
                    <a:p>
                      <a:r>
                        <a:rPr lang="en-US" dirty="0"/>
                        <a:t>2002</a:t>
                      </a:r>
                      <a:endParaRPr lang="en-IN" dirty="0"/>
                    </a:p>
                  </a:txBody>
                  <a:tcPr/>
                </a:tc>
                <a:extLst>
                  <a:ext uri="{0D108BD9-81ED-4DB2-BD59-A6C34878D82A}">
                    <a16:rowId xmlns:a16="http://schemas.microsoft.com/office/drawing/2014/main" val="3022515208"/>
                  </a:ext>
                </a:extLst>
              </a:tr>
              <a:tr h="370840">
                <a:tc>
                  <a:txBody>
                    <a:bodyPr/>
                    <a:lstStyle/>
                    <a:p>
                      <a:r>
                        <a:rPr lang="en-US" dirty="0"/>
                        <a:t>103</a:t>
                      </a:r>
                      <a:endParaRPr lang="en-IN" dirty="0"/>
                    </a:p>
                  </a:txBody>
                  <a:tcPr/>
                </a:tc>
                <a:tc>
                  <a:txBody>
                    <a:bodyPr/>
                    <a:lstStyle/>
                    <a:p>
                      <a:r>
                        <a:rPr lang="en-US" dirty="0"/>
                        <a:t>Suresh</a:t>
                      </a:r>
                      <a:endParaRPr lang="en-IN" dirty="0"/>
                    </a:p>
                  </a:txBody>
                  <a:tcPr/>
                </a:tc>
                <a:tc>
                  <a:txBody>
                    <a:bodyPr/>
                    <a:lstStyle/>
                    <a:p>
                      <a:r>
                        <a:rPr lang="en-US" dirty="0"/>
                        <a:t>Ramesh</a:t>
                      </a:r>
                      <a:endParaRPr lang="en-IN" dirty="0"/>
                    </a:p>
                  </a:txBody>
                  <a:tcPr/>
                </a:tc>
                <a:tc>
                  <a:txBody>
                    <a:bodyPr/>
                    <a:lstStyle/>
                    <a:p>
                      <a:r>
                        <a:rPr lang="en-US" dirty="0"/>
                        <a:t>435345</a:t>
                      </a:r>
                      <a:endParaRPr lang="en-IN" dirty="0"/>
                    </a:p>
                  </a:txBody>
                  <a:tcPr/>
                </a:tc>
                <a:tc>
                  <a:txBody>
                    <a:bodyPr/>
                    <a:lstStyle/>
                    <a:p>
                      <a:r>
                        <a:rPr lang="en-US" dirty="0"/>
                        <a:t>2/2/2</a:t>
                      </a:r>
                      <a:endParaRPr lang="en-IN" dirty="0"/>
                    </a:p>
                  </a:txBody>
                  <a:tcPr/>
                </a:tc>
                <a:tc>
                  <a:txBody>
                    <a:bodyPr/>
                    <a:lstStyle/>
                    <a:p>
                      <a:r>
                        <a:rPr lang="en-US" dirty="0"/>
                        <a:t>2003</a:t>
                      </a:r>
                      <a:endParaRPr lang="en-IN" dirty="0"/>
                    </a:p>
                  </a:txBody>
                  <a:tcPr/>
                </a:tc>
                <a:extLst>
                  <a:ext uri="{0D108BD9-81ED-4DB2-BD59-A6C34878D82A}">
                    <a16:rowId xmlns:a16="http://schemas.microsoft.com/office/drawing/2014/main" val="970817188"/>
                  </a:ext>
                </a:extLst>
              </a:tr>
            </a:tbl>
          </a:graphicData>
        </a:graphic>
      </p:graphicFrame>
      <p:graphicFrame>
        <p:nvGraphicFramePr>
          <p:cNvPr id="8" name="Table 7">
            <a:extLst>
              <a:ext uri="{FF2B5EF4-FFF2-40B4-BE49-F238E27FC236}">
                <a16:creationId xmlns:a16="http://schemas.microsoft.com/office/drawing/2014/main" id="{6B27E94C-4E21-6AEE-E862-133C29FF7307}"/>
              </a:ext>
            </a:extLst>
          </p:cNvPr>
          <p:cNvGraphicFramePr>
            <a:graphicFrameLocks noGrp="1"/>
          </p:cNvGraphicFramePr>
          <p:nvPr>
            <p:extLst>
              <p:ext uri="{D42A27DB-BD31-4B8C-83A1-F6EECF244321}">
                <p14:modId xmlns:p14="http://schemas.microsoft.com/office/powerpoint/2010/main" val="1642242046"/>
              </p:ext>
            </p:extLst>
          </p:nvPr>
        </p:nvGraphicFramePr>
        <p:xfrm>
          <a:off x="8799095" y="365125"/>
          <a:ext cx="2904164" cy="2219926"/>
        </p:xfrm>
        <a:graphic>
          <a:graphicData uri="http://schemas.openxmlformats.org/drawingml/2006/table">
            <a:tbl>
              <a:tblPr firstRow="1" bandRow="1">
                <a:tableStyleId>{5C22544A-7EE6-4342-B048-85BDC9FD1C3A}</a:tableStyleId>
              </a:tblPr>
              <a:tblGrid>
                <a:gridCol w="1452082">
                  <a:extLst>
                    <a:ext uri="{9D8B030D-6E8A-4147-A177-3AD203B41FA5}">
                      <a16:colId xmlns:a16="http://schemas.microsoft.com/office/drawing/2014/main" val="3093176357"/>
                    </a:ext>
                  </a:extLst>
                </a:gridCol>
                <a:gridCol w="1452082">
                  <a:extLst>
                    <a:ext uri="{9D8B030D-6E8A-4147-A177-3AD203B41FA5}">
                      <a16:colId xmlns:a16="http://schemas.microsoft.com/office/drawing/2014/main" val="1137975705"/>
                    </a:ext>
                  </a:extLst>
                </a:gridCol>
              </a:tblGrid>
              <a:tr h="736566">
                <a:tc>
                  <a:txBody>
                    <a:bodyPr/>
                    <a:lstStyle/>
                    <a:p>
                      <a:r>
                        <a:rPr lang="en-US" dirty="0"/>
                        <a:t>EMPID</a:t>
                      </a:r>
                      <a:endParaRPr lang="en-IN" dirty="0"/>
                    </a:p>
                  </a:txBody>
                  <a:tcPr/>
                </a:tc>
                <a:tc>
                  <a:txBody>
                    <a:bodyPr/>
                    <a:lstStyle/>
                    <a:p>
                      <a:r>
                        <a:rPr lang="en-US" dirty="0"/>
                        <a:t>Salary</a:t>
                      </a:r>
                      <a:endParaRPr lang="en-IN" dirty="0"/>
                    </a:p>
                  </a:txBody>
                  <a:tcPr/>
                </a:tc>
                <a:extLst>
                  <a:ext uri="{0D108BD9-81ED-4DB2-BD59-A6C34878D82A}">
                    <a16:rowId xmlns:a16="http://schemas.microsoft.com/office/drawing/2014/main" val="1786739468"/>
                  </a:ext>
                </a:extLst>
              </a:tr>
              <a:tr h="370840">
                <a:tc>
                  <a:txBody>
                    <a:bodyPr/>
                    <a:lstStyle/>
                    <a:p>
                      <a:r>
                        <a:rPr lang="en-US" dirty="0"/>
                        <a:t>100</a:t>
                      </a:r>
                      <a:endParaRPr lang="en-IN" dirty="0"/>
                    </a:p>
                  </a:txBody>
                  <a:tcPr/>
                </a:tc>
                <a:tc>
                  <a:txBody>
                    <a:bodyPr/>
                    <a:lstStyle/>
                    <a:p>
                      <a:r>
                        <a:rPr lang="en-US" dirty="0"/>
                        <a:t>23433</a:t>
                      </a:r>
                      <a:endParaRPr lang="en-IN" dirty="0"/>
                    </a:p>
                  </a:txBody>
                  <a:tcPr/>
                </a:tc>
                <a:extLst>
                  <a:ext uri="{0D108BD9-81ED-4DB2-BD59-A6C34878D82A}">
                    <a16:rowId xmlns:a16="http://schemas.microsoft.com/office/drawing/2014/main" val="450490146"/>
                  </a:ext>
                </a:extLst>
              </a:tr>
              <a:tr h="370840">
                <a:tc>
                  <a:txBody>
                    <a:bodyPr/>
                    <a:lstStyle/>
                    <a:p>
                      <a:r>
                        <a:rPr lang="en-US" dirty="0"/>
                        <a:t>101</a:t>
                      </a:r>
                      <a:endParaRPr lang="en-IN" dirty="0"/>
                    </a:p>
                  </a:txBody>
                  <a:tcPr/>
                </a:tc>
                <a:tc>
                  <a:txBody>
                    <a:bodyPr/>
                    <a:lstStyle/>
                    <a:p>
                      <a:r>
                        <a:rPr lang="en-US" dirty="0"/>
                        <a:t>32432</a:t>
                      </a:r>
                      <a:endParaRPr lang="en-IN" dirty="0"/>
                    </a:p>
                  </a:txBody>
                  <a:tcPr/>
                </a:tc>
                <a:extLst>
                  <a:ext uri="{0D108BD9-81ED-4DB2-BD59-A6C34878D82A}">
                    <a16:rowId xmlns:a16="http://schemas.microsoft.com/office/drawing/2014/main" val="3125905245"/>
                  </a:ext>
                </a:extLst>
              </a:tr>
              <a:tr h="370840">
                <a:tc>
                  <a:txBody>
                    <a:bodyPr/>
                    <a:lstStyle/>
                    <a:p>
                      <a:r>
                        <a:rPr lang="en-US" dirty="0"/>
                        <a:t>102</a:t>
                      </a:r>
                      <a:endParaRPr lang="en-IN" dirty="0"/>
                    </a:p>
                  </a:txBody>
                  <a:tcPr/>
                </a:tc>
                <a:tc>
                  <a:txBody>
                    <a:bodyPr/>
                    <a:lstStyle/>
                    <a:p>
                      <a:r>
                        <a:rPr lang="en-US" dirty="0"/>
                        <a:t>32423</a:t>
                      </a:r>
                      <a:endParaRPr lang="en-IN" dirty="0"/>
                    </a:p>
                  </a:txBody>
                  <a:tcPr/>
                </a:tc>
                <a:extLst>
                  <a:ext uri="{0D108BD9-81ED-4DB2-BD59-A6C34878D82A}">
                    <a16:rowId xmlns:a16="http://schemas.microsoft.com/office/drawing/2014/main" val="561600563"/>
                  </a:ext>
                </a:extLst>
              </a:tr>
              <a:tr h="370840">
                <a:tc>
                  <a:txBody>
                    <a:bodyPr/>
                    <a:lstStyle/>
                    <a:p>
                      <a:r>
                        <a:rPr lang="en-US" dirty="0"/>
                        <a:t>103</a:t>
                      </a:r>
                      <a:endParaRPr lang="en-IN" dirty="0"/>
                    </a:p>
                  </a:txBody>
                  <a:tcPr/>
                </a:tc>
                <a:tc>
                  <a:txBody>
                    <a:bodyPr/>
                    <a:lstStyle/>
                    <a:p>
                      <a:r>
                        <a:rPr lang="en-US" dirty="0"/>
                        <a:t>34234</a:t>
                      </a:r>
                      <a:endParaRPr lang="en-IN" dirty="0"/>
                    </a:p>
                  </a:txBody>
                  <a:tcPr/>
                </a:tc>
                <a:extLst>
                  <a:ext uri="{0D108BD9-81ED-4DB2-BD59-A6C34878D82A}">
                    <a16:rowId xmlns:a16="http://schemas.microsoft.com/office/drawing/2014/main" val="3812286336"/>
                  </a:ext>
                </a:extLst>
              </a:tr>
            </a:tbl>
          </a:graphicData>
        </a:graphic>
      </p:graphicFrame>
      <p:cxnSp>
        <p:nvCxnSpPr>
          <p:cNvPr id="10" name="Straight Connector 9">
            <a:extLst>
              <a:ext uri="{FF2B5EF4-FFF2-40B4-BE49-F238E27FC236}">
                <a16:creationId xmlns:a16="http://schemas.microsoft.com/office/drawing/2014/main" id="{A9C70607-AEDA-8CD7-9A80-13FB9257D5FD}"/>
              </a:ext>
            </a:extLst>
          </p:cNvPr>
          <p:cNvCxnSpPr>
            <a:cxnSpLocks/>
          </p:cNvCxnSpPr>
          <p:nvPr/>
        </p:nvCxnSpPr>
        <p:spPr>
          <a:xfrm flipV="1">
            <a:off x="1411705" y="2585051"/>
            <a:ext cx="5029200" cy="1457559"/>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1DB38A0-E23A-E6F6-7EE4-695D3153267D}"/>
              </a:ext>
            </a:extLst>
          </p:cNvPr>
          <p:cNvSpPr txBox="1"/>
          <p:nvPr/>
        </p:nvSpPr>
        <p:spPr>
          <a:xfrm>
            <a:off x="6440905" y="3156006"/>
            <a:ext cx="2927683" cy="369332"/>
          </a:xfrm>
          <a:prstGeom prst="rect">
            <a:avLst/>
          </a:prstGeom>
          <a:noFill/>
        </p:spPr>
        <p:txBody>
          <a:bodyPr wrap="square" rtlCol="0">
            <a:spAutoFit/>
          </a:bodyPr>
          <a:lstStyle/>
          <a:p>
            <a:r>
              <a:rPr lang="en-US" dirty="0" err="1"/>
              <a:t>ProjectEmployee</a:t>
            </a:r>
            <a:r>
              <a:rPr lang="en-US" dirty="0"/>
              <a:t>(*:*)</a:t>
            </a:r>
            <a:endParaRPr lang="en-IN" dirty="0"/>
          </a:p>
        </p:txBody>
      </p:sp>
      <p:sp>
        <p:nvSpPr>
          <p:cNvPr id="14" name="TextBox 13">
            <a:extLst>
              <a:ext uri="{FF2B5EF4-FFF2-40B4-BE49-F238E27FC236}">
                <a16:creationId xmlns:a16="http://schemas.microsoft.com/office/drawing/2014/main" id="{2222C5B7-E6E7-E77E-2C66-645C7149B600}"/>
              </a:ext>
            </a:extLst>
          </p:cNvPr>
          <p:cNvSpPr txBox="1"/>
          <p:nvPr/>
        </p:nvSpPr>
        <p:spPr>
          <a:xfrm>
            <a:off x="7459580" y="1290422"/>
            <a:ext cx="1522394" cy="369332"/>
          </a:xfrm>
          <a:prstGeom prst="rect">
            <a:avLst/>
          </a:prstGeom>
          <a:noFill/>
        </p:spPr>
        <p:txBody>
          <a:bodyPr wrap="square" rtlCol="0">
            <a:spAutoFit/>
          </a:bodyPr>
          <a:lstStyle/>
          <a:p>
            <a:r>
              <a:rPr lang="en-US" dirty="0"/>
              <a:t>EMPID(1:1)</a:t>
            </a:r>
            <a:endParaRPr lang="en-IN" dirty="0"/>
          </a:p>
        </p:txBody>
      </p:sp>
    </p:spTree>
    <p:extLst>
      <p:ext uri="{BB962C8B-B14F-4D97-AF65-F5344CB8AC3E}">
        <p14:creationId xmlns:p14="http://schemas.microsoft.com/office/powerpoint/2010/main" val="14919326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0FE94-8480-5778-FDDA-4F39027C8AE3}"/>
              </a:ext>
            </a:extLst>
          </p:cNvPr>
          <p:cNvSpPr>
            <a:spLocks noGrp="1"/>
          </p:cNvSpPr>
          <p:nvPr>
            <p:ph type="title"/>
          </p:nvPr>
        </p:nvSpPr>
        <p:spPr>
          <a:xfrm>
            <a:off x="1426792" y="205237"/>
            <a:ext cx="10515600" cy="838841"/>
          </a:xfrm>
        </p:spPr>
        <p:txBody>
          <a:bodyPr/>
          <a:lstStyle/>
          <a:p>
            <a:r>
              <a:rPr lang="en-US" dirty="0"/>
              <a:t>ODBC (Open Database Connectivity )</a:t>
            </a:r>
            <a:endParaRPr lang="en-IN" dirty="0"/>
          </a:p>
        </p:txBody>
      </p:sp>
      <p:sp>
        <p:nvSpPr>
          <p:cNvPr id="4" name="Rectangle 3">
            <a:extLst>
              <a:ext uri="{FF2B5EF4-FFF2-40B4-BE49-F238E27FC236}">
                <a16:creationId xmlns:a16="http://schemas.microsoft.com/office/drawing/2014/main" id="{C8D54A14-FDCA-1233-1981-40DB4D830F6E}"/>
              </a:ext>
            </a:extLst>
          </p:cNvPr>
          <p:cNvSpPr/>
          <p:nvPr/>
        </p:nvSpPr>
        <p:spPr>
          <a:xfrm>
            <a:off x="1225379" y="3360092"/>
            <a:ext cx="1844842" cy="9743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APP</a:t>
            </a:r>
            <a:endParaRPr lang="en-IN" dirty="0"/>
          </a:p>
        </p:txBody>
      </p:sp>
      <p:grpSp>
        <p:nvGrpSpPr>
          <p:cNvPr id="27" name="Group 26">
            <a:extLst>
              <a:ext uri="{FF2B5EF4-FFF2-40B4-BE49-F238E27FC236}">
                <a16:creationId xmlns:a16="http://schemas.microsoft.com/office/drawing/2014/main" id="{919CE723-FE5D-603A-27D8-B4B76A542BAE}"/>
              </a:ext>
            </a:extLst>
          </p:cNvPr>
          <p:cNvGrpSpPr/>
          <p:nvPr/>
        </p:nvGrpSpPr>
        <p:grpSpPr>
          <a:xfrm>
            <a:off x="6304074" y="1562502"/>
            <a:ext cx="2032789" cy="974958"/>
            <a:chOff x="3269684" y="2245533"/>
            <a:chExt cx="2032789" cy="974958"/>
          </a:xfrm>
        </p:grpSpPr>
        <p:sp>
          <p:nvSpPr>
            <p:cNvPr id="6" name="TextBox 5">
              <a:extLst>
                <a:ext uri="{FF2B5EF4-FFF2-40B4-BE49-F238E27FC236}">
                  <a16:creationId xmlns:a16="http://schemas.microsoft.com/office/drawing/2014/main" id="{D5AC98EB-7714-ACB2-E7B9-3D21A7F86130}"/>
                </a:ext>
              </a:extLst>
            </p:cNvPr>
            <p:cNvSpPr txBox="1"/>
            <p:nvPr/>
          </p:nvSpPr>
          <p:spPr>
            <a:xfrm>
              <a:off x="3269684" y="2245533"/>
              <a:ext cx="1354217" cy="369332"/>
            </a:xfrm>
            <a:prstGeom prst="rect">
              <a:avLst/>
            </a:prstGeom>
            <a:noFill/>
          </p:spPr>
          <p:txBody>
            <a:bodyPr wrap="none" rtlCol="0">
              <a:spAutoFit/>
            </a:bodyPr>
            <a:lstStyle/>
            <a:p>
              <a:r>
                <a:rPr lang="en-US" dirty="0"/>
                <a:t>ODBC Driver</a:t>
              </a:r>
              <a:endParaRPr lang="en-IN" dirty="0"/>
            </a:p>
          </p:txBody>
        </p:sp>
        <p:sp>
          <p:nvSpPr>
            <p:cNvPr id="9" name="Oval 8">
              <a:extLst>
                <a:ext uri="{FF2B5EF4-FFF2-40B4-BE49-F238E27FC236}">
                  <a16:creationId xmlns:a16="http://schemas.microsoft.com/office/drawing/2014/main" id="{54C2D152-1E4D-78CC-5936-07121E4CC5E7}"/>
                </a:ext>
              </a:extLst>
            </p:cNvPr>
            <p:cNvSpPr/>
            <p:nvPr/>
          </p:nvSpPr>
          <p:spPr>
            <a:xfrm>
              <a:off x="4081379" y="2985094"/>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 name="Straight Connector 9">
              <a:extLst>
                <a:ext uri="{FF2B5EF4-FFF2-40B4-BE49-F238E27FC236}">
                  <a16:creationId xmlns:a16="http://schemas.microsoft.com/office/drawing/2014/main" id="{05C16287-6285-C5EF-E4BF-3484F0BEAAC9}"/>
                </a:ext>
              </a:extLst>
            </p:cNvPr>
            <p:cNvCxnSpPr>
              <a:cxnSpLocks/>
            </p:cNvCxnSpPr>
            <p:nvPr/>
          </p:nvCxnSpPr>
          <p:spPr>
            <a:xfrm flipV="1">
              <a:off x="4306743" y="3050950"/>
              <a:ext cx="995730" cy="2708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EA93F1F6-D136-B082-309E-EAA706C98107}"/>
              </a:ext>
            </a:extLst>
          </p:cNvPr>
          <p:cNvGrpSpPr/>
          <p:nvPr/>
        </p:nvGrpSpPr>
        <p:grpSpPr>
          <a:xfrm>
            <a:off x="3128263" y="3620562"/>
            <a:ext cx="998555" cy="421274"/>
            <a:chOff x="2179595" y="2060917"/>
            <a:chExt cx="883379" cy="421274"/>
          </a:xfrm>
        </p:grpSpPr>
        <p:sp>
          <p:nvSpPr>
            <p:cNvPr id="11" name="Arc 10">
              <a:extLst>
                <a:ext uri="{FF2B5EF4-FFF2-40B4-BE49-F238E27FC236}">
                  <a16:creationId xmlns:a16="http://schemas.microsoft.com/office/drawing/2014/main" id="{DB7C57C4-5D55-C34F-93EE-D5F16A196F6B}"/>
                </a:ext>
              </a:extLst>
            </p:cNvPr>
            <p:cNvSpPr/>
            <p:nvPr/>
          </p:nvSpPr>
          <p:spPr>
            <a:xfrm rot="16200000">
              <a:off x="2644469" y="206368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 name="Straight Connector 11">
              <a:extLst>
                <a:ext uri="{FF2B5EF4-FFF2-40B4-BE49-F238E27FC236}">
                  <a16:creationId xmlns:a16="http://schemas.microsoft.com/office/drawing/2014/main" id="{E7AA18A9-D83D-EF2A-AD25-8E388EBCA605}"/>
                </a:ext>
              </a:extLst>
            </p:cNvPr>
            <p:cNvCxnSpPr>
              <a:cxnSpLocks/>
            </p:cNvCxnSpPr>
            <p:nvPr/>
          </p:nvCxnSpPr>
          <p:spPr>
            <a:xfrm>
              <a:off x="2179595" y="2271554"/>
              <a:ext cx="435268"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5" name="Cylinder 14">
            <a:extLst>
              <a:ext uri="{FF2B5EF4-FFF2-40B4-BE49-F238E27FC236}">
                <a16:creationId xmlns:a16="http://schemas.microsoft.com/office/drawing/2014/main" id="{FA4A78FC-4A2D-7D7F-731F-F720E0D4EA76}"/>
              </a:ext>
            </a:extLst>
          </p:cNvPr>
          <p:cNvSpPr/>
          <p:nvPr/>
        </p:nvSpPr>
        <p:spPr>
          <a:xfrm>
            <a:off x="8368332" y="1640051"/>
            <a:ext cx="921210" cy="135135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DBase</a:t>
            </a:r>
            <a:endParaRPr lang="en-IN" dirty="0"/>
          </a:p>
        </p:txBody>
      </p:sp>
      <p:sp>
        <p:nvSpPr>
          <p:cNvPr id="16" name="Flowchart: Multidocument 15">
            <a:extLst>
              <a:ext uri="{FF2B5EF4-FFF2-40B4-BE49-F238E27FC236}">
                <a16:creationId xmlns:a16="http://schemas.microsoft.com/office/drawing/2014/main" id="{BF0C0114-F5D9-3730-8F8D-17538C0B9CB9}"/>
              </a:ext>
            </a:extLst>
          </p:cNvPr>
          <p:cNvSpPr/>
          <p:nvPr/>
        </p:nvSpPr>
        <p:spPr>
          <a:xfrm>
            <a:off x="10031594" y="1860924"/>
            <a:ext cx="1173231" cy="90961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Files</a:t>
            </a:r>
            <a:endParaRPr lang="en-IN" dirty="0"/>
          </a:p>
        </p:txBody>
      </p:sp>
      <p:cxnSp>
        <p:nvCxnSpPr>
          <p:cNvPr id="17" name="Straight Arrow Connector 16">
            <a:extLst>
              <a:ext uri="{FF2B5EF4-FFF2-40B4-BE49-F238E27FC236}">
                <a16:creationId xmlns:a16="http://schemas.microsoft.com/office/drawing/2014/main" id="{9619BFDC-E9F4-C3A9-EA5B-B906D3FB4AB7}"/>
              </a:ext>
            </a:extLst>
          </p:cNvPr>
          <p:cNvCxnSpPr>
            <a:cxnSpLocks/>
            <a:stCxn id="15" idx="4"/>
            <a:endCxn id="16" idx="1"/>
          </p:cNvCxnSpPr>
          <p:nvPr/>
        </p:nvCxnSpPr>
        <p:spPr>
          <a:xfrm>
            <a:off x="9289542" y="2315730"/>
            <a:ext cx="7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Cylinder 20">
            <a:extLst>
              <a:ext uri="{FF2B5EF4-FFF2-40B4-BE49-F238E27FC236}">
                <a16:creationId xmlns:a16="http://schemas.microsoft.com/office/drawing/2014/main" id="{83BB120E-5182-8EBE-6A82-73F5C63864C2}"/>
              </a:ext>
            </a:extLst>
          </p:cNvPr>
          <p:cNvSpPr/>
          <p:nvPr/>
        </p:nvSpPr>
        <p:spPr>
          <a:xfrm>
            <a:off x="8421610" y="3240546"/>
            <a:ext cx="921210" cy="135135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Foxpro</a:t>
            </a:r>
            <a:endParaRPr lang="en-IN" dirty="0"/>
          </a:p>
        </p:txBody>
      </p:sp>
      <p:sp>
        <p:nvSpPr>
          <p:cNvPr id="22" name="Flowchart: Multidocument 21">
            <a:extLst>
              <a:ext uri="{FF2B5EF4-FFF2-40B4-BE49-F238E27FC236}">
                <a16:creationId xmlns:a16="http://schemas.microsoft.com/office/drawing/2014/main" id="{29A2F351-5346-06B4-ABD7-A0425DFAC782}"/>
              </a:ext>
            </a:extLst>
          </p:cNvPr>
          <p:cNvSpPr/>
          <p:nvPr/>
        </p:nvSpPr>
        <p:spPr>
          <a:xfrm>
            <a:off x="10084872" y="3461419"/>
            <a:ext cx="1173231" cy="90961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Files</a:t>
            </a:r>
            <a:endParaRPr lang="en-IN" dirty="0"/>
          </a:p>
        </p:txBody>
      </p:sp>
      <p:cxnSp>
        <p:nvCxnSpPr>
          <p:cNvPr id="23" name="Straight Arrow Connector 22">
            <a:extLst>
              <a:ext uri="{FF2B5EF4-FFF2-40B4-BE49-F238E27FC236}">
                <a16:creationId xmlns:a16="http://schemas.microsoft.com/office/drawing/2014/main" id="{4C3FB202-56E9-47D2-F0FB-06DB50DA68F1}"/>
              </a:ext>
            </a:extLst>
          </p:cNvPr>
          <p:cNvCxnSpPr>
            <a:cxnSpLocks/>
            <a:stCxn id="21" idx="4"/>
            <a:endCxn id="22" idx="1"/>
          </p:cNvCxnSpPr>
          <p:nvPr/>
        </p:nvCxnSpPr>
        <p:spPr>
          <a:xfrm>
            <a:off x="9342820" y="3916225"/>
            <a:ext cx="7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Cylinder 23">
            <a:extLst>
              <a:ext uri="{FF2B5EF4-FFF2-40B4-BE49-F238E27FC236}">
                <a16:creationId xmlns:a16="http://schemas.microsoft.com/office/drawing/2014/main" id="{FBDFFCD4-E95D-A8A2-19EC-16234F61A8C8}"/>
              </a:ext>
            </a:extLst>
          </p:cNvPr>
          <p:cNvSpPr/>
          <p:nvPr/>
        </p:nvSpPr>
        <p:spPr>
          <a:xfrm>
            <a:off x="8421610" y="4841041"/>
            <a:ext cx="921210" cy="135135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Oracle</a:t>
            </a:r>
            <a:endParaRPr lang="en-IN" dirty="0"/>
          </a:p>
        </p:txBody>
      </p:sp>
      <p:sp>
        <p:nvSpPr>
          <p:cNvPr id="25" name="Flowchart: Multidocument 24">
            <a:extLst>
              <a:ext uri="{FF2B5EF4-FFF2-40B4-BE49-F238E27FC236}">
                <a16:creationId xmlns:a16="http://schemas.microsoft.com/office/drawing/2014/main" id="{1E825740-4F07-D664-EC9A-BB4CBE4A7D43}"/>
              </a:ext>
            </a:extLst>
          </p:cNvPr>
          <p:cNvSpPr/>
          <p:nvPr/>
        </p:nvSpPr>
        <p:spPr>
          <a:xfrm>
            <a:off x="10084872" y="5061914"/>
            <a:ext cx="1173231" cy="90961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Files</a:t>
            </a:r>
            <a:endParaRPr lang="en-IN" dirty="0"/>
          </a:p>
        </p:txBody>
      </p:sp>
      <p:cxnSp>
        <p:nvCxnSpPr>
          <p:cNvPr id="26" name="Straight Arrow Connector 25">
            <a:extLst>
              <a:ext uri="{FF2B5EF4-FFF2-40B4-BE49-F238E27FC236}">
                <a16:creationId xmlns:a16="http://schemas.microsoft.com/office/drawing/2014/main" id="{F7F7AB7B-D3BC-A82C-9245-B2CC77D6AC97}"/>
              </a:ext>
            </a:extLst>
          </p:cNvPr>
          <p:cNvCxnSpPr>
            <a:cxnSpLocks/>
            <a:stCxn id="24" idx="4"/>
            <a:endCxn id="25" idx="1"/>
          </p:cNvCxnSpPr>
          <p:nvPr/>
        </p:nvCxnSpPr>
        <p:spPr>
          <a:xfrm>
            <a:off x="9342820" y="5516720"/>
            <a:ext cx="7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490997D-DDF4-2828-68BF-F444ED3B64A1}"/>
              </a:ext>
            </a:extLst>
          </p:cNvPr>
          <p:cNvGrpSpPr/>
          <p:nvPr/>
        </p:nvGrpSpPr>
        <p:grpSpPr>
          <a:xfrm>
            <a:off x="6388821" y="3109635"/>
            <a:ext cx="2032789" cy="974958"/>
            <a:chOff x="3269684" y="2245533"/>
            <a:chExt cx="2032789" cy="974958"/>
          </a:xfrm>
        </p:grpSpPr>
        <p:sp>
          <p:nvSpPr>
            <p:cNvPr id="29" name="TextBox 28">
              <a:extLst>
                <a:ext uri="{FF2B5EF4-FFF2-40B4-BE49-F238E27FC236}">
                  <a16:creationId xmlns:a16="http://schemas.microsoft.com/office/drawing/2014/main" id="{74103CE4-74FC-0ABF-FBB6-D9EF5B2D0F90}"/>
                </a:ext>
              </a:extLst>
            </p:cNvPr>
            <p:cNvSpPr txBox="1"/>
            <p:nvPr/>
          </p:nvSpPr>
          <p:spPr>
            <a:xfrm>
              <a:off x="3269684" y="2245533"/>
              <a:ext cx="1354217" cy="369332"/>
            </a:xfrm>
            <a:prstGeom prst="rect">
              <a:avLst/>
            </a:prstGeom>
            <a:noFill/>
          </p:spPr>
          <p:txBody>
            <a:bodyPr wrap="none" rtlCol="0">
              <a:spAutoFit/>
            </a:bodyPr>
            <a:lstStyle/>
            <a:p>
              <a:r>
                <a:rPr lang="en-US" dirty="0"/>
                <a:t>ODBC Driver</a:t>
              </a:r>
              <a:endParaRPr lang="en-IN" dirty="0"/>
            </a:p>
          </p:txBody>
        </p:sp>
        <p:sp>
          <p:nvSpPr>
            <p:cNvPr id="30" name="Oval 29">
              <a:extLst>
                <a:ext uri="{FF2B5EF4-FFF2-40B4-BE49-F238E27FC236}">
                  <a16:creationId xmlns:a16="http://schemas.microsoft.com/office/drawing/2014/main" id="{A1950BAA-E351-FEF2-92F9-FC7AC240A155}"/>
                </a:ext>
              </a:extLst>
            </p:cNvPr>
            <p:cNvSpPr/>
            <p:nvPr/>
          </p:nvSpPr>
          <p:spPr>
            <a:xfrm>
              <a:off x="4081379" y="2985094"/>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 name="Straight Connector 30">
              <a:extLst>
                <a:ext uri="{FF2B5EF4-FFF2-40B4-BE49-F238E27FC236}">
                  <a16:creationId xmlns:a16="http://schemas.microsoft.com/office/drawing/2014/main" id="{B26529C3-C605-420F-DE38-CDEA48629016}"/>
                </a:ext>
              </a:extLst>
            </p:cNvPr>
            <p:cNvCxnSpPr>
              <a:cxnSpLocks/>
            </p:cNvCxnSpPr>
            <p:nvPr/>
          </p:nvCxnSpPr>
          <p:spPr>
            <a:xfrm flipV="1">
              <a:off x="4306743" y="3050950"/>
              <a:ext cx="995730" cy="2708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8FE79F46-9022-FB58-846A-DC80BB06778F}"/>
              </a:ext>
            </a:extLst>
          </p:cNvPr>
          <p:cNvGrpSpPr/>
          <p:nvPr/>
        </p:nvGrpSpPr>
        <p:grpSpPr>
          <a:xfrm>
            <a:off x="6390691" y="4826948"/>
            <a:ext cx="2032789" cy="974958"/>
            <a:chOff x="3269684" y="2245533"/>
            <a:chExt cx="2032789" cy="974958"/>
          </a:xfrm>
        </p:grpSpPr>
        <p:sp>
          <p:nvSpPr>
            <p:cNvPr id="33" name="TextBox 32">
              <a:extLst>
                <a:ext uri="{FF2B5EF4-FFF2-40B4-BE49-F238E27FC236}">
                  <a16:creationId xmlns:a16="http://schemas.microsoft.com/office/drawing/2014/main" id="{68CEEFDC-B47C-D626-BD4A-051CE345D2E1}"/>
                </a:ext>
              </a:extLst>
            </p:cNvPr>
            <p:cNvSpPr txBox="1"/>
            <p:nvPr/>
          </p:nvSpPr>
          <p:spPr>
            <a:xfrm>
              <a:off x="3269684" y="2245533"/>
              <a:ext cx="1354217" cy="369332"/>
            </a:xfrm>
            <a:prstGeom prst="rect">
              <a:avLst/>
            </a:prstGeom>
            <a:noFill/>
          </p:spPr>
          <p:txBody>
            <a:bodyPr wrap="none" rtlCol="0">
              <a:spAutoFit/>
            </a:bodyPr>
            <a:lstStyle/>
            <a:p>
              <a:r>
                <a:rPr lang="en-US" dirty="0"/>
                <a:t>ODBC Driver</a:t>
              </a:r>
              <a:endParaRPr lang="en-IN" dirty="0"/>
            </a:p>
          </p:txBody>
        </p:sp>
        <p:sp>
          <p:nvSpPr>
            <p:cNvPr id="34" name="Oval 33">
              <a:extLst>
                <a:ext uri="{FF2B5EF4-FFF2-40B4-BE49-F238E27FC236}">
                  <a16:creationId xmlns:a16="http://schemas.microsoft.com/office/drawing/2014/main" id="{ABC54AC5-8206-4806-A2EA-2D4B3EF8D364}"/>
                </a:ext>
              </a:extLst>
            </p:cNvPr>
            <p:cNvSpPr/>
            <p:nvPr/>
          </p:nvSpPr>
          <p:spPr>
            <a:xfrm>
              <a:off x="4081379" y="2985094"/>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5" name="Straight Connector 34">
              <a:extLst>
                <a:ext uri="{FF2B5EF4-FFF2-40B4-BE49-F238E27FC236}">
                  <a16:creationId xmlns:a16="http://schemas.microsoft.com/office/drawing/2014/main" id="{747FA876-1C53-DBA6-C1ED-EC97499E3B30}"/>
                </a:ext>
              </a:extLst>
            </p:cNvPr>
            <p:cNvCxnSpPr>
              <a:cxnSpLocks/>
            </p:cNvCxnSpPr>
            <p:nvPr/>
          </p:nvCxnSpPr>
          <p:spPr>
            <a:xfrm flipV="1">
              <a:off x="4306743" y="3050950"/>
              <a:ext cx="995730" cy="2708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CE3B80C3-8E45-83F5-5742-779DDEEA36F1}"/>
              </a:ext>
            </a:extLst>
          </p:cNvPr>
          <p:cNvSpPr/>
          <p:nvPr/>
        </p:nvSpPr>
        <p:spPr>
          <a:xfrm>
            <a:off x="4858360" y="1857397"/>
            <a:ext cx="588592" cy="43314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dirty="0"/>
              <a:t>ODBC  (Manager)</a:t>
            </a:r>
            <a:endParaRPr lang="en-IN" dirty="0"/>
          </a:p>
        </p:txBody>
      </p:sp>
      <p:grpSp>
        <p:nvGrpSpPr>
          <p:cNvPr id="42" name="Group 41">
            <a:extLst>
              <a:ext uri="{FF2B5EF4-FFF2-40B4-BE49-F238E27FC236}">
                <a16:creationId xmlns:a16="http://schemas.microsoft.com/office/drawing/2014/main" id="{E526683E-E1C7-E51A-35BE-EDBFB7727F1F}"/>
              </a:ext>
            </a:extLst>
          </p:cNvPr>
          <p:cNvGrpSpPr/>
          <p:nvPr/>
        </p:nvGrpSpPr>
        <p:grpSpPr>
          <a:xfrm>
            <a:off x="3386344" y="3145962"/>
            <a:ext cx="1658859" cy="802936"/>
            <a:chOff x="3643614" y="2417555"/>
            <a:chExt cx="1658859" cy="802936"/>
          </a:xfrm>
        </p:grpSpPr>
        <p:sp>
          <p:nvSpPr>
            <p:cNvPr id="43" name="TextBox 42">
              <a:extLst>
                <a:ext uri="{FF2B5EF4-FFF2-40B4-BE49-F238E27FC236}">
                  <a16:creationId xmlns:a16="http://schemas.microsoft.com/office/drawing/2014/main" id="{C9595368-B5E2-A944-833D-1DF316177B91}"/>
                </a:ext>
              </a:extLst>
            </p:cNvPr>
            <p:cNvSpPr txBox="1"/>
            <p:nvPr/>
          </p:nvSpPr>
          <p:spPr>
            <a:xfrm>
              <a:off x="3643614" y="2417555"/>
              <a:ext cx="1090363" cy="369332"/>
            </a:xfrm>
            <a:prstGeom prst="rect">
              <a:avLst/>
            </a:prstGeom>
            <a:noFill/>
          </p:spPr>
          <p:txBody>
            <a:bodyPr wrap="none" rtlCol="0">
              <a:spAutoFit/>
            </a:bodyPr>
            <a:lstStyle/>
            <a:p>
              <a:r>
                <a:rPr lang="en-US" dirty="0"/>
                <a:t>ODBC API</a:t>
              </a:r>
              <a:endParaRPr lang="en-IN" dirty="0"/>
            </a:p>
          </p:txBody>
        </p:sp>
        <p:sp>
          <p:nvSpPr>
            <p:cNvPr id="44" name="Oval 43">
              <a:extLst>
                <a:ext uri="{FF2B5EF4-FFF2-40B4-BE49-F238E27FC236}">
                  <a16:creationId xmlns:a16="http://schemas.microsoft.com/office/drawing/2014/main" id="{6A1F14F4-D36A-F86A-E542-0ACAF59DDB3D}"/>
                </a:ext>
              </a:extLst>
            </p:cNvPr>
            <p:cNvSpPr/>
            <p:nvPr/>
          </p:nvSpPr>
          <p:spPr>
            <a:xfrm>
              <a:off x="4081379" y="2985094"/>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5" name="Straight Connector 44">
              <a:extLst>
                <a:ext uri="{FF2B5EF4-FFF2-40B4-BE49-F238E27FC236}">
                  <a16:creationId xmlns:a16="http://schemas.microsoft.com/office/drawing/2014/main" id="{4094E42E-501D-6839-777D-5D1FA194BD95}"/>
                </a:ext>
              </a:extLst>
            </p:cNvPr>
            <p:cNvCxnSpPr>
              <a:cxnSpLocks/>
            </p:cNvCxnSpPr>
            <p:nvPr/>
          </p:nvCxnSpPr>
          <p:spPr>
            <a:xfrm flipV="1">
              <a:off x="4306743" y="3050950"/>
              <a:ext cx="995730" cy="2708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F6B58A20-E80D-B5F5-2A29-98131F5CC0A5}"/>
              </a:ext>
            </a:extLst>
          </p:cNvPr>
          <p:cNvGrpSpPr/>
          <p:nvPr/>
        </p:nvGrpSpPr>
        <p:grpSpPr>
          <a:xfrm>
            <a:off x="5306083" y="2191637"/>
            <a:ext cx="2013096" cy="421274"/>
            <a:chOff x="1009200" y="2060917"/>
            <a:chExt cx="2053774" cy="421274"/>
          </a:xfrm>
        </p:grpSpPr>
        <p:sp>
          <p:nvSpPr>
            <p:cNvPr id="49" name="Arc 48">
              <a:extLst>
                <a:ext uri="{FF2B5EF4-FFF2-40B4-BE49-F238E27FC236}">
                  <a16:creationId xmlns:a16="http://schemas.microsoft.com/office/drawing/2014/main" id="{57D57FAD-A129-FD87-FCA6-2B6E71C7D9F5}"/>
                </a:ext>
              </a:extLst>
            </p:cNvPr>
            <p:cNvSpPr/>
            <p:nvPr/>
          </p:nvSpPr>
          <p:spPr>
            <a:xfrm rot="16200000">
              <a:off x="2644469" y="206368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50" name="Straight Connector 49">
              <a:extLst>
                <a:ext uri="{FF2B5EF4-FFF2-40B4-BE49-F238E27FC236}">
                  <a16:creationId xmlns:a16="http://schemas.microsoft.com/office/drawing/2014/main" id="{1BEC1A1C-C23F-98EC-186F-D217BB336BBB}"/>
                </a:ext>
              </a:extLst>
            </p:cNvPr>
            <p:cNvCxnSpPr>
              <a:cxnSpLocks/>
            </p:cNvCxnSpPr>
            <p:nvPr/>
          </p:nvCxnSpPr>
          <p:spPr>
            <a:xfrm>
              <a:off x="1009200" y="2274900"/>
              <a:ext cx="1670627"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FAB9C9DC-B858-E3F1-273C-598D4F82D66E}"/>
              </a:ext>
            </a:extLst>
          </p:cNvPr>
          <p:cNvGrpSpPr/>
          <p:nvPr/>
        </p:nvGrpSpPr>
        <p:grpSpPr>
          <a:xfrm>
            <a:off x="5410723" y="3763418"/>
            <a:ext cx="2013096" cy="421274"/>
            <a:chOff x="1009200" y="2060917"/>
            <a:chExt cx="2053774" cy="421274"/>
          </a:xfrm>
        </p:grpSpPr>
        <p:sp>
          <p:nvSpPr>
            <p:cNvPr id="53" name="Arc 52">
              <a:extLst>
                <a:ext uri="{FF2B5EF4-FFF2-40B4-BE49-F238E27FC236}">
                  <a16:creationId xmlns:a16="http://schemas.microsoft.com/office/drawing/2014/main" id="{E5068C9E-22A9-92A0-916E-0F8D274D5630}"/>
                </a:ext>
              </a:extLst>
            </p:cNvPr>
            <p:cNvSpPr/>
            <p:nvPr/>
          </p:nvSpPr>
          <p:spPr>
            <a:xfrm rot="16200000">
              <a:off x="2644469" y="206368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54" name="Straight Connector 53">
              <a:extLst>
                <a:ext uri="{FF2B5EF4-FFF2-40B4-BE49-F238E27FC236}">
                  <a16:creationId xmlns:a16="http://schemas.microsoft.com/office/drawing/2014/main" id="{3B13520C-0A28-76EC-6045-598FE0022942}"/>
                </a:ext>
              </a:extLst>
            </p:cNvPr>
            <p:cNvCxnSpPr>
              <a:cxnSpLocks/>
            </p:cNvCxnSpPr>
            <p:nvPr/>
          </p:nvCxnSpPr>
          <p:spPr>
            <a:xfrm>
              <a:off x="1009200" y="2274900"/>
              <a:ext cx="1670627"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B69F29B4-1D5D-3360-62ED-44C5A1CF752C}"/>
              </a:ext>
            </a:extLst>
          </p:cNvPr>
          <p:cNvGrpSpPr/>
          <p:nvPr/>
        </p:nvGrpSpPr>
        <p:grpSpPr>
          <a:xfrm>
            <a:off x="5449013" y="5473570"/>
            <a:ext cx="2013096" cy="421274"/>
            <a:chOff x="1009200" y="2060917"/>
            <a:chExt cx="2053774" cy="421274"/>
          </a:xfrm>
        </p:grpSpPr>
        <p:sp>
          <p:nvSpPr>
            <p:cNvPr id="56" name="Arc 55">
              <a:extLst>
                <a:ext uri="{FF2B5EF4-FFF2-40B4-BE49-F238E27FC236}">
                  <a16:creationId xmlns:a16="http://schemas.microsoft.com/office/drawing/2014/main" id="{40812162-AF80-5C75-18A0-DE4587F1B375}"/>
                </a:ext>
              </a:extLst>
            </p:cNvPr>
            <p:cNvSpPr/>
            <p:nvPr/>
          </p:nvSpPr>
          <p:spPr>
            <a:xfrm rot="16200000">
              <a:off x="2644469" y="206368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57" name="Straight Connector 56">
              <a:extLst>
                <a:ext uri="{FF2B5EF4-FFF2-40B4-BE49-F238E27FC236}">
                  <a16:creationId xmlns:a16="http://schemas.microsoft.com/office/drawing/2014/main" id="{C0297178-A473-CAB5-8668-2FA37CD4228F}"/>
                </a:ext>
              </a:extLst>
            </p:cNvPr>
            <p:cNvCxnSpPr>
              <a:cxnSpLocks/>
            </p:cNvCxnSpPr>
            <p:nvPr/>
          </p:nvCxnSpPr>
          <p:spPr>
            <a:xfrm>
              <a:off x="1009200" y="2274900"/>
              <a:ext cx="1670627"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3753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2E027-5B07-4659-6402-9353051ABA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45088C-4E1F-36DE-7B6A-62CE4EA52C93}"/>
              </a:ext>
            </a:extLst>
          </p:cNvPr>
          <p:cNvSpPr>
            <a:spLocks noGrp="1"/>
          </p:cNvSpPr>
          <p:nvPr>
            <p:ph type="title"/>
          </p:nvPr>
        </p:nvSpPr>
        <p:spPr>
          <a:xfrm>
            <a:off x="1426792" y="205237"/>
            <a:ext cx="10515600" cy="838841"/>
          </a:xfrm>
        </p:spPr>
        <p:txBody>
          <a:bodyPr/>
          <a:lstStyle/>
          <a:p>
            <a:r>
              <a:rPr lang="en-US" dirty="0"/>
              <a:t>DAO=&gt; VB 3.0(Data Access Object)</a:t>
            </a:r>
            <a:endParaRPr lang="en-IN" dirty="0"/>
          </a:p>
        </p:txBody>
      </p:sp>
      <p:sp>
        <p:nvSpPr>
          <p:cNvPr id="4" name="Rectangle 3">
            <a:extLst>
              <a:ext uri="{FF2B5EF4-FFF2-40B4-BE49-F238E27FC236}">
                <a16:creationId xmlns:a16="http://schemas.microsoft.com/office/drawing/2014/main" id="{D9B973FF-D787-A249-360B-2CCA4CC78703}"/>
              </a:ext>
            </a:extLst>
          </p:cNvPr>
          <p:cNvSpPr/>
          <p:nvPr/>
        </p:nvSpPr>
        <p:spPr>
          <a:xfrm>
            <a:off x="1225379" y="3360092"/>
            <a:ext cx="1844842" cy="9743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APP</a:t>
            </a:r>
            <a:endParaRPr lang="en-IN" dirty="0"/>
          </a:p>
        </p:txBody>
      </p:sp>
      <p:grpSp>
        <p:nvGrpSpPr>
          <p:cNvPr id="47" name="Group 46">
            <a:extLst>
              <a:ext uri="{FF2B5EF4-FFF2-40B4-BE49-F238E27FC236}">
                <a16:creationId xmlns:a16="http://schemas.microsoft.com/office/drawing/2014/main" id="{F4A6988A-E621-9A47-46C3-D6733BE707CC}"/>
              </a:ext>
            </a:extLst>
          </p:cNvPr>
          <p:cNvGrpSpPr/>
          <p:nvPr/>
        </p:nvGrpSpPr>
        <p:grpSpPr>
          <a:xfrm>
            <a:off x="3128263" y="3620562"/>
            <a:ext cx="998555" cy="421274"/>
            <a:chOff x="2179595" y="2060917"/>
            <a:chExt cx="883379" cy="421274"/>
          </a:xfrm>
        </p:grpSpPr>
        <p:sp>
          <p:nvSpPr>
            <p:cNvPr id="11" name="Arc 10">
              <a:extLst>
                <a:ext uri="{FF2B5EF4-FFF2-40B4-BE49-F238E27FC236}">
                  <a16:creationId xmlns:a16="http://schemas.microsoft.com/office/drawing/2014/main" id="{57862D24-3BC4-A6B4-93ED-52134948C53B}"/>
                </a:ext>
              </a:extLst>
            </p:cNvPr>
            <p:cNvSpPr/>
            <p:nvPr/>
          </p:nvSpPr>
          <p:spPr>
            <a:xfrm rot="16200000">
              <a:off x="2644469" y="206368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 name="Straight Connector 11">
              <a:extLst>
                <a:ext uri="{FF2B5EF4-FFF2-40B4-BE49-F238E27FC236}">
                  <a16:creationId xmlns:a16="http://schemas.microsoft.com/office/drawing/2014/main" id="{1474B163-9520-2BD0-1BD9-CFDBFF43EE2A}"/>
                </a:ext>
              </a:extLst>
            </p:cNvPr>
            <p:cNvCxnSpPr>
              <a:cxnSpLocks/>
            </p:cNvCxnSpPr>
            <p:nvPr/>
          </p:nvCxnSpPr>
          <p:spPr>
            <a:xfrm>
              <a:off x="2179595" y="2271554"/>
              <a:ext cx="435268"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5" name="Cylinder 14">
            <a:extLst>
              <a:ext uri="{FF2B5EF4-FFF2-40B4-BE49-F238E27FC236}">
                <a16:creationId xmlns:a16="http://schemas.microsoft.com/office/drawing/2014/main" id="{042B01C6-2E81-ABC1-D121-F5E7681883F0}"/>
              </a:ext>
            </a:extLst>
          </p:cNvPr>
          <p:cNvSpPr/>
          <p:nvPr/>
        </p:nvSpPr>
        <p:spPr>
          <a:xfrm>
            <a:off x="8368332" y="1640051"/>
            <a:ext cx="921210" cy="135135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MS Access</a:t>
            </a:r>
            <a:endParaRPr lang="en-IN" dirty="0"/>
          </a:p>
        </p:txBody>
      </p:sp>
      <p:sp>
        <p:nvSpPr>
          <p:cNvPr id="16" name="Flowchart: Multidocument 15">
            <a:extLst>
              <a:ext uri="{FF2B5EF4-FFF2-40B4-BE49-F238E27FC236}">
                <a16:creationId xmlns:a16="http://schemas.microsoft.com/office/drawing/2014/main" id="{E115A86B-843A-9A3B-3866-5BD56EE2A57F}"/>
              </a:ext>
            </a:extLst>
          </p:cNvPr>
          <p:cNvSpPr/>
          <p:nvPr/>
        </p:nvSpPr>
        <p:spPr>
          <a:xfrm>
            <a:off x="10031594" y="1860924"/>
            <a:ext cx="1173231" cy="90961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Files</a:t>
            </a:r>
            <a:endParaRPr lang="en-IN" dirty="0"/>
          </a:p>
        </p:txBody>
      </p:sp>
      <p:cxnSp>
        <p:nvCxnSpPr>
          <p:cNvPr id="17" name="Straight Arrow Connector 16">
            <a:extLst>
              <a:ext uri="{FF2B5EF4-FFF2-40B4-BE49-F238E27FC236}">
                <a16:creationId xmlns:a16="http://schemas.microsoft.com/office/drawing/2014/main" id="{6D78CA8F-E1AD-3F1D-EF95-725CC3A271EF}"/>
              </a:ext>
            </a:extLst>
          </p:cNvPr>
          <p:cNvCxnSpPr>
            <a:cxnSpLocks/>
            <a:stCxn id="15" idx="4"/>
            <a:endCxn id="16" idx="1"/>
          </p:cNvCxnSpPr>
          <p:nvPr/>
        </p:nvCxnSpPr>
        <p:spPr>
          <a:xfrm>
            <a:off x="9289542" y="2315730"/>
            <a:ext cx="7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Cylinder 20">
            <a:extLst>
              <a:ext uri="{FF2B5EF4-FFF2-40B4-BE49-F238E27FC236}">
                <a16:creationId xmlns:a16="http://schemas.microsoft.com/office/drawing/2014/main" id="{A680AAE0-E524-BBBB-B28B-A13682B540F9}"/>
              </a:ext>
            </a:extLst>
          </p:cNvPr>
          <p:cNvSpPr/>
          <p:nvPr/>
        </p:nvSpPr>
        <p:spPr>
          <a:xfrm>
            <a:off x="8421610" y="3240546"/>
            <a:ext cx="921210" cy="135135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Fox-Pro</a:t>
            </a:r>
            <a:endParaRPr lang="en-IN" dirty="0"/>
          </a:p>
        </p:txBody>
      </p:sp>
      <p:sp>
        <p:nvSpPr>
          <p:cNvPr id="22" name="Flowchart: Multidocument 21">
            <a:extLst>
              <a:ext uri="{FF2B5EF4-FFF2-40B4-BE49-F238E27FC236}">
                <a16:creationId xmlns:a16="http://schemas.microsoft.com/office/drawing/2014/main" id="{BD735694-7F42-661B-4108-B99A8916508F}"/>
              </a:ext>
            </a:extLst>
          </p:cNvPr>
          <p:cNvSpPr/>
          <p:nvPr/>
        </p:nvSpPr>
        <p:spPr>
          <a:xfrm>
            <a:off x="10084872" y="3461419"/>
            <a:ext cx="1173231" cy="90961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Files</a:t>
            </a:r>
            <a:endParaRPr lang="en-IN" dirty="0"/>
          </a:p>
        </p:txBody>
      </p:sp>
      <p:cxnSp>
        <p:nvCxnSpPr>
          <p:cNvPr id="23" name="Straight Arrow Connector 22">
            <a:extLst>
              <a:ext uri="{FF2B5EF4-FFF2-40B4-BE49-F238E27FC236}">
                <a16:creationId xmlns:a16="http://schemas.microsoft.com/office/drawing/2014/main" id="{819F65CE-EB48-4716-BC4D-C94B438E5139}"/>
              </a:ext>
            </a:extLst>
          </p:cNvPr>
          <p:cNvCxnSpPr>
            <a:cxnSpLocks/>
            <a:stCxn id="21" idx="4"/>
            <a:endCxn id="22" idx="1"/>
          </p:cNvCxnSpPr>
          <p:nvPr/>
        </p:nvCxnSpPr>
        <p:spPr>
          <a:xfrm>
            <a:off x="9342820" y="3916225"/>
            <a:ext cx="7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Cylinder 23">
            <a:extLst>
              <a:ext uri="{FF2B5EF4-FFF2-40B4-BE49-F238E27FC236}">
                <a16:creationId xmlns:a16="http://schemas.microsoft.com/office/drawing/2014/main" id="{910E7D1D-DB3E-4339-9CE4-D48CABEC2A68}"/>
              </a:ext>
            </a:extLst>
          </p:cNvPr>
          <p:cNvSpPr/>
          <p:nvPr/>
        </p:nvSpPr>
        <p:spPr>
          <a:xfrm>
            <a:off x="8421610" y="4841041"/>
            <a:ext cx="921210" cy="135135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D-Base</a:t>
            </a:r>
            <a:endParaRPr lang="en-IN" dirty="0"/>
          </a:p>
        </p:txBody>
      </p:sp>
      <p:sp>
        <p:nvSpPr>
          <p:cNvPr id="25" name="Flowchart: Multidocument 24">
            <a:extLst>
              <a:ext uri="{FF2B5EF4-FFF2-40B4-BE49-F238E27FC236}">
                <a16:creationId xmlns:a16="http://schemas.microsoft.com/office/drawing/2014/main" id="{36CE2619-3558-1D4D-97F8-099092EBC06A}"/>
              </a:ext>
            </a:extLst>
          </p:cNvPr>
          <p:cNvSpPr/>
          <p:nvPr/>
        </p:nvSpPr>
        <p:spPr>
          <a:xfrm>
            <a:off x="10084872" y="5061914"/>
            <a:ext cx="1173231" cy="90961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Files</a:t>
            </a:r>
            <a:endParaRPr lang="en-IN" dirty="0"/>
          </a:p>
        </p:txBody>
      </p:sp>
      <p:cxnSp>
        <p:nvCxnSpPr>
          <p:cNvPr id="26" name="Straight Arrow Connector 25">
            <a:extLst>
              <a:ext uri="{FF2B5EF4-FFF2-40B4-BE49-F238E27FC236}">
                <a16:creationId xmlns:a16="http://schemas.microsoft.com/office/drawing/2014/main" id="{CD269F0A-504A-4207-1CE8-922444941369}"/>
              </a:ext>
            </a:extLst>
          </p:cNvPr>
          <p:cNvCxnSpPr>
            <a:cxnSpLocks/>
            <a:stCxn id="24" idx="4"/>
            <a:endCxn id="25" idx="1"/>
          </p:cNvCxnSpPr>
          <p:nvPr/>
        </p:nvCxnSpPr>
        <p:spPr>
          <a:xfrm>
            <a:off x="9342820" y="5516720"/>
            <a:ext cx="7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0695B435-94E2-E32C-5E34-2F6621F14531}"/>
              </a:ext>
            </a:extLst>
          </p:cNvPr>
          <p:cNvSpPr/>
          <p:nvPr/>
        </p:nvSpPr>
        <p:spPr>
          <a:xfrm>
            <a:off x="4858360" y="1857397"/>
            <a:ext cx="588592" cy="43314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dirty="0"/>
              <a:t>MS Jet DB Engine</a:t>
            </a:r>
            <a:endParaRPr lang="en-IN" dirty="0"/>
          </a:p>
        </p:txBody>
      </p:sp>
      <p:grpSp>
        <p:nvGrpSpPr>
          <p:cNvPr id="42" name="Group 41">
            <a:extLst>
              <a:ext uri="{FF2B5EF4-FFF2-40B4-BE49-F238E27FC236}">
                <a16:creationId xmlns:a16="http://schemas.microsoft.com/office/drawing/2014/main" id="{1335615E-1CDE-9508-7F4B-F71924F9CD7E}"/>
              </a:ext>
            </a:extLst>
          </p:cNvPr>
          <p:cNvGrpSpPr/>
          <p:nvPr/>
        </p:nvGrpSpPr>
        <p:grpSpPr>
          <a:xfrm>
            <a:off x="3386344" y="3145962"/>
            <a:ext cx="1658859" cy="802936"/>
            <a:chOff x="3643614" y="2417555"/>
            <a:chExt cx="1658859" cy="802936"/>
          </a:xfrm>
        </p:grpSpPr>
        <p:sp>
          <p:nvSpPr>
            <p:cNvPr id="43" name="TextBox 42">
              <a:extLst>
                <a:ext uri="{FF2B5EF4-FFF2-40B4-BE49-F238E27FC236}">
                  <a16:creationId xmlns:a16="http://schemas.microsoft.com/office/drawing/2014/main" id="{4E8A36C7-ED96-47A8-9002-04558AC4BB3C}"/>
                </a:ext>
              </a:extLst>
            </p:cNvPr>
            <p:cNvSpPr txBox="1"/>
            <p:nvPr/>
          </p:nvSpPr>
          <p:spPr>
            <a:xfrm>
              <a:off x="3643614" y="2417555"/>
              <a:ext cx="606705" cy="369332"/>
            </a:xfrm>
            <a:prstGeom prst="rect">
              <a:avLst/>
            </a:prstGeom>
            <a:noFill/>
          </p:spPr>
          <p:txBody>
            <a:bodyPr wrap="none" rtlCol="0">
              <a:spAutoFit/>
            </a:bodyPr>
            <a:lstStyle/>
            <a:p>
              <a:r>
                <a:rPr lang="en-US" dirty="0"/>
                <a:t>DAO</a:t>
              </a:r>
              <a:endParaRPr lang="en-IN" dirty="0"/>
            </a:p>
          </p:txBody>
        </p:sp>
        <p:sp>
          <p:nvSpPr>
            <p:cNvPr id="44" name="Oval 43">
              <a:extLst>
                <a:ext uri="{FF2B5EF4-FFF2-40B4-BE49-F238E27FC236}">
                  <a16:creationId xmlns:a16="http://schemas.microsoft.com/office/drawing/2014/main" id="{AF548B51-F35C-11D6-601E-F2A695717301}"/>
                </a:ext>
              </a:extLst>
            </p:cNvPr>
            <p:cNvSpPr/>
            <p:nvPr/>
          </p:nvSpPr>
          <p:spPr>
            <a:xfrm>
              <a:off x="4081379" y="2985094"/>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5" name="Straight Connector 44">
              <a:extLst>
                <a:ext uri="{FF2B5EF4-FFF2-40B4-BE49-F238E27FC236}">
                  <a16:creationId xmlns:a16="http://schemas.microsoft.com/office/drawing/2014/main" id="{09F8212D-3D7A-0B25-703A-C0B4C4D990AF}"/>
                </a:ext>
              </a:extLst>
            </p:cNvPr>
            <p:cNvCxnSpPr>
              <a:cxnSpLocks/>
            </p:cNvCxnSpPr>
            <p:nvPr/>
          </p:nvCxnSpPr>
          <p:spPr>
            <a:xfrm flipV="1">
              <a:off x="4306743" y="3050950"/>
              <a:ext cx="995730" cy="27082"/>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 name="Straight Connector 4">
            <a:extLst>
              <a:ext uri="{FF2B5EF4-FFF2-40B4-BE49-F238E27FC236}">
                <a16:creationId xmlns:a16="http://schemas.microsoft.com/office/drawing/2014/main" id="{DCAA7636-2719-3C1D-EE53-040CDDDA80B9}"/>
              </a:ext>
            </a:extLst>
          </p:cNvPr>
          <p:cNvCxnSpPr>
            <a:cxnSpLocks/>
            <a:endCxn id="15" idx="2"/>
          </p:cNvCxnSpPr>
          <p:nvPr/>
        </p:nvCxnSpPr>
        <p:spPr>
          <a:xfrm>
            <a:off x="5446952" y="2315730"/>
            <a:ext cx="29213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2367F91-799B-F6EF-75EF-3830122E3558}"/>
              </a:ext>
            </a:extLst>
          </p:cNvPr>
          <p:cNvCxnSpPr>
            <a:cxnSpLocks/>
            <a:endCxn id="21" idx="2"/>
          </p:cNvCxnSpPr>
          <p:nvPr/>
        </p:nvCxnSpPr>
        <p:spPr>
          <a:xfrm>
            <a:off x="5446952" y="3905850"/>
            <a:ext cx="2974658" cy="10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4406943-1D8C-B106-7E4C-045A7E15DD90}"/>
              </a:ext>
            </a:extLst>
          </p:cNvPr>
          <p:cNvCxnSpPr>
            <a:cxnSpLocks/>
            <a:endCxn id="24" idx="2"/>
          </p:cNvCxnSpPr>
          <p:nvPr/>
        </p:nvCxnSpPr>
        <p:spPr>
          <a:xfrm flipV="1">
            <a:off x="5382784" y="5516720"/>
            <a:ext cx="3038826" cy="56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77051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7A847-78B8-D50C-3AE8-FEFCF14804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147BB7-D8EF-0073-8CC4-21DCA02E79FD}"/>
              </a:ext>
            </a:extLst>
          </p:cNvPr>
          <p:cNvSpPr>
            <a:spLocks noGrp="1"/>
          </p:cNvSpPr>
          <p:nvPr>
            <p:ph type="title"/>
          </p:nvPr>
        </p:nvSpPr>
        <p:spPr>
          <a:xfrm>
            <a:off x="1426792" y="205237"/>
            <a:ext cx="10515600" cy="838841"/>
          </a:xfrm>
        </p:spPr>
        <p:txBody>
          <a:bodyPr/>
          <a:lstStyle/>
          <a:p>
            <a:r>
              <a:rPr lang="en-US" dirty="0"/>
              <a:t>RDO=&gt; VB 4.0(Remote Data Object)</a:t>
            </a:r>
            <a:endParaRPr lang="en-IN" dirty="0"/>
          </a:p>
        </p:txBody>
      </p:sp>
      <p:sp>
        <p:nvSpPr>
          <p:cNvPr id="4" name="Rectangle 3">
            <a:extLst>
              <a:ext uri="{FF2B5EF4-FFF2-40B4-BE49-F238E27FC236}">
                <a16:creationId xmlns:a16="http://schemas.microsoft.com/office/drawing/2014/main" id="{BF2E4C27-2A7D-20C2-37B0-7F8BBD9C033B}"/>
              </a:ext>
            </a:extLst>
          </p:cNvPr>
          <p:cNvSpPr/>
          <p:nvPr/>
        </p:nvSpPr>
        <p:spPr>
          <a:xfrm>
            <a:off x="1225379" y="3360092"/>
            <a:ext cx="1844842" cy="9743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APP</a:t>
            </a:r>
            <a:endParaRPr lang="en-IN" dirty="0"/>
          </a:p>
        </p:txBody>
      </p:sp>
      <p:grpSp>
        <p:nvGrpSpPr>
          <p:cNvPr id="47" name="Group 46">
            <a:extLst>
              <a:ext uri="{FF2B5EF4-FFF2-40B4-BE49-F238E27FC236}">
                <a16:creationId xmlns:a16="http://schemas.microsoft.com/office/drawing/2014/main" id="{1F948F39-DEFB-200C-4197-CC5435D4B32F}"/>
              </a:ext>
            </a:extLst>
          </p:cNvPr>
          <p:cNvGrpSpPr/>
          <p:nvPr/>
        </p:nvGrpSpPr>
        <p:grpSpPr>
          <a:xfrm>
            <a:off x="3128263" y="3620562"/>
            <a:ext cx="998555" cy="421274"/>
            <a:chOff x="2179595" y="2060917"/>
            <a:chExt cx="883379" cy="421274"/>
          </a:xfrm>
        </p:grpSpPr>
        <p:sp>
          <p:nvSpPr>
            <p:cNvPr id="11" name="Arc 10">
              <a:extLst>
                <a:ext uri="{FF2B5EF4-FFF2-40B4-BE49-F238E27FC236}">
                  <a16:creationId xmlns:a16="http://schemas.microsoft.com/office/drawing/2014/main" id="{201DD515-A915-F22D-4026-1D8D96446502}"/>
                </a:ext>
              </a:extLst>
            </p:cNvPr>
            <p:cNvSpPr/>
            <p:nvPr/>
          </p:nvSpPr>
          <p:spPr>
            <a:xfrm rot="16200000">
              <a:off x="2644469" y="206368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 name="Straight Connector 11">
              <a:extLst>
                <a:ext uri="{FF2B5EF4-FFF2-40B4-BE49-F238E27FC236}">
                  <a16:creationId xmlns:a16="http://schemas.microsoft.com/office/drawing/2014/main" id="{3013AEF8-F458-0DC6-8DD0-E6717EBC46C3}"/>
                </a:ext>
              </a:extLst>
            </p:cNvPr>
            <p:cNvCxnSpPr>
              <a:cxnSpLocks/>
            </p:cNvCxnSpPr>
            <p:nvPr/>
          </p:nvCxnSpPr>
          <p:spPr>
            <a:xfrm>
              <a:off x="2179595" y="2271554"/>
              <a:ext cx="435268"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28212804-9B93-1D62-965F-D754240A5E47}"/>
              </a:ext>
            </a:extLst>
          </p:cNvPr>
          <p:cNvGrpSpPr/>
          <p:nvPr/>
        </p:nvGrpSpPr>
        <p:grpSpPr>
          <a:xfrm>
            <a:off x="3386344" y="3145962"/>
            <a:ext cx="1658859" cy="802936"/>
            <a:chOff x="3643614" y="2417555"/>
            <a:chExt cx="1658859" cy="802936"/>
          </a:xfrm>
        </p:grpSpPr>
        <p:sp>
          <p:nvSpPr>
            <p:cNvPr id="43" name="TextBox 42">
              <a:extLst>
                <a:ext uri="{FF2B5EF4-FFF2-40B4-BE49-F238E27FC236}">
                  <a16:creationId xmlns:a16="http://schemas.microsoft.com/office/drawing/2014/main" id="{83A667ED-D417-C868-26EB-9EFCFFD4CDCD}"/>
                </a:ext>
              </a:extLst>
            </p:cNvPr>
            <p:cNvSpPr txBox="1"/>
            <p:nvPr/>
          </p:nvSpPr>
          <p:spPr>
            <a:xfrm>
              <a:off x="3643614" y="2417555"/>
              <a:ext cx="663964" cy="400110"/>
            </a:xfrm>
            <a:prstGeom prst="rect">
              <a:avLst/>
            </a:prstGeom>
            <a:noFill/>
          </p:spPr>
          <p:txBody>
            <a:bodyPr wrap="none" rtlCol="0">
              <a:spAutoFit/>
            </a:bodyPr>
            <a:lstStyle/>
            <a:p>
              <a:r>
                <a:rPr lang="en-US" sz="2000" b="1" dirty="0"/>
                <a:t>RDO</a:t>
              </a:r>
              <a:endParaRPr lang="en-IN" b="1" dirty="0"/>
            </a:p>
          </p:txBody>
        </p:sp>
        <p:sp>
          <p:nvSpPr>
            <p:cNvPr id="44" name="Oval 43">
              <a:extLst>
                <a:ext uri="{FF2B5EF4-FFF2-40B4-BE49-F238E27FC236}">
                  <a16:creationId xmlns:a16="http://schemas.microsoft.com/office/drawing/2014/main" id="{C5E5D23E-88A8-263B-698D-81EBA5F74A68}"/>
                </a:ext>
              </a:extLst>
            </p:cNvPr>
            <p:cNvSpPr/>
            <p:nvPr/>
          </p:nvSpPr>
          <p:spPr>
            <a:xfrm>
              <a:off x="4081379" y="2985094"/>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5" name="Straight Connector 44">
              <a:extLst>
                <a:ext uri="{FF2B5EF4-FFF2-40B4-BE49-F238E27FC236}">
                  <a16:creationId xmlns:a16="http://schemas.microsoft.com/office/drawing/2014/main" id="{90535D12-DA20-5A07-7302-5F69073F7E7D}"/>
                </a:ext>
              </a:extLst>
            </p:cNvPr>
            <p:cNvCxnSpPr>
              <a:cxnSpLocks/>
            </p:cNvCxnSpPr>
            <p:nvPr/>
          </p:nvCxnSpPr>
          <p:spPr>
            <a:xfrm flipV="1">
              <a:off x="4306743" y="3050950"/>
              <a:ext cx="995730" cy="2708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D4008A2B-2E82-2812-5ED0-DABE30103614}"/>
              </a:ext>
            </a:extLst>
          </p:cNvPr>
          <p:cNvGrpSpPr/>
          <p:nvPr/>
        </p:nvGrpSpPr>
        <p:grpSpPr>
          <a:xfrm>
            <a:off x="6304074" y="1562502"/>
            <a:ext cx="2032789" cy="974958"/>
            <a:chOff x="3269684" y="2245533"/>
            <a:chExt cx="2032789" cy="974958"/>
          </a:xfrm>
        </p:grpSpPr>
        <p:sp>
          <p:nvSpPr>
            <p:cNvPr id="20" name="TextBox 19">
              <a:extLst>
                <a:ext uri="{FF2B5EF4-FFF2-40B4-BE49-F238E27FC236}">
                  <a16:creationId xmlns:a16="http://schemas.microsoft.com/office/drawing/2014/main" id="{522A57E6-2ECB-E879-26BC-B67D7A0D5991}"/>
                </a:ext>
              </a:extLst>
            </p:cNvPr>
            <p:cNvSpPr txBox="1"/>
            <p:nvPr/>
          </p:nvSpPr>
          <p:spPr>
            <a:xfrm>
              <a:off x="3269684" y="2245533"/>
              <a:ext cx="1354217" cy="369332"/>
            </a:xfrm>
            <a:prstGeom prst="rect">
              <a:avLst/>
            </a:prstGeom>
            <a:noFill/>
          </p:spPr>
          <p:txBody>
            <a:bodyPr wrap="none" rtlCol="0">
              <a:spAutoFit/>
            </a:bodyPr>
            <a:lstStyle/>
            <a:p>
              <a:r>
                <a:rPr lang="en-US" dirty="0"/>
                <a:t>ODBC Driver</a:t>
              </a:r>
              <a:endParaRPr lang="en-IN" dirty="0"/>
            </a:p>
          </p:txBody>
        </p:sp>
        <p:sp>
          <p:nvSpPr>
            <p:cNvPr id="37" name="Oval 36">
              <a:extLst>
                <a:ext uri="{FF2B5EF4-FFF2-40B4-BE49-F238E27FC236}">
                  <a16:creationId xmlns:a16="http://schemas.microsoft.com/office/drawing/2014/main" id="{983CCA95-2D85-D5D3-DD6D-E2F3C9C63602}"/>
                </a:ext>
              </a:extLst>
            </p:cNvPr>
            <p:cNvSpPr/>
            <p:nvPr/>
          </p:nvSpPr>
          <p:spPr>
            <a:xfrm>
              <a:off x="4081379" y="2985094"/>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8" name="Straight Connector 37">
              <a:extLst>
                <a:ext uri="{FF2B5EF4-FFF2-40B4-BE49-F238E27FC236}">
                  <a16:creationId xmlns:a16="http://schemas.microsoft.com/office/drawing/2014/main" id="{08B3F98B-DDA6-D02A-7D70-4E8ACC590C7F}"/>
                </a:ext>
              </a:extLst>
            </p:cNvPr>
            <p:cNvCxnSpPr>
              <a:cxnSpLocks/>
            </p:cNvCxnSpPr>
            <p:nvPr/>
          </p:nvCxnSpPr>
          <p:spPr>
            <a:xfrm flipV="1">
              <a:off x="4306743" y="3050950"/>
              <a:ext cx="995730" cy="2708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9" name="Cylinder 38">
            <a:extLst>
              <a:ext uri="{FF2B5EF4-FFF2-40B4-BE49-F238E27FC236}">
                <a16:creationId xmlns:a16="http://schemas.microsoft.com/office/drawing/2014/main" id="{EED5FCAE-432B-7BC8-DDED-B8E890AAD756}"/>
              </a:ext>
            </a:extLst>
          </p:cNvPr>
          <p:cNvSpPr/>
          <p:nvPr/>
        </p:nvSpPr>
        <p:spPr>
          <a:xfrm>
            <a:off x="8368332" y="1640051"/>
            <a:ext cx="921210" cy="135135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SQL</a:t>
            </a:r>
            <a:endParaRPr lang="en-IN" dirty="0"/>
          </a:p>
        </p:txBody>
      </p:sp>
      <p:sp>
        <p:nvSpPr>
          <p:cNvPr id="40" name="Flowchart: Multidocument 39">
            <a:extLst>
              <a:ext uri="{FF2B5EF4-FFF2-40B4-BE49-F238E27FC236}">
                <a16:creationId xmlns:a16="http://schemas.microsoft.com/office/drawing/2014/main" id="{330AAB16-DB8A-02B3-A145-DF5B9A8B0653}"/>
              </a:ext>
            </a:extLst>
          </p:cNvPr>
          <p:cNvSpPr/>
          <p:nvPr/>
        </p:nvSpPr>
        <p:spPr>
          <a:xfrm>
            <a:off x="10031594" y="1860924"/>
            <a:ext cx="1173231" cy="90961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Files</a:t>
            </a:r>
            <a:endParaRPr lang="en-IN" dirty="0"/>
          </a:p>
        </p:txBody>
      </p:sp>
      <p:cxnSp>
        <p:nvCxnSpPr>
          <p:cNvPr id="41" name="Straight Arrow Connector 40">
            <a:extLst>
              <a:ext uri="{FF2B5EF4-FFF2-40B4-BE49-F238E27FC236}">
                <a16:creationId xmlns:a16="http://schemas.microsoft.com/office/drawing/2014/main" id="{905346B3-1B56-58DE-91D1-E9F4DA50BB7E}"/>
              </a:ext>
            </a:extLst>
          </p:cNvPr>
          <p:cNvCxnSpPr>
            <a:cxnSpLocks/>
            <a:stCxn id="39" idx="4"/>
            <a:endCxn id="40" idx="1"/>
          </p:cNvCxnSpPr>
          <p:nvPr/>
        </p:nvCxnSpPr>
        <p:spPr>
          <a:xfrm>
            <a:off x="9289542" y="2315730"/>
            <a:ext cx="7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Cylinder 45">
            <a:extLst>
              <a:ext uri="{FF2B5EF4-FFF2-40B4-BE49-F238E27FC236}">
                <a16:creationId xmlns:a16="http://schemas.microsoft.com/office/drawing/2014/main" id="{D9FB55F9-1DC7-1191-AB56-C0659D234477}"/>
              </a:ext>
            </a:extLst>
          </p:cNvPr>
          <p:cNvSpPr/>
          <p:nvPr/>
        </p:nvSpPr>
        <p:spPr>
          <a:xfrm>
            <a:off x="8421610" y="3240546"/>
            <a:ext cx="921210" cy="135135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Sybase</a:t>
            </a:r>
            <a:endParaRPr lang="en-IN" dirty="0"/>
          </a:p>
        </p:txBody>
      </p:sp>
      <p:sp>
        <p:nvSpPr>
          <p:cNvPr id="51" name="Flowchart: Multidocument 50">
            <a:extLst>
              <a:ext uri="{FF2B5EF4-FFF2-40B4-BE49-F238E27FC236}">
                <a16:creationId xmlns:a16="http://schemas.microsoft.com/office/drawing/2014/main" id="{D8ED6DC1-44FA-ACFB-C1D9-A1989F1D12F9}"/>
              </a:ext>
            </a:extLst>
          </p:cNvPr>
          <p:cNvSpPr/>
          <p:nvPr/>
        </p:nvSpPr>
        <p:spPr>
          <a:xfrm>
            <a:off x="10084872" y="3461419"/>
            <a:ext cx="1173231" cy="90961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Files</a:t>
            </a:r>
            <a:endParaRPr lang="en-IN" dirty="0"/>
          </a:p>
        </p:txBody>
      </p:sp>
      <p:cxnSp>
        <p:nvCxnSpPr>
          <p:cNvPr id="58" name="Straight Arrow Connector 57">
            <a:extLst>
              <a:ext uri="{FF2B5EF4-FFF2-40B4-BE49-F238E27FC236}">
                <a16:creationId xmlns:a16="http://schemas.microsoft.com/office/drawing/2014/main" id="{9BC92AFA-EE81-C4BD-D955-B7E6053BDBF9}"/>
              </a:ext>
            </a:extLst>
          </p:cNvPr>
          <p:cNvCxnSpPr>
            <a:cxnSpLocks/>
            <a:stCxn id="46" idx="4"/>
            <a:endCxn id="51" idx="1"/>
          </p:cNvCxnSpPr>
          <p:nvPr/>
        </p:nvCxnSpPr>
        <p:spPr>
          <a:xfrm>
            <a:off x="9342820" y="3916225"/>
            <a:ext cx="7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Cylinder 58">
            <a:extLst>
              <a:ext uri="{FF2B5EF4-FFF2-40B4-BE49-F238E27FC236}">
                <a16:creationId xmlns:a16="http://schemas.microsoft.com/office/drawing/2014/main" id="{26F03EFA-95EB-FD4F-62B5-3D8541F19C19}"/>
              </a:ext>
            </a:extLst>
          </p:cNvPr>
          <p:cNvSpPr/>
          <p:nvPr/>
        </p:nvSpPr>
        <p:spPr>
          <a:xfrm>
            <a:off x="8421610" y="4841041"/>
            <a:ext cx="921210" cy="135135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Oracle</a:t>
            </a:r>
            <a:endParaRPr lang="en-IN" dirty="0"/>
          </a:p>
        </p:txBody>
      </p:sp>
      <p:sp>
        <p:nvSpPr>
          <p:cNvPr id="60" name="Flowchart: Multidocument 59">
            <a:extLst>
              <a:ext uri="{FF2B5EF4-FFF2-40B4-BE49-F238E27FC236}">
                <a16:creationId xmlns:a16="http://schemas.microsoft.com/office/drawing/2014/main" id="{E0FB8D1D-8350-7759-378D-5A04F9C75B02}"/>
              </a:ext>
            </a:extLst>
          </p:cNvPr>
          <p:cNvSpPr/>
          <p:nvPr/>
        </p:nvSpPr>
        <p:spPr>
          <a:xfrm>
            <a:off x="10084872" y="5061914"/>
            <a:ext cx="1173231" cy="90961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Files</a:t>
            </a:r>
            <a:endParaRPr lang="en-IN" dirty="0"/>
          </a:p>
        </p:txBody>
      </p:sp>
      <p:cxnSp>
        <p:nvCxnSpPr>
          <p:cNvPr id="61" name="Straight Arrow Connector 60">
            <a:extLst>
              <a:ext uri="{FF2B5EF4-FFF2-40B4-BE49-F238E27FC236}">
                <a16:creationId xmlns:a16="http://schemas.microsoft.com/office/drawing/2014/main" id="{9A38214F-DD77-58B2-8695-96E790C64754}"/>
              </a:ext>
            </a:extLst>
          </p:cNvPr>
          <p:cNvCxnSpPr>
            <a:cxnSpLocks/>
            <a:stCxn id="59" idx="4"/>
            <a:endCxn id="60" idx="1"/>
          </p:cNvCxnSpPr>
          <p:nvPr/>
        </p:nvCxnSpPr>
        <p:spPr>
          <a:xfrm>
            <a:off x="9342820" y="5516720"/>
            <a:ext cx="7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DA7F59C2-CA38-C810-3E08-5D01C888390C}"/>
              </a:ext>
            </a:extLst>
          </p:cNvPr>
          <p:cNvGrpSpPr/>
          <p:nvPr/>
        </p:nvGrpSpPr>
        <p:grpSpPr>
          <a:xfrm>
            <a:off x="6388821" y="3109635"/>
            <a:ext cx="2032789" cy="974958"/>
            <a:chOff x="3269684" y="2245533"/>
            <a:chExt cx="2032789" cy="974958"/>
          </a:xfrm>
        </p:grpSpPr>
        <p:sp>
          <p:nvSpPr>
            <p:cNvPr id="63" name="TextBox 62">
              <a:extLst>
                <a:ext uri="{FF2B5EF4-FFF2-40B4-BE49-F238E27FC236}">
                  <a16:creationId xmlns:a16="http://schemas.microsoft.com/office/drawing/2014/main" id="{F17C42E2-074E-C0CF-1EEB-819CC86D3A93}"/>
                </a:ext>
              </a:extLst>
            </p:cNvPr>
            <p:cNvSpPr txBox="1"/>
            <p:nvPr/>
          </p:nvSpPr>
          <p:spPr>
            <a:xfrm>
              <a:off x="3269684" y="2245533"/>
              <a:ext cx="1354217" cy="369332"/>
            </a:xfrm>
            <a:prstGeom prst="rect">
              <a:avLst/>
            </a:prstGeom>
            <a:noFill/>
          </p:spPr>
          <p:txBody>
            <a:bodyPr wrap="none" rtlCol="0">
              <a:spAutoFit/>
            </a:bodyPr>
            <a:lstStyle/>
            <a:p>
              <a:r>
                <a:rPr lang="en-US" dirty="0"/>
                <a:t>ODBC Driver</a:t>
              </a:r>
              <a:endParaRPr lang="en-IN" dirty="0"/>
            </a:p>
          </p:txBody>
        </p:sp>
        <p:sp>
          <p:nvSpPr>
            <p:cNvPr id="64" name="Oval 63">
              <a:extLst>
                <a:ext uri="{FF2B5EF4-FFF2-40B4-BE49-F238E27FC236}">
                  <a16:creationId xmlns:a16="http://schemas.microsoft.com/office/drawing/2014/main" id="{0B606919-89B5-6D3F-4A02-1EA0EBC0A50A}"/>
                </a:ext>
              </a:extLst>
            </p:cNvPr>
            <p:cNvSpPr/>
            <p:nvPr/>
          </p:nvSpPr>
          <p:spPr>
            <a:xfrm>
              <a:off x="4081379" y="2985094"/>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5" name="Straight Connector 64">
              <a:extLst>
                <a:ext uri="{FF2B5EF4-FFF2-40B4-BE49-F238E27FC236}">
                  <a16:creationId xmlns:a16="http://schemas.microsoft.com/office/drawing/2014/main" id="{A885A00E-8318-11B5-4C21-D1CBDA9E2AAD}"/>
                </a:ext>
              </a:extLst>
            </p:cNvPr>
            <p:cNvCxnSpPr>
              <a:cxnSpLocks/>
            </p:cNvCxnSpPr>
            <p:nvPr/>
          </p:nvCxnSpPr>
          <p:spPr>
            <a:xfrm flipV="1">
              <a:off x="4306743" y="3050950"/>
              <a:ext cx="995730" cy="2708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7F1A9F5F-3D9A-DF5D-4293-CAA9B2160003}"/>
              </a:ext>
            </a:extLst>
          </p:cNvPr>
          <p:cNvGrpSpPr/>
          <p:nvPr/>
        </p:nvGrpSpPr>
        <p:grpSpPr>
          <a:xfrm>
            <a:off x="6390691" y="4826948"/>
            <a:ext cx="2032789" cy="974958"/>
            <a:chOff x="3269684" y="2245533"/>
            <a:chExt cx="2032789" cy="974958"/>
          </a:xfrm>
        </p:grpSpPr>
        <p:sp>
          <p:nvSpPr>
            <p:cNvPr id="67" name="TextBox 66">
              <a:extLst>
                <a:ext uri="{FF2B5EF4-FFF2-40B4-BE49-F238E27FC236}">
                  <a16:creationId xmlns:a16="http://schemas.microsoft.com/office/drawing/2014/main" id="{0FDCEB1D-E822-8CB3-F6A4-27CD9B47DF11}"/>
                </a:ext>
              </a:extLst>
            </p:cNvPr>
            <p:cNvSpPr txBox="1"/>
            <p:nvPr/>
          </p:nvSpPr>
          <p:spPr>
            <a:xfrm>
              <a:off x="3269684" y="2245533"/>
              <a:ext cx="1354217" cy="369332"/>
            </a:xfrm>
            <a:prstGeom prst="rect">
              <a:avLst/>
            </a:prstGeom>
            <a:noFill/>
          </p:spPr>
          <p:txBody>
            <a:bodyPr wrap="none" rtlCol="0">
              <a:spAutoFit/>
            </a:bodyPr>
            <a:lstStyle/>
            <a:p>
              <a:r>
                <a:rPr lang="en-US" dirty="0"/>
                <a:t>ODBC Driver</a:t>
              </a:r>
              <a:endParaRPr lang="en-IN" dirty="0"/>
            </a:p>
          </p:txBody>
        </p:sp>
        <p:sp>
          <p:nvSpPr>
            <p:cNvPr id="68" name="Oval 67">
              <a:extLst>
                <a:ext uri="{FF2B5EF4-FFF2-40B4-BE49-F238E27FC236}">
                  <a16:creationId xmlns:a16="http://schemas.microsoft.com/office/drawing/2014/main" id="{B9BAEAEC-A92B-C154-DC6B-DFD4E7E40DC4}"/>
                </a:ext>
              </a:extLst>
            </p:cNvPr>
            <p:cNvSpPr/>
            <p:nvPr/>
          </p:nvSpPr>
          <p:spPr>
            <a:xfrm>
              <a:off x="4081379" y="2985094"/>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9" name="Straight Connector 68">
              <a:extLst>
                <a:ext uri="{FF2B5EF4-FFF2-40B4-BE49-F238E27FC236}">
                  <a16:creationId xmlns:a16="http://schemas.microsoft.com/office/drawing/2014/main" id="{4B62C525-A198-8026-1A0C-314869AD9882}"/>
                </a:ext>
              </a:extLst>
            </p:cNvPr>
            <p:cNvCxnSpPr>
              <a:cxnSpLocks/>
            </p:cNvCxnSpPr>
            <p:nvPr/>
          </p:nvCxnSpPr>
          <p:spPr>
            <a:xfrm flipV="1">
              <a:off x="4306743" y="3050950"/>
              <a:ext cx="995730" cy="27082"/>
            </a:xfrm>
            <a:prstGeom prst="line">
              <a:avLst/>
            </a:prstGeom>
          </p:spPr>
          <p:style>
            <a:lnRef idx="1">
              <a:schemeClr val="accent1"/>
            </a:lnRef>
            <a:fillRef idx="0">
              <a:schemeClr val="accent1"/>
            </a:fillRef>
            <a:effectRef idx="0">
              <a:schemeClr val="accent1"/>
            </a:effectRef>
            <a:fontRef idx="minor">
              <a:schemeClr val="tx1"/>
            </a:fontRef>
          </p:style>
        </p:cxnSp>
      </p:grpSp>
      <p:sp>
        <p:nvSpPr>
          <p:cNvPr id="70" name="Rectangle 69">
            <a:extLst>
              <a:ext uri="{FF2B5EF4-FFF2-40B4-BE49-F238E27FC236}">
                <a16:creationId xmlns:a16="http://schemas.microsoft.com/office/drawing/2014/main" id="{F81C428A-CF79-E67D-54FE-B409F3FC215C}"/>
              </a:ext>
            </a:extLst>
          </p:cNvPr>
          <p:cNvSpPr/>
          <p:nvPr/>
        </p:nvSpPr>
        <p:spPr>
          <a:xfrm>
            <a:off x="4858360" y="1857397"/>
            <a:ext cx="588592" cy="43314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dirty="0"/>
              <a:t>ODBC  (Manager)</a:t>
            </a:r>
            <a:endParaRPr lang="en-IN" dirty="0"/>
          </a:p>
        </p:txBody>
      </p:sp>
      <p:grpSp>
        <p:nvGrpSpPr>
          <p:cNvPr id="71" name="Group 70">
            <a:extLst>
              <a:ext uri="{FF2B5EF4-FFF2-40B4-BE49-F238E27FC236}">
                <a16:creationId xmlns:a16="http://schemas.microsoft.com/office/drawing/2014/main" id="{193EB23F-B5F8-B54E-EC18-81851EA2A4D3}"/>
              </a:ext>
            </a:extLst>
          </p:cNvPr>
          <p:cNvGrpSpPr/>
          <p:nvPr/>
        </p:nvGrpSpPr>
        <p:grpSpPr>
          <a:xfrm>
            <a:off x="5306083" y="2191637"/>
            <a:ext cx="2013096" cy="421274"/>
            <a:chOff x="1009200" y="2060917"/>
            <a:chExt cx="2053774" cy="421274"/>
          </a:xfrm>
        </p:grpSpPr>
        <p:sp>
          <p:nvSpPr>
            <p:cNvPr id="72" name="Arc 71">
              <a:extLst>
                <a:ext uri="{FF2B5EF4-FFF2-40B4-BE49-F238E27FC236}">
                  <a16:creationId xmlns:a16="http://schemas.microsoft.com/office/drawing/2014/main" id="{B75BCBC8-C6DD-AEA1-CEF8-4FDEA890D49C}"/>
                </a:ext>
              </a:extLst>
            </p:cNvPr>
            <p:cNvSpPr/>
            <p:nvPr/>
          </p:nvSpPr>
          <p:spPr>
            <a:xfrm rot="16200000">
              <a:off x="2644469" y="206368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73" name="Straight Connector 72">
              <a:extLst>
                <a:ext uri="{FF2B5EF4-FFF2-40B4-BE49-F238E27FC236}">
                  <a16:creationId xmlns:a16="http://schemas.microsoft.com/office/drawing/2014/main" id="{A8400B23-66D8-D755-727C-15A2E485E12B}"/>
                </a:ext>
              </a:extLst>
            </p:cNvPr>
            <p:cNvCxnSpPr>
              <a:cxnSpLocks/>
            </p:cNvCxnSpPr>
            <p:nvPr/>
          </p:nvCxnSpPr>
          <p:spPr>
            <a:xfrm>
              <a:off x="1009200" y="2274900"/>
              <a:ext cx="1670627"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6C12267B-760C-7B6C-B5D8-925B897B6857}"/>
              </a:ext>
            </a:extLst>
          </p:cNvPr>
          <p:cNvGrpSpPr/>
          <p:nvPr/>
        </p:nvGrpSpPr>
        <p:grpSpPr>
          <a:xfrm>
            <a:off x="5410723" y="3763418"/>
            <a:ext cx="2013096" cy="421274"/>
            <a:chOff x="1009200" y="2060917"/>
            <a:chExt cx="2053774" cy="421274"/>
          </a:xfrm>
        </p:grpSpPr>
        <p:sp>
          <p:nvSpPr>
            <p:cNvPr id="75" name="Arc 74">
              <a:extLst>
                <a:ext uri="{FF2B5EF4-FFF2-40B4-BE49-F238E27FC236}">
                  <a16:creationId xmlns:a16="http://schemas.microsoft.com/office/drawing/2014/main" id="{B91B75A1-BB43-FF44-E1FB-B1EB64E04FF1}"/>
                </a:ext>
              </a:extLst>
            </p:cNvPr>
            <p:cNvSpPr/>
            <p:nvPr/>
          </p:nvSpPr>
          <p:spPr>
            <a:xfrm rot="16200000">
              <a:off x="2644469" y="206368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76" name="Straight Connector 75">
              <a:extLst>
                <a:ext uri="{FF2B5EF4-FFF2-40B4-BE49-F238E27FC236}">
                  <a16:creationId xmlns:a16="http://schemas.microsoft.com/office/drawing/2014/main" id="{2BB9CC27-1904-FEA7-D369-3393AC7503D0}"/>
                </a:ext>
              </a:extLst>
            </p:cNvPr>
            <p:cNvCxnSpPr>
              <a:cxnSpLocks/>
            </p:cNvCxnSpPr>
            <p:nvPr/>
          </p:nvCxnSpPr>
          <p:spPr>
            <a:xfrm>
              <a:off x="1009200" y="2274900"/>
              <a:ext cx="1670627"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7513A2CC-8B7F-E467-9BC8-F5F430737E88}"/>
              </a:ext>
            </a:extLst>
          </p:cNvPr>
          <p:cNvGrpSpPr/>
          <p:nvPr/>
        </p:nvGrpSpPr>
        <p:grpSpPr>
          <a:xfrm>
            <a:off x="5449013" y="5473570"/>
            <a:ext cx="2013096" cy="421274"/>
            <a:chOff x="1009200" y="2060917"/>
            <a:chExt cx="2053774" cy="421274"/>
          </a:xfrm>
        </p:grpSpPr>
        <p:sp>
          <p:nvSpPr>
            <p:cNvPr id="78" name="Arc 77">
              <a:extLst>
                <a:ext uri="{FF2B5EF4-FFF2-40B4-BE49-F238E27FC236}">
                  <a16:creationId xmlns:a16="http://schemas.microsoft.com/office/drawing/2014/main" id="{26D7AA46-F02A-FCA2-CD5C-C0D8C18B41CB}"/>
                </a:ext>
              </a:extLst>
            </p:cNvPr>
            <p:cNvSpPr/>
            <p:nvPr/>
          </p:nvSpPr>
          <p:spPr>
            <a:xfrm rot="16200000">
              <a:off x="2644469" y="206368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79" name="Straight Connector 78">
              <a:extLst>
                <a:ext uri="{FF2B5EF4-FFF2-40B4-BE49-F238E27FC236}">
                  <a16:creationId xmlns:a16="http://schemas.microsoft.com/office/drawing/2014/main" id="{B2DAC870-64E9-8CF9-44AF-0FE09DC59370}"/>
                </a:ext>
              </a:extLst>
            </p:cNvPr>
            <p:cNvCxnSpPr>
              <a:cxnSpLocks/>
            </p:cNvCxnSpPr>
            <p:nvPr/>
          </p:nvCxnSpPr>
          <p:spPr>
            <a:xfrm>
              <a:off x="1009200" y="2274900"/>
              <a:ext cx="1670627"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646967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59CAB-F28E-B7D8-0D25-AAD28E303E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A3AE58-15A1-10CD-6B10-75F19389431D}"/>
              </a:ext>
            </a:extLst>
          </p:cNvPr>
          <p:cNvSpPr>
            <a:spLocks noGrp="1"/>
          </p:cNvSpPr>
          <p:nvPr>
            <p:ph type="title"/>
          </p:nvPr>
        </p:nvSpPr>
        <p:spPr>
          <a:xfrm>
            <a:off x="1426792" y="205237"/>
            <a:ext cx="10515600" cy="838841"/>
          </a:xfrm>
        </p:spPr>
        <p:txBody>
          <a:bodyPr/>
          <a:lstStyle/>
          <a:p>
            <a:r>
              <a:rPr lang="en-US" dirty="0"/>
              <a:t>ADO=&gt; VB 6.0(ActiveX Data Object)</a:t>
            </a:r>
            <a:endParaRPr lang="en-IN" dirty="0"/>
          </a:p>
        </p:txBody>
      </p:sp>
      <p:sp>
        <p:nvSpPr>
          <p:cNvPr id="4" name="Rectangle 3">
            <a:extLst>
              <a:ext uri="{FF2B5EF4-FFF2-40B4-BE49-F238E27FC236}">
                <a16:creationId xmlns:a16="http://schemas.microsoft.com/office/drawing/2014/main" id="{7F3F4639-AF17-276B-D77F-8516E8FB9A2D}"/>
              </a:ext>
            </a:extLst>
          </p:cNvPr>
          <p:cNvSpPr/>
          <p:nvPr/>
        </p:nvSpPr>
        <p:spPr>
          <a:xfrm>
            <a:off x="1225379" y="3360092"/>
            <a:ext cx="1844842" cy="9743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APP</a:t>
            </a:r>
            <a:endParaRPr lang="en-IN" dirty="0"/>
          </a:p>
        </p:txBody>
      </p:sp>
      <p:grpSp>
        <p:nvGrpSpPr>
          <p:cNvPr id="47" name="Group 46">
            <a:extLst>
              <a:ext uri="{FF2B5EF4-FFF2-40B4-BE49-F238E27FC236}">
                <a16:creationId xmlns:a16="http://schemas.microsoft.com/office/drawing/2014/main" id="{4978127C-5956-B93F-F3E3-04193A1C97F7}"/>
              </a:ext>
            </a:extLst>
          </p:cNvPr>
          <p:cNvGrpSpPr/>
          <p:nvPr/>
        </p:nvGrpSpPr>
        <p:grpSpPr>
          <a:xfrm>
            <a:off x="3128263" y="3620562"/>
            <a:ext cx="998555" cy="421274"/>
            <a:chOff x="2179595" y="2060917"/>
            <a:chExt cx="883379" cy="421274"/>
          </a:xfrm>
        </p:grpSpPr>
        <p:sp>
          <p:nvSpPr>
            <p:cNvPr id="11" name="Arc 10">
              <a:extLst>
                <a:ext uri="{FF2B5EF4-FFF2-40B4-BE49-F238E27FC236}">
                  <a16:creationId xmlns:a16="http://schemas.microsoft.com/office/drawing/2014/main" id="{78DC79C4-2B02-46C0-5538-F7BA8563CB3D}"/>
                </a:ext>
              </a:extLst>
            </p:cNvPr>
            <p:cNvSpPr/>
            <p:nvPr/>
          </p:nvSpPr>
          <p:spPr>
            <a:xfrm rot="16200000">
              <a:off x="2644469" y="206368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 name="Straight Connector 11">
              <a:extLst>
                <a:ext uri="{FF2B5EF4-FFF2-40B4-BE49-F238E27FC236}">
                  <a16:creationId xmlns:a16="http://schemas.microsoft.com/office/drawing/2014/main" id="{90B99F8A-AF6E-71CA-39AE-AD5416C8F485}"/>
                </a:ext>
              </a:extLst>
            </p:cNvPr>
            <p:cNvCxnSpPr>
              <a:cxnSpLocks/>
            </p:cNvCxnSpPr>
            <p:nvPr/>
          </p:nvCxnSpPr>
          <p:spPr>
            <a:xfrm>
              <a:off x="2179595" y="2271554"/>
              <a:ext cx="435268"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94C5E3DC-C6DE-9FAF-9E30-E2CDDF374772}"/>
              </a:ext>
            </a:extLst>
          </p:cNvPr>
          <p:cNvGrpSpPr/>
          <p:nvPr/>
        </p:nvGrpSpPr>
        <p:grpSpPr>
          <a:xfrm>
            <a:off x="3386344" y="3145962"/>
            <a:ext cx="1658859" cy="802936"/>
            <a:chOff x="3643614" y="2417555"/>
            <a:chExt cx="1658859" cy="802936"/>
          </a:xfrm>
        </p:grpSpPr>
        <p:sp>
          <p:nvSpPr>
            <p:cNvPr id="43" name="TextBox 42">
              <a:extLst>
                <a:ext uri="{FF2B5EF4-FFF2-40B4-BE49-F238E27FC236}">
                  <a16:creationId xmlns:a16="http://schemas.microsoft.com/office/drawing/2014/main" id="{964BA1B8-7916-E464-08BE-C4F9DC4D1570}"/>
                </a:ext>
              </a:extLst>
            </p:cNvPr>
            <p:cNvSpPr txBox="1"/>
            <p:nvPr/>
          </p:nvSpPr>
          <p:spPr>
            <a:xfrm>
              <a:off x="3643614" y="2417555"/>
              <a:ext cx="675185" cy="400110"/>
            </a:xfrm>
            <a:prstGeom prst="rect">
              <a:avLst/>
            </a:prstGeom>
            <a:noFill/>
          </p:spPr>
          <p:txBody>
            <a:bodyPr wrap="none" rtlCol="0">
              <a:spAutoFit/>
            </a:bodyPr>
            <a:lstStyle/>
            <a:p>
              <a:r>
                <a:rPr lang="en-US" sz="2000" b="1" dirty="0"/>
                <a:t>ADO</a:t>
              </a:r>
              <a:endParaRPr lang="en-IN" b="1" dirty="0"/>
            </a:p>
          </p:txBody>
        </p:sp>
        <p:sp>
          <p:nvSpPr>
            <p:cNvPr id="44" name="Oval 43">
              <a:extLst>
                <a:ext uri="{FF2B5EF4-FFF2-40B4-BE49-F238E27FC236}">
                  <a16:creationId xmlns:a16="http://schemas.microsoft.com/office/drawing/2014/main" id="{ED863238-18E7-F283-3531-45F74DC1E5E1}"/>
                </a:ext>
              </a:extLst>
            </p:cNvPr>
            <p:cNvSpPr/>
            <p:nvPr/>
          </p:nvSpPr>
          <p:spPr>
            <a:xfrm>
              <a:off x="4081379" y="2985094"/>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5" name="Straight Connector 44">
              <a:extLst>
                <a:ext uri="{FF2B5EF4-FFF2-40B4-BE49-F238E27FC236}">
                  <a16:creationId xmlns:a16="http://schemas.microsoft.com/office/drawing/2014/main" id="{F56A8F09-EDEF-94C4-0CC8-5FFC32D3FDA8}"/>
                </a:ext>
              </a:extLst>
            </p:cNvPr>
            <p:cNvCxnSpPr>
              <a:cxnSpLocks/>
            </p:cNvCxnSpPr>
            <p:nvPr/>
          </p:nvCxnSpPr>
          <p:spPr>
            <a:xfrm flipV="1">
              <a:off x="4306743" y="3050950"/>
              <a:ext cx="995730" cy="2708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588AAB26-17C3-A491-5021-4A155853F5FE}"/>
              </a:ext>
            </a:extLst>
          </p:cNvPr>
          <p:cNvGrpSpPr/>
          <p:nvPr/>
        </p:nvGrpSpPr>
        <p:grpSpPr>
          <a:xfrm>
            <a:off x="6304074" y="1562502"/>
            <a:ext cx="2032789" cy="974958"/>
            <a:chOff x="3269684" y="2245533"/>
            <a:chExt cx="2032789" cy="974958"/>
          </a:xfrm>
        </p:grpSpPr>
        <p:sp>
          <p:nvSpPr>
            <p:cNvPr id="20" name="TextBox 19">
              <a:extLst>
                <a:ext uri="{FF2B5EF4-FFF2-40B4-BE49-F238E27FC236}">
                  <a16:creationId xmlns:a16="http://schemas.microsoft.com/office/drawing/2014/main" id="{0CBE6716-4D26-3BCE-7150-C6A340562C6A}"/>
                </a:ext>
              </a:extLst>
            </p:cNvPr>
            <p:cNvSpPr txBox="1"/>
            <p:nvPr/>
          </p:nvSpPr>
          <p:spPr>
            <a:xfrm>
              <a:off x="3269684" y="2245533"/>
              <a:ext cx="1657890" cy="369332"/>
            </a:xfrm>
            <a:prstGeom prst="rect">
              <a:avLst/>
            </a:prstGeom>
            <a:noFill/>
          </p:spPr>
          <p:txBody>
            <a:bodyPr wrap="none" rtlCol="0">
              <a:spAutoFit/>
            </a:bodyPr>
            <a:lstStyle/>
            <a:p>
              <a:r>
                <a:rPr lang="en-US" dirty="0"/>
                <a:t>OLEDB Provider</a:t>
              </a:r>
              <a:endParaRPr lang="en-IN" dirty="0"/>
            </a:p>
          </p:txBody>
        </p:sp>
        <p:sp>
          <p:nvSpPr>
            <p:cNvPr id="37" name="Oval 36">
              <a:extLst>
                <a:ext uri="{FF2B5EF4-FFF2-40B4-BE49-F238E27FC236}">
                  <a16:creationId xmlns:a16="http://schemas.microsoft.com/office/drawing/2014/main" id="{93A2E177-9A7D-3A29-F8B5-4FB81714B953}"/>
                </a:ext>
              </a:extLst>
            </p:cNvPr>
            <p:cNvSpPr/>
            <p:nvPr/>
          </p:nvSpPr>
          <p:spPr>
            <a:xfrm>
              <a:off x="4081379" y="2985094"/>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8" name="Straight Connector 37">
              <a:extLst>
                <a:ext uri="{FF2B5EF4-FFF2-40B4-BE49-F238E27FC236}">
                  <a16:creationId xmlns:a16="http://schemas.microsoft.com/office/drawing/2014/main" id="{67593AA2-74D6-93EA-9EEC-3ED131E4941E}"/>
                </a:ext>
              </a:extLst>
            </p:cNvPr>
            <p:cNvCxnSpPr>
              <a:cxnSpLocks/>
            </p:cNvCxnSpPr>
            <p:nvPr/>
          </p:nvCxnSpPr>
          <p:spPr>
            <a:xfrm flipV="1">
              <a:off x="4306743" y="3050950"/>
              <a:ext cx="995730" cy="2708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9" name="Cylinder 38">
            <a:extLst>
              <a:ext uri="{FF2B5EF4-FFF2-40B4-BE49-F238E27FC236}">
                <a16:creationId xmlns:a16="http://schemas.microsoft.com/office/drawing/2014/main" id="{A31973CA-EADE-D4B5-06AD-77A65E30877B}"/>
              </a:ext>
            </a:extLst>
          </p:cNvPr>
          <p:cNvSpPr/>
          <p:nvPr/>
        </p:nvSpPr>
        <p:spPr>
          <a:xfrm>
            <a:off x="8368332" y="1640051"/>
            <a:ext cx="921210" cy="135135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RDBMS</a:t>
            </a:r>
            <a:endParaRPr lang="en-IN" dirty="0"/>
          </a:p>
        </p:txBody>
      </p:sp>
      <p:sp>
        <p:nvSpPr>
          <p:cNvPr id="40" name="Flowchart: Multidocument 39">
            <a:extLst>
              <a:ext uri="{FF2B5EF4-FFF2-40B4-BE49-F238E27FC236}">
                <a16:creationId xmlns:a16="http://schemas.microsoft.com/office/drawing/2014/main" id="{CD291309-B1FA-62B4-2885-A640AB6F3183}"/>
              </a:ext>
            </a:extLst>
          </p:cNvPr>
          <p:cNvSpPr/>
          <p:nvPr/>
        </p:nvSpPr>
        <p:spPr>
          <a:xfrm>
            <a:off x="10031594" y="1860924"/>
            <a:ext cx="1173231" cy="90961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Files</a:t>
            </a:r>
            <a:endParaRPr lang="en-IN" dirty="0"/>
          </a:p>
        </p:txBody>
      </p:sp>
      <p:cxnSp>
        <p:nvCxnSpPr>
          <p:cNvPr id="41" name="Straight Arrow Connector 40">
            <a:extLst>
              <a:ext uri="{FF2B5EF4-FFF2-40B4-BE49-F238E27FC236}">
                <a16:creationId xmlns:a16="http://schemas.microsoft.com/office/drawing/2014/main" id="{B52B3C9B-D610-A1EF-FDB1-FD6EE27614D4}"/>
              </a:ext>
            </a:extLst>
          </p:cNvPr>
          <p:cNvCxnSpPr>
            <a:cxnSpLocks/>
            <a:stCxn id="39" idx="4"/>
            <a:endCxn id="40" idx="1"/>
          </p:cNvCxnSpPr>
          <p:nvPr/>
        </p:nvCxnSpPr>
        <p:spPr>
          <a:xfrm>
            <a:off x="9289542" y="2315730"/>
            <a:ext cx="7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Cylinder 45">
            <a:extLst>
              <a:ext uri="{FF2B5EF4-FFF2-40B4-BE49-F238E27FC236}">
                <a16:creationId xmlns:a16="http://schemas.microsoft.com/office/drawing/2014/main" id="{B3CB2F4D-E820-71E1-B392-AC9B4EF53C43}"/>
              </a:ext>
            </a:extLst>
          </p:cNvPr>
          <p:cNvSpPr/>
          <p:nvPr/>
        </p:nvSpPr>
        <p:spPr>
          <a:xfrm>
            <a:off x="8421610" y="3240546"/>
            <a:ext cx="921210" cy="135135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DBMS</a:t>
            </a:r>
            <a:endParaRPr lang="en-IN" dirty="0"/>
          </a:p>
        </p:txBody>
      </p:sp>
      <p:sp>
        <p:nvSpPr>
          <p:cNvPr id="51" name="Flowchart: Multidocument 50">
            <a:extLst>
              <a:ext uri="{FF2B5EF4-FFF2-40B4-BE49-F238E27FC236}">
                <a16:creationId xmlns:a16="http://schemas.microsoft.com/office/drawing/2014/main" id="{FE300C1E-8F9C-B9B8-771F-1558ED66EDFA}"/>
              </a:ext>
            </a:extLst>
          </p:cNvPr>
          <p:cNvSpPr/>
          <p:nvPr/>
        </p:nvSpPr>
        <p:spPr>
          <a:xfrm>
            <a:off x="10084872" y="3461419"/>
            <a:ext cx="1173231" cy="90961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Files</a:t>
            </a:r>
            <a:endParaRPr lang="en-IN" dirty="0"/>
          </a:p>
        </p:txBody>
      </p:sp>
      <p:cxnSp>
        <p:nvCxnSpPr>
          <p:cNvPr id="58" name="Straight Arrow Connector 57">
            <a:extLst>
              <a:ext uri="{FF2B5EF4-FFF2-40B4-BE49-F238E27FC236}">
                <a16:creationId xmlns:a16="http://schemas.microsoft.com/office/drawing/2014/main" id="{B2813D28-A32A-62EF-3AD4-9EA453BE2750}"/>
              </a:ext>
            </a:extLst>
          </p:cNvPr>
          <p:cNvCxnSpPr>
            <a:cxnSpLocks/>
            <a:stCxn id="46" idx="4"/>
            <a:endCxn id="51" idx="1"/>
          </p:cNvCxnSpPr>
          <p:nvPr/>
        </p:nvCxnSpPr>
        <p:spPr>
          <a:xfrm>
            <a:off x="9342820" y="3916225"/>
            <a:ext cx="7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Cylinder 58">
            <a:extLst>
              <a:ext uri="{FF2B5EF4-FFF2-40B4-BE49-F238E27FC236}">
                <a16:creationId xmlns:a16="http://schemas.microsoft.com/office/drawing/2014/main" id="{2EF70359-1053-CE65-13DC-703D52AC3148}"/>
              </a:ext>
            </a:extLst>
          </p:cNvPr>
          <p:cNvSpPr/>
          <p:nvPr/>
        </p:nvSpPr>
        <p:spPr>
          <a:xfrm>
            <a:off x="8421610" y="4841041"/>
            <a:ext cx="921210" cy="135135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Non-Db</a:t>
            </a:r>
            <a:endParaRPr lang="en-IN" dirty="0"/>
          </a:p>
        </p:txBody>
      </p:sp>
      <p:sp>
        <p:nvSpPr>
          <p:cNvPr id="60" name="Flowchart: Multidocument 59">
            <a:extLst>
              <a:ext uri="{FF2B5EF4-FFF2-40B4-BE49-F238E27FC236}">
                <a16:creationId xmlns:a16="http://schemas.microsoft.com/office/drawing/2014/main" id="{344EB1FA-F5BE-14C1-F46E-E5D623A7F1DC}"/>
              </a:ext>
            </a:extLst>
          </p:cNvPr>
          <p:cNvSpPr/>
          <p:nvPr/>
        </p:nvSpPr>
        <p:spPr>
          <a:xfrm>
            <a:off x="10084872" y="5061914"/>
            <a:ext cx="1173231" cy="90961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Files</a:t>
            </a:r>
            <a:endParaRPr lang="en-IN" dirty="0"/>
          </a:p>
        </p:txBody>
      </p:sp>
      <p:cxnSp>
        <p:nvCxnSpPr>
          <p:cNvPr id="61" name="Straight Arrow Connector 60">
            <a:extLst>
              <a:ext uri="{FF2B5EF4-FFF2-40B4-BE49-F238E27FC236}">
                <a16:creationId xmlns:a16="http://schemas.microsoft.com/office/drawing/2014/main" id="{0BD49D1E-C8EC-0527-F86D-5B8B9E1164F2}"/>
              </a:ext>
            </a:extLst>
          </p:cNvPr>
          <p:cNvCxnSpPr>
            <a:cxnSpLocks/>
            <a:stCxn id="59" idx="4"/>
            <a:endCxn id="60" idx="1"/>
          </p:cNvCxnSpPr>
          <p:nvPr/>
        </p:nvCxnSpPr>
        <p:spPr>
          <a:xfrm>
            <a:off x="9342820" y="5516720"/>
            <a:ext cx="7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25BC3A09-EAAD-C05E-B0D5-BF55D669272B}"/>
              </a:ext>
            </a:extLst>
          </p:cNvPr>
          <p:cNvGrpSpPr/>
          <p:nvPr/>
        </p:nvGrpSpPr>
        <p:grpSpPr>
          <a:xfrm>
            <a:off x="6388821" y="3109635"/>
            <a:ext cx="2032789" cy="974958"/>
            <a:chOff x="3269684" y="2245533"/>
            <a:chExt cx="2032789" cy="974958"/>
          </a:xfrm>
        </p:grpSpPr>
        <p:sp>
          <p:nvSpPr>
            <p:cNvPr id="63" name="TextBox 62">
              <a:extLst>
                <a:ext uri="{FF2B5EF4-FFF2-40B4-BE49-F238E27FC236}">
                  <a16:creationId xmlns:a16="http://schemas.microsoft.com/office/drawing/2014/main" id="{C1543AEB-488B-A053-4FB8-6584AD88B2FE}"/>
                </a:ext>
              </a:extLst>
            </p:cNvPr>
            <p:cNvSpPr txBox="1"/>
            <p:nvPr/>
          </p:nvSpPr>
          <p:spPr>
            <a:xfrm>
              <a:off x="3269684" y="2245533"/>
              <a:ext cx="1657890" cy="369332"/>
            </a:xfrm>
            <a:prstGeom prst="rect">
              <a:avLst/>
            </a:prstGeom>
            <a:noFill/>
          </p:spPr>
          <p:txBody>
            <a:bodyPr wrap="none" rtlCol="0">
              <a:spAutoFit/>
            </a:bodyPr>
            <a:lstStyle/>
            <a:p>
              <a:r>
                <a:rPr lang="en-US" dirty="0"/>
                <a:t>OLEDB Provider</a:t>
              </a:r>
              <a:endParaRPr lang="en-IN" dirty="0"/>
            </a:p>
          </p:txBody>
        </p:sp>
        <p:sp>
          <p:nvSpPr>
            <p:cNvPr id="64" name="Oval 63">
              <a:extLst>
                <a:ext uri="{FF2B5EF4-FFF2-40B4-BE49-F238E27FC236}">
                  <a16:creationId xmlns:a16="http://schemas.microsoft.com/office/drawing/2014/main" id="{297AD3B3-FD5A-100C-6C95-E136C097ACAD}"/>
                </a:ext>
              </a:extLst>
            </p:cNvPr>
            <p:cNvSpPr/>
            <p:nvPr/>
          </p:nvSpPr>
          <p:spPr>
            <a:xfrm>
              <a:off x="4081379" y="2985094"/>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5" name="Straight Connector 64">
              <a:extLst>
                <a:ext uri="{FF2B5EF4-FFF2-40B4-BE49-F238E27FC236}">
                  <a16:creationId xmlns:a16="http://schemas.microsoft.com/office/drawing/2014/main" id="{C1F0A6BA-B315-7E02-B1AB-0535744C313B}"/>
                </a:ext>
              </a:extLst>
            </p:cNvPr>
            <p:cNvCxnSpPr>
              <a:cxnSpLocks/>
            </p:cNvCxnSpPr>
            <p:nvPr/>
          </p:nvCxnSpPr>
          <p:spPr>
            <a:xfrm flipV="1">
              <a:off x="4306743" y="3050950"/>
              <a:ext cx="995730" cy="2708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3932A8AB-8158-C3F2-A19E-54CD264CDC9D}"/>
              </a:ext>
            </a:extLst>
          </p:cNvPr>
          <p:cNvGrpSpPr/>
          <p:nvPr/>
        </p:nvGrpSpPr>
        <p:grpSpPr>
          <a:xfrm>
            <a:off x="6390691" y="4826948"/>
            <a:ext cx="2032789" cy="974958"/>
            <a:chOff x="3269684" y="2245533"/>
            <a:chExt cx="2032789" cy="974958"/>
          </a:xfrm>
        </p:grpSpPr>
        <p:sp>
          <p:nvSpPr>
            <p:cNvPr id="67" name="TextBox 66">
              <a:extLst>
                <a:ext uri="{FF2B5EF4-FFF2-40B4-BE49-F238E27FC236}">
                  <a16:creationId xmlns:a16="http://schemas.microsoft.com/office/drawing/2014/main" id="{48F512AA-5B39-DB81-6BC6-44C17EB99932}"/>
                </a:ext>
              </a:extLst>
            </p:cNvPr>
            <p:cNvSpPr txBox="1"/>
            <p:nvPr/>
          </p:nvSpPr>
          <p:spPr>
            <a:xfrm>
              <a:off x="3269684" y="2245533"/>
              <a:ext cx="1657890" cy="369332"/>
            </a:xfrm>
            <a:prstGeom prst="rect">
              <a:avLst/>
            </a:prstGeom>
            <a:noFill/>
          </p:spPr>
          <p:txBody>
            <a:bodyPr wrap="none" rtlCol="0">
              <a:spAutoFit/>
            </a:bodyPr>
            <a:lstStyle/>
            <a:p>
              <a:r>
                <a:rPr lang="en-US" dirty="0"/>
                <a:t>OLEDB Provider</a:t>
              </a:r>
              <a:endParaRPr lang="en-IN" dirty="0"/>
            </a:p>
          </p:txBody>
        </p:sp>
        <p:sp>
          <p:nvSpPr>
            <p:cNvPr id="68" name="Oval 67">
              <a:extLst>
                <a:ext uri="{FF2B5EF4-FFF2-40B4-BE49-F238E27FC236}">
                  <a16:creationId xmlns:a16="http://schemas.microsoft.com/office/drawing/2014/main" id="{4AE8E968-BEC1-B9F4-071E-F520C1DCF41B}"/>
                </a:ext>
              </a:extLst>
            </p:cNvPr>
            <p:cNvSpPr/>
            <p:nvPr/>
          </p:nvSpPr>
          <p:spPr>
            <a:xfrm>
              <a:off x="4081379" y="2985094"/>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9" name="Straight Connector 68">
              <a:extLst>
                <a:ext uri="{FF2B5EF4-FFF2-40B4-BE49-F238E27FC236}">
                  <a16:creationId xmlns:a16="http://schemas.microsoft.com/office/drawing/2014/main" id="{3C0DD03D-CC33-B530-140B-E4204FD44728}"/>
                </a:ext>
              </a:extLst>
            </p:cNvPr>
            <p:cNvCxnSpPr>
              <a:cxnSpLocks/>
            </p:cNvCxnSpPr>
            <p:nvPr/>
          </p:nvCxnSpPr>
          <p:spPr>
            <a:xfrm flipV="1">
              <a:off x="4306743" y="3050950"/>
              <a:ext cx="995730" cy="27082"/>
            </a:xfrm>
            <a:prstGeom prst="line">
              <a:avLst/>
            </a:prstGeom>
          </p:spPr>
          <p:style>
            <a:lnRef idx="1">
              <a:schemeClr val="accent1"/>
            </a:lnRef>
            <a:fillRef idx="0">
              <a:schemeClr val="accent1"/>
            </a:fillRef>
            <a:effectRef idx="0">
              <a:schemeClr val="accent1"/>
            </a:effectRef>
            <a:fontRef idx="minor">
              <a:schemeClr val="tx1"/>
            </a:fontRef>
          </p:style>
        </p:cxnSp>
      </p:grpSp>
      <p:sp>
        <p:nvSpPr>
          <p:cNvPr id="70" name="Rectangle 69">
            <a:extLst>
              <a:ext uri="{FF2B5EF4-FFF2-40B4-BE49-F238E27FC236}">
                <a16:creationId xmlns:a16="http://schemas.microsoft.com/office/drawing/2014/main" id="{FF5EA0BB-AA21-35C1-45B6-B4716232131A}"/>
              </a:ext>
            </a:extLst>
          </p:cNvPr>
          <p:cNvSpPr/>
          <p:nvPr/>
        </p:nvSpPr>
        <p:spPr>
          <a:xfrm>
            <a:off x="4858360" y="1857397"/>
            <a:ext cx="588592" cy="433499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dirty="0"/>
              <a:t>OLEDB  (Manager)</a:t>
            </a:r>
            <a:endParaRPr lang="en-IN" dirty="0"/>
          </a:p>
        </p:txBody>
      </p:sp>
      <p:grpSp>
        <p:nvGrpSpPr>
          <p:cNvPr id="71" name="Group 70">
            <a:extLst>
              <a:ext uri="{FF2B5EF4-FFF2-40B4-BE49-F238E27FC236}">
                <a16:creationId xmlns:a16="http://schemas.microsoft.com/office/drawing/2014/main" id="{B50F1C36-E7FA-7C24-798C-2FB6A658FA6D}"/>
              </a:ext>
            </a:extLst>
          </p:cNvPr>
          <p:cNvGrpSpPr/>
          <p:nvPr/>
        </p:nvGrpSpPr>
        <p:grpSpPr>
          <a:xfrm>
            <a:off x="5306083" y="2191637"/>
            <a:ext cx="2013096" cy="421274"/>
            <a:chOff x="1009200" y="2060917"/>
            <a:chExt cx="2053774" cy="421274"/>
          </a:xfrm>
        </p:grpSpPr>
        <p:sp>
          <p:nvSpPr>
            <p:cNvPr id="72" name="Arc 71">
              <a:extLst>
                <a:ext uri="{FF2B5EF4-FFF2-40B4-BE49-F238E27FC236}">
                  <a16:creationId xmlns:a16="http://schemas.microsoft.com/office/drawing/2014/main" id="{8B8DA5D3-9E34-0C6E-914E-7B5AEF385566}"/>
                </a:ext>
              </a:extLst>
            </p:cNvPr>
            <p:cNvSpPr/>
            <p:nvPr/>
          </p:nvSpPr>
          <p:spPr>
            <a:xfrm rot="16200000">
              <a:off x="2644469" y="206368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73" name="Straight Connector 72">
              <a:extLst>
                <a:ext uri="{FF2B5EF4-FFF2-40B4-BE49-F238E27FC236}">
                  <a16:creationId xmlns:a16="http://schemas.microsoft.com/office/drawing/2014/main" id="{1BFEE56D-1D0D-C391-BC0A-981F0FF1B564}"/>
                </a:ext>
              </a:extLst>
            </p:cNvPr>
            <p:cNvCxnSpPr>
              <a:cxnSpLocks/>
            </p:cNvCxnSpPr>
            <p:nvPr/>
          </p:nvCxnSpPr>
          <p:spPr>
            <a:xfrm>
              <a:off x="1009200" y="2274900"/>
              <a:ext cx="1670627"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CC66F6AD-E568-119A-7E2F-2DFCC5AF526F}"/>
              </a:ext>
            </a:extLst>
          </p:cNvPr>
          <p:cNvGrpSpPr/>
          <p:nvPr/>
        </p:nvGrpSpPr>
        <p:grpSpPr>
          <a:xfrm>
            <a:off x="5410723" y="3763418"/>
            <a:ext cx="2013096" cy="421274"/>
            <a:chOff x="1009200" y="2060917"/>
            <a:chExt cx="2053774" cy="421274"/>
          </a:xfrm>
        </p:grpSpPr>
        <p:sp>
          <p:nvSpPr>
            <p:cNvPr id="75" name="Arc 74">
              <a:extLst>
                <a:ext uri="{FF2B5EF4-FFF2-40B4-BE49-F238E27FC236}">
                  <a16:creationId xmlns:a16="http://schemas.microsoft.com/office/drawing/2014/main" id="{4EA148BB-AE90-BC02-BF2B-175D85E32F3B}"/>
                </a:ext>
              </a:extLst>
            </p:cNvPr>
            <p:cNvSpPr/>
            <p:nvPr/>
          </p:nvSpPr>
          <p:spPr>
            <a:xfrm rot="16200000">
              <a:off x="2644469" y="206368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76" name="Straight Connector 75">
              <a:extLst>
                <a:ext uri="{FF2B5EF4-FFF2-40B4-BE49-F238E27FC236}">
                  <a16:creationId xmlns:a16="http://schemas.microsoft.com/office/drawing/2014/main" id="{97EF6B99-BDD5-F4A7-B7F2-D1354DA32AD3}"/>
                </a:ext>
              </a:extLst>
            </p:cNvPr>
            <p:cNvCxnSpPr>
              <a:cxnSpLocks/>
            </p:cNvCxnSpPr>
            <p:nvPr/>
          </p:nvCxnSpPr>
          <p:spPr>
            <a:xfrm>
              <a:off x="1009200" y="2274900"/>
              <a:ext cx="1670627"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FC97906E-F42D-53F2-0F61-1606F69C0E00}"/>
              </a:ext>
            </a:extLst>
          </p:cNvPr>
          <p:cNvGrpSpPr/>
          <p:nvPr/>
        </p:nvGrpSpPr>
        <p:grpSpPr>
          <a:xfrm>
            <a:off x="5449013" y="5473570"/>
            <a:ext cx="2013096" cy="421274"/>
            <a:chOff x="1009200" y="2060917"/>
            <a:chExt cx="2053774" cy="421274"/>
          </a:xfrm>
        </p:grpSpPr>
        <p:sp>
          <p:nvSpPr>
            <p:cNvPr id="78" name="Arc 77">
              <a:extLst>
                <a:ext uri="{FF2B5EF4-FFF2-40B4-BE49-F238E27FC236}">
                  <a16:creationId xmlns:a16="http://schemas.microsoft.com/office/drawing/2014/main" id="{1F46D8F8-6AFD-2EBB-82B5-C3A6BCA766EB}"/>
                </a:ext>
              </a:extLst>
            </p:cNvPr>
            <p:cNvSpPr/>
            <p:nvPr/>
          </p:nvSpPr>
          <p:spPr>
            <a:xfrm rot="16200000">
              <a:off x="2644469" y="206368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79" name="Straight Connector 78">
              <a:extLst>
                <a:ext uri="{FF2B5EF4-FFF2-40B4-BE49-F238E27FC236}">
                  <a16:creationId xmlns:a16="http://schemas.microsoft.com/office/drawing/2014/main" id="{D6F2A45F-AA6A-6D2A-0517-E4EB22FB604B}"/>
                </a:ext>
              </a:extLst>
            </p:cNvPr>
            <p:cNvCxnSpPr>
              <a:cxnSpLocks/>
            </p:cNvCxnSpPr>
            <p:nvPr/>
          </p:nvCxnSpPr>
          <p:spPr>
            <a:xfrm>
              <a:off x="1009200" y="2274900"/>
              <a:ext cx="1670627"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80349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99B01A5-73E9-0925-E20D-39D6DFA3D495}"/>
              </a:ext>
            </a:extLst>
          </p:cNvPr>
          <p:cNvSpPr/>
          <p:nvPr/>
        </p:nvSpPr>
        <p:spPr>
          <a:xfrm>
            <a:off x="372862" y="594803"/>
            <a:ext cx="2185387" cy="30361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dirty="0"/>
              <a:t>Single Tier(App.EXE)</a:t>
            </a:r>
            <a:endParaRPr lang="en-IN" dirty="0"/>
          </a:p>
        </p:txBody>
      </p:sp>
      <p:sp>
        <p:nvSpPr>
          <p:cNvPr id="4" name="Rectangle 3">
            <a:extLst>
              <a:ext uri="{FF2B5EF4-FFF2-40B4-BE49-F238E27FC236}">
                <a16:creationId xmlns:a16="http://schemas.microsoft.com/office/drawing/2014/main" id="{CE42C90C-82D1-13D3-9F4E-9A706B429A5A}"/>
              </a:ext>
            </a:extLst>
          </p:cNvPr>
          <p:cNvSpPr/>
          <p:nvPr/>
        </p:nvSpPr>
        <p:spPr>
          <a:xfrm>
            <a:off x="612559" y="1340528"/>
            <a:ext cx="1697162" cy="594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t>
            </a:r>
            <a:endParaRPr lang="en-IN" dirty="0"/>
          </a:p>
        </p:txBody>
      </p:sp>
      <p:sp>
        <p:nvSpPr>
          <p:cNvPr id="5" name="Rectangle 4">
            <a:extLst>
              <a:ext uri="{FF2B5EF4-FFF2-40B4-BE49-F238E27FC236}">
                <a16:creationId xmlns:a16="http://schemas.microsoft.com/office/drawing/2014/main" id="{D510351F-1361-37B9-E195-5B84917A04EC}"/>
              </a:ext>
            </a:extLst>
          </p:cNvPr>
          <p:cNvSpPr/>
          <p:nvPr/>
        </p:nvSpPr>
        <p:spPr>
          <a:xfrm>
            <a:off x="612559" y="2110666"/>
            <a:ext cx="1697162" cy="594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a:t>
            </a:r>
            <a:endParaRPr lang="en-IN" dirty="0"/>
          </a:p>
        </p:txBody>
      </p:sp>
      <p:sp>
        <p:nvSpPr>
          <p:cNvPr id="6" name="Rectangle 5">
            <a:extLst>
              <a:ext uri="{FF2B5EF4-FFF2-40B4-BE49-F238E27FC236}">
                <a16:creationId xmlns:a16="http://schemas.microsoft.com/office/drawing/2014/main" id="{C361F99E-B86E-C1FF-9510-C3AFA9DE6011}"/>
              </a:ext>
            </a:extLst>
          </p:cNvPr>
          <p:cNvSpPr/>
          <p:nvPr/>
        </p:nvSpPr>
        <p:spPr>
          <a:xfrm>
            <a:off x="612559" y="2902998"/>
            <a:ext cx="1697162" cy="594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DL(FH)</a:t>
            </a:r>
            <a:endParaRPr lang="en-IN" dirty="0"/>
          </a:p>
        </p:txBody>
      </p:sp>
      <p:sp>
        <p:nvSpPr>
          <p:cNvPr id="8" name="Rectangle 7">
            <a:extLst>
              <a:ext uri="{FF2B5EF4-FFF2-40B4-BE49-F238E27FC236}">
                <a16:creationId xmlns:a16="http://schemas.microsoft.com/office/drawing/2014/main" id="{A7231B9C-BA85-EA6D-5F22-301CC459E6D7}"/>
              </a:ext>
            </a:extLst>
          </p:cNvPr>
          <p:cNvSpPr/>
          <p:nvPr/>
        </p:nvSpPr>
        <p:spPr>
          <a:xfrm>
            <a:off x="4510600" y="719090"/>
            <a:ext cx="2587843" cy="336463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dirty="0"/>
              <a:t>2 Tier</a:t>
            </a:r>
            <a:endParaRPr lang="en-IN" dirty="0"/>
          </a:p>
        </p:txBody>
      </p:sp>
      <p:sp>
        <p:nvSpPr>
          <p:cNvPr id="9" name="Rectangle 8">
            <a:extLst>
              <a:ext uri="{FF2B5EF4-FFF2-40B4-BE49-F238E27FC236}">
                <a16:creationId xmlns:a16="http://schemas.microsoft.com/office/drawing/2014/main" id="{81FB5415-BA2F-A978-A016-A3D920B0E712}"/>
              </a:ext>
            </a:extLst>
          </p:cNvPr>
          <p:cNvSpPr/>
          <p:nvPr/>
        </p:nvSpPr>
        <p:spPr>
          <a:xfrm>
            <a:off x="4750296" y="1464815"/>
            <a:ext cx="1791583" cy="539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 (APP.EXE)</a:t>
            </a:r>
            <a:endParaRPr lang="en-IN" dirty="0"/>
          </a:p>
        </p:txBody>
      </p:sp>
      <p:sp>
        <p:nvSpPr>
          <p:cNvPr id="10" name="Rectangle 9">
            <a:extLst>
              <a:ext uri="{FF2B5EF4-FFF2-40B4-BE49-F238E27FC236}">
                <a16:creationId xmlns:a16="http://schemas.microsoft.com/office/drawing/2014/main" id="{AEF83ECE-59EE-B252-EC23-53FCE18B7D5C}"/>
              </a:ext>
            </a:extLst>
          </p:cNvPr>
          <p:cNvSpPr/>
          <p:nvPr/>
        </p:nvSpPr>
        <p:spPr>
          <a:xfrm>
            <a:off x="5981772" y="1935332"/>
            <a:ext cx="1116671" cy="539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a:t>
            </a:r>
            <a:endParaRPr lang="en-IN" dirty="0"/>
          </a:p>
        </p:txBody>
      </p:sp>
      <p:sp>
        <p:nvSpPr>
          <p:cNvPr id="11" name="Rectangle 10">
            <a:extLst>
              <a:ext uri="{FF2B5EF4-FFF2-40B4-BE49-F238E27FC236}">
                <a16:creationId xmlns:a16="http://schemas.microsoft.com/office/drawing/2014/main" id="{9DBE8199-B331-61CF-3B44-D83FAEC38B1C}"/>
              </a:ext>
            </a:extLst>
          </p:cNvPr>
          <p:cNvSpPr/>
          <p:nvPr/>
        </p:nvSpPr>
        <p:spPr>
          <a:xfrm>
            <a:off x="4790247" y="3604333"/>
            <a:ext cx="1791583" cy="539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DL(DBMS) </a:t>
            </a:r>
            <a:endParaRPr lang="en-IN" dirty="0"/>
          </a:p>
        </p:txBody>
      </p:sp>
      <p:sp>
        <p:nvSpPr>
          <p:cNvPr id="12" name="Rectangle 11">
            <a:extLst>
              <a:ext uri="{FF2B5EF4-FFF2-40B4-BE49-F238E27FC236}">
                <a16:creationId xmlns:a16="http://schemas.microsoft.com/office/drawing/2014/main" id="{3770D2A4-876E-A362-458D-A9A7F7594F9B}"/>
              </a:ext>
            </a:extLst>
          </p:cNvPr>
          <p:cNvSpPr/>
          <p:nvPr/>
        </p:nvSpPr>
        <p:spPr>
          <a:xfrm>
            <a:off x="5824416" y="3133816"/>
            <a:ext cx="1116671" cy="539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a:t>
            </a:r>
            <a:endParaRPr lang="en-IN" dirty="0"/>
          </a:p>
        </p:txBody>
      </p:sp>
      <p:cxnSp>
        <p:nvCxnSpPr>
          <p:cNvPr id="14" name="Straight Arrow Connector 13">
            <a:extLst>
              <a:ext uri="{FF2B5EF4-FFF2-40B4-BE49-F238E27FC236}">
                <a16:creationId xmlns:a16="http://schemas.microsoft.com/office/drawing/2014/main" id="{3C67DD7D-9003-B3A3-D00C-08B9E1895796}"/>
              </a:ext>
            </a:extLst>
          </p:cNvPr>
          <p:cNvCxnSpPr>
            <a:cxnSpLocks/>
          </p:cNvCxnSpPr>
          <p:nvPr/>
        </p:nvCxnSpPr>
        <p:spPr>
          <a:xfrm>
            <a:off x="5330305" y="2110666"/>
            <a:ext cx="0" cy="1257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3765A8FA-36F6-91B8-427F-B4507ED0D176}"/>
              </a:ext>
            </a:extLst>
          </p:cNvPr>
          <p:cNvSpPr/>
          <p:nvPr/>
        </p:nvSpPr>
        <p:spPr>
          <a:xfrm>
            <a:off x="9231295" y="719090"/>
            <a:ext cx="2587843" cy="37108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dirty="0"/>
              <a:t>3 Tier(App.EXE)</a:t>
            </a:r>
            <a:endParaRPr lang="en-IN" dirty="0"/>
          </a:p>
        </p:txBody>
      </p:sp>
      <p:sp>
        <p:nvSpPr>
          <p:cNvPr id="18" name="Rectangle 17">
            <a:extLst>
              <a:ext uri="{FF2B5EF4-FFF2-40B4-BE49-F238E27FC236}">
                <a16:creationId xmlns:a16="http://schemas.microsoft.com/office/drawing/2014/main" id="{8CD14F58-8ADA-11A6-78CF-E23146DB3D68}"/>
              </a:ext>
            </a:extLst>
          </p:cNvPr>
          <p:cNvSpPr/>
          <p:nvPr/>
        </p:nvSpPr>
        <p:spPr>
          <a:xfrm>
            <a:off x="9470991" y="1464815"/>
            <a:ext cx="1944209" cy="594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 (APP.EXE)</a:t>
            </a:r>
            <a:endParaRPr lang="en-IN" dirty="0"/>
          </a:p>
        </p:txBody>
      </p:sp>
      <p:sp>
        <p:nvSpPr>
          <p:cNvPr id="19" name="Rectangle 18">
            <a:extLst>
              <a:ext uri="{FF2B5EF4-FFF2-40B4-BE49-F238E27FC236}">
                <a16:creationId xmlns:a16="http://schemas.microsoft.com/office/drawing/2014/main" id="{C1063631-532B-7F0C-A30A-B807F8FCA9CB}"/>
              </a:ext>
            </a:extLst>
          </p:cNvPr>
          <p:cNvSpPr/>
          <p:nvPr/>
        </p:nvSpPr>
        <p:spPr>
          <a:xfrm>
            <a:off x="9510942" y="2567863"/>
            <a:ext cx="1904253" cy="594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 (DLL(s))</a:t>
            </a:r>
            <a:endParaRPr lang="en-IN" dirty="0"/>
          </a:p>
        </p:txBody>
      </p:sp>
      <p:sp>
        <p:nvSpPr>
          <p:cNvPr id="20" name="Rectangle 19">
            <a:extLst>
              <a:ext uri="{FF2B5EF4-FFF2-40B4-BE49-F238E27FC236}">
                <a16:creationId xmlns:a16="http://schemas.microsoft.com/office/drawing/2014/main" id="{F2FF8F6A-6895-AC9D-39F3-64A81B0DDFA1}"/>
              </a:ext>
            </a:extLst>
          </p:cNvPr>
          <p:cNvSpPr/>
          <p:nvPr/>
        </p:nvSpPr>
        <p:spPr>
          <a:xfrm>
            <a:off x="9510942" y="3604333"/>
            <a:ext cx="1944209" cy="594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DL(DBMS)</a:t>
            </a:r>
            <a:endParaRPr lang="en-IN" dirty="0"/>
          </a:p>
        </p:txBody>
      </p:sp>
      <p:cxnSp>
        <p:nvCxnSpPr>
          <p:cNvPr id="22" name="Straight Arrow Connector 21">
            <a:extLst>
              <a:ext uri="{FF2B5EF4-FFF2-40B4-BE49-F238E27FC236}">
                <a16:creationId xmlns:a16="http://schemas.microsoft.com/office/drawing/2014/main" id="{D7A6FB70-FEEC-CCCF-1E04-F7B389219938}"/>
              </a:ext>
            </a:extLst>
          </p:cNvPr>
          <p:cNvCxnSpPr>
            <a:cxnSpLocks/>
          </p:cNvCxnSpPr>
          <p:nvPr/>
        </p:nvCxnSpPr>
        <p:spPr>
          <a:xfrm>
            <a:off x="10051000" y="2110666"/>
            <a:ext cx="0" cy="297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0C36887-7205-3D83-CAD2-3FA4B77231CC}"/>
              </a:ext>
            </a:extLst>
          </p:cNvPr>
          <p:cNvCxnSpPr>
            <a:cxnSpLocks/>
          </p:cNvCxnSpPr>
          <p:nvPr/>
        </p:nvCxnSpPr>
        <p:spPr>
          <a:xfrm>
            <a:off x="10059878" y="3162667"/>
            <a:ext cx="0" cy="297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9C446B6-B08D-6CB6-BB80-856AA8F948BA}"/>
              </a:ext>
            </a:extLst>
          </p:cNvPr>
          <p:cNvCxnSpPr/>
          <p:nvPr/>
        </p:nvCxnSpPr>
        <p:spPr>
          <a:xfrm>
            <a:off x="2765783" y="1178370"/>
            <a:ext cx="6443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6EBA8AB-6C42-A59C-1C5F-DA53DFDCAF84}"/>
              </a:ext>
            </a:extLst>
          </p:cNvPr>
          <p:cNvSpPr txBox="1"/>
          <p:nvPr/>
        </p:nvSpPr>
        <p:spPr>
          <a:xfrm>
            <a:off x="2944073" y="1566000"/>
            <a:ext cx="755335" cy="369332"/>
          </a:xfrm>
          <a:prstGeom prst="rect">
            <a:avLst/>
          </a:prstGeom>
          <a:noFill/>
        </p:spPr>
        <p:txBody>
          <a:bodyPr wrap="none" rtlCol="0">
            <a:spAutoFit/>
          </a:bodyPr>
          <a:lstStyle/>
          <a:p>
            <a:r>
              <a:rPr lang="en-US" dirty="0"/>
              <a:t>DBMS</a:t>
            </a:r>
            <a:endParaRPr lang="en-IN" dirty="0"/>
          </a:p>
        </p:txBody>
      </p:sp>
      <p:cxnSp>
        <p:nvCxnSpPr>
          <p:cNvPr id="29" name="Straight Arrow Connector 28">
            <a:extLst>
              <a:ext uri="{FF2B5EF4-FFF2-40B4-BE49-F238E27FC236}">
                <a16:creationId xmlns:a16="http://schemas.microsoft.com/office/drawing/2014/main" id="{AF97E8AE-0B48-D0F1-1A99-65075FB3F78B}"/>
              </a:ext>
            </a:extLst>
          </p:cNvPr>
          <p:cNvCxnSpPr/>
          <p:nvPr/>
        </p:nvCxnSpPr>
        <p:spPr>
          <a:xfrm>
            <a:off x="7279020" y="1353704"/>
            <a:ext cx="6443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B360301-3F14-8540-7C43-B8B124F45120}"/>
              </a:ext>
            </a:extLst>
          </p:cNvPr>
          <p:cNvSpPr txBox="1"/>
          <p:nvPr/>
        </p:nvSpPr>
        <p:spPr>
          <a:xfrm>
            <a:off x="7457310" y="1741334"/>
            <a:ext cx="1396536" cy="369332"/>
          </a:xfrm>
          <a:prstGeom prst="rect">
            <a:avLst/>
          </a:prstGeom>
          <a:noFill/>
        </p:spPr>
        <p:txBody>
          <a:bodyPr wrap="none" rtlCol="0">
            <a:spAutoFit/>
          </a:bodyPr>
          <a:lstStyle/>
          <a:p>
            <a:r>
              <a:rPr lang="en-US" dirty="0"/>
              <a:t>Dynamic EXE</a:t>
            </a:r>
            <a:endParaRPr lang="en-IN" dirty="0"/>
          </a:p>
        </p:txBody>
      </p:sp>
    </p:spTree>
    <p:extLst>
      <p:ext uri="{BB962C8B-B14F-4D97-AF65-F5344CB8AC3E}">
        <p14:creationId xmlns:p14="http://schemas.microsoft.com/office/powerpoint/2010/main" val="11966507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1026">
            <a:extLst>
              <a:ext uri="{FF2B5EF4-FFF2-40B4-BE49-F238E27FC236}">
                <a16:creationId xmlns:a16="http://schemas.microsoft.com/office/drawing/2014/main" id="{E935F66F-A3B4-E973-E7A8-6D87218C3245}"/>
              </a:ext>
            </a:extLst>
          </p:cNvPr>
          <p:cNvSpPr>
            <a:spLocks noGrp="1" noChangeArrowheads="1"/>
          </p:cNvSpPr>
          <p:nvPr>
            <p:ph type="title"/>
          </p:nvPr>
        </p:nvSpPr>
        <p:spPr>
          <a:xfrm>
            <a:off x="389021" y="87311"/>
            <a:ext cx="11674642" cy="1325563"/>
          </a:xfrm>
        </p:spPr>
        <p:txBody>
          <a:bodyPr/>
          <a:lstStyle/>
          <a:p>
            <a:pPr eaLnBrk="1" fontAlgn="auto" hangingPunct="1">
              <a:spcAft>
                <a:spcPts val="0"/>
              </a:spcAft>
              <a:defRPr/>
            </a:pPr>
            <a:r>
              <a:rPr lang="en-US" dirty="0"/>
              <a:t>ADO Architecture</a:t>
            </a:r>
            <a:br>
              <a:rPr lang="en-US" sz="4200" dirty="0"/>
            </a:br>
            <a:endParaRPr lang="en-US" sz="2100" dirty="0"/>
          </a:p>
        </p:txBody>
      </p:sp>
      <p:sp>
        <p:nvSpPr>
          <p:cNvPr id="9219" name="Text Box 1029">
            <a:extLst>
              <a:ext uri="{FF2B5EF4-FFF2-40B4-BE49-F238E27FC236}">
                <a16:creationId xmlns:a16="http://schemas.microsoft.com/office/drawing/2014/main" id="{2C070840-BE02-45E7-FC0F-3B96662BFA77}"/>
              </a:ext>
            </a:extLst>
          </p:cNvPr>
          <p:cNvSpPr txBox="1">
            <a:spLocks noChangeArrowheads="1"/>
          </p:cNvSpPr>
          <p:nvPr/>
        </p:nvSpPr>
        <p:spPr bwMode="auto">
          <a:xfrm>
            <a:off x="2498725" y="2590800"/>
            <a:ext cx="7026275" cy="469900"/>
          </a:xfrm>
          <a:prstGeom prst="rect">
            <a:avLst/>
          </a:prstGeom>
          <a:solidFill>
            <a:schemeClr val="hlink"/>
          </a:solidFill>
          <a:ln w="12700" algn="ctr">
            <a:solidFill>
              <a:schemeClr val="tx1"/>
            </a:solidFill>
            <a:miter lim="800000"/>
            <a:headEnd/>
            <a:tailEnd/>
          </a:ln>
        </p:spPr>
        <p:txBody>
          <a:bodyPr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400">
                <a:solidFill>
                  <a:schemeClr val="bg2"/>
                </a:solidFill>
              </a:rPr>
              <a:t>ADO</a:t>
            </a:r>
          </a:p>
        </p:txBody>
      </p:sp>
      <p:sp>
        <p:nvSpPr>
          <p:cNvPr id="9220" name="Rectangle 1031">
            <a:extLst>
              <a:ext uri="{FF2B5EF4-FFF2-40B4-BE49-F238E27FC236}">
                <a16:creationId xmlns:a16="http://schemas.microsoft.com/office/drawing/2014/main" id="{8EF98F48-0441-9A91-FE63-233D83A7710F}"/>
              </a:ext>
            </a:extLst>
          </p:cNvPr>
          <p:cNvSpPr>
            <a:spLocks noChangeArrowheads="1"/>
          </p:cNvSpPr>
          <p:nvPr/>
        </p:nvSpPr>
        <p:spPr bwMode="auto">
          <a:xfrm>
            <a:off x="2514600" y="3962400"/>
            <a:ext cx="2133600" cy="2438400"/>
          </a:xfrm>
          <a:prstGeom prst="rect">
            <a:avLst/>
          </a:prstGeom>
          <a:solidFill>
            <a:schemeClr val="bg2"/>
          </a:solidFill>
          <a:ln w="12700" algn="ctr">
            <a:solidFill>
              <a:schemeClr val="tx1"/>
            </a:solidFill>
            <a:miter lim="800000"/>
            <a:headEnd/>
            <a:tailEnd/>
          </a:ln>
        </p:spPr>
        <p:txBody>
          <a:bodyPr wrap="none" lIns="91638" tIns="45819" rIns="91638" bIns="45819"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1600" b="1">
                <a:solidFill>
                  <a:schemeClr val="bg2"/>
                </a:solidFill>
                <a:latin typeface="Lucida Console" panose="020B0609040504020204" pitchFamily="49" charset="0"/>
              </a:rPr>
              <a:t>ODBC Provider</a:t>
            </a:r>
          </a:p>
        </p:txBody>
      </p:sp>
      <p:sp>
        <p:nvSpPr>
          <p:cNvPr id="9221" name="Rectangle 1032">
            <a:extLst>
              <a:ext uri="{FF2B5EF4-FFF2-40B4-BE49-F238E27FC236}">
                <a16:creationId xmlns:a16="http://schemas.microsoft.com/office/drawing/2014/main" id="{64DAC436-EE17-149D-A1EA-328C6A57B2E6}"/>
              </a:ext>
            </a:extLst>
          </p:cNvPr>
          <p:cNvSpPr>
            <a:spLocks noChangeArrowheads="1"/>
          </p:cNvSpPr>
          <p:nvPr/>
        </p:nvSpPr>
        <p:spPr bwMode="auto">
          <a:xfrm>
            <a:off x="4953000" y="3962400"/>
            <a:ext cx="2133600" cy="2438400"/>
          </a:xfrm>
          <a:prstGeom prst="rect">
            <a:avLst/>
          </a:prstGeom>
          <a:solidFill>
            <a:schemeClr val="bg2"/>
          </a:solidFill>
          <a:ln w="12700" algn="ctr">
            <a:solidFill>
              <a:schemeClr val="tx1"/>
            </a:solidFill>
            <a:miter lim="800000"/>
            <a:headEnd/>
            <a:tailEnd/>
          </a:ln>
        </p:spPr>
        <p:txBody>
          <a:bodyPr wrap="none" lIns="91638" tIns="45819" rIns="91638" bIns="45819"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1600" b="1">
                <a:solidFill>
                  <a:schemeClr val="bg2"/>
                </a:solidFill>
                <a:latin typeface="Lucida Console" panose="020B0609040504020204" pitchFamily="49" charset="0"/>
              </a:rPr>
              <a:t>Simple Provider</a:t>
            </a:r>
          </a:p>
        </p:txBody>
      </p:sp>
      <p:sp>
        <p:nvSpPr>
          <p:cNvPr id="9222" name="Rectangle 1033">
            <a:extLst>
              <a:ext uri="{FF2B5EF4-FFF2-40B4-BE49-F238E27FC236}">
                <a16:creationId xmlns:a16="http://schemas.microsoft.com/office/drawing/2014/main" id="{DB963A4B-66A6-C761-F7C3-5A44D1CF1F54}"/>
              </a:ext>
            </a:extLst>
          </p:cNvPr>
          <p:cNvSpPr>
            <a:spLocks noChangeArrowheads="1"/>
          </p:cNvSpPr>
          <p:nvPr/>
        </p:nvSpPr>
        <p:spPr bwMode="auto">
          <a:xfrm>
            <a:off x="7391400" y="3962400"/>
            <a:ext cx="2133600" cy="2438400"/>
          </a:xfrm>
          <a:prstGeom prst="rect">
            <a:avLst/>
          </a:prstGeom>
          <a:solidFill>
            <a:schemeClr val="bg2"/>
          </a:solidFill>
          <a:ln w="12700" algn="ctr">
            <a:solidFill>
              <a:schemeClr val="tx1"/>
            </a:solidFill>
            <a:miter lim="800000"/>
            <a:headEnd/>
            <a:tailEnd/>
          </a:ln>
        </p:spPr>
        <p:txBody>
          <a:bodyPr wrap="none" lIns="91638" tIns="45819" rIns="91638" bIns="45819"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1600" b="1">
                <a:solidFill>
                  <a:schemeClr val="bg2"/>
                </a:solidFill>
                <a:latin typeface="Lucida Console" panose="020B0609040504020204" pitchFamily="49" charset="0"/>
              </a:rPr>
              <a:t>Native Provider</a:t>
            </a:r>
          </a:p>
        </p:txBody>
      </p:sp>
      <p:sp>
        <p:nvSpPr>
          <p:cNvPr id="9223" name="Text Box 1038">
            <a:extLst>
              <a:ext uri="{FF2B5EF4-FFF2-40B4-BE49-F238E27FC236}">
                <a16:creationId xmlns:a16="http://schemas.microsoft.com/office/drawing/2014/main" id="{DF3A3E27-DC8F-F3C6-63AD-6673F91FB00E}"/>
              </a:ext>
            </a:extLst>
          </p:cNvPr>
          <p:cNvSpPr txBox="1">
            <a:spLocks noChangeArrowheads="1"/>
          </p:cNvSpPr>
          <p:nvPr/>
        </p:nvSpPr>
        <p:spPr bwMode="auto">
          <a:xfrm>
            <a:off x="7451725" y="4038600"/>
            <a:ext cx="1997075" cy="714375"/>
          </a:xfrm>
          <a:prstGeom prst="rect">
            <a:avLst/>
          </a:prstGeom>
          <a:solidFill>
            <a:schemeClr val="hlink"/>
          </a:solidFill>
          <a:ln w="12700" algn="ctr">
            <a:solidFill>
              <a:schemeClr val="tx1"/>
            </a:solidFill>
            <a:miter lim="800000"/>
            <a:headEnd/>
            <a:tailEnd/>
          </a:ln>
        </p:spPr>
        <p:txBody>
          <a:bodyPr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000" b="1">
                <a:solidFill>
                  <a:schemeClr val="bg2"/>
                </a:solidFill>
                <a:latin typeface="Lucida Console" panose="020B0609040504020204" pitchFamily="49" charset="0"/>
              </a:rPr>
              <a:t>OLE DB Provider</a:t>
            </a:r>
          </a:p>
        </p:txBody>
      </p:sp>
      <p:sp>
        <p:nvSpPr>
          <p:cNvPr id="9224" name="Text Box 1039">
            <a:extLst>
              <a:ext uri="{FF2B5EF4-FFF2-40B4-BE49-F238E27FC236}">
                <a16:creationId xmlns:a16="http://schemas.microsoft.com/office/drawing/2014/main" id="{666C891F-EF7C-7A6B-6AC9-E13740FFB9BA}"/>
              </a:ext>
            </a:extLst>
          </p:cNvPr>
          <p:cNvSpPr txBox="1">
            <a:spLocks noChangeArrowheads="1"/>
          </p:cNvSpPr>
          <p:nvPr/>
        </p:nvSpPr>
        <p:spPr bwMode="auto">
          <a:xfrm>
            <a:off x="2590800" y="4038600"/>
            <a:ext cx="1997075" cy="409575"/>
          </a:xfrm>
          <a:prstGeom prst="rect">
            <a:avLst/>
          </a:prstGeom>
          <a:solidFill>
            <a:schemeClr val="hlink"/>
          </a:solidFill>
          <a:ln w="12700" algn="ctr">
            <a:solidFill>
              <a:schemeClr val="tx1"/>
            </a:solidFill>
            <a:miter lim="800000"/>
            <a:headEnd/>
            <a:tailEnd/>
          </a:ln>
        </p:spPr>
        <p:txBody>
          <a:bodyPr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000" b="1">
                <a:solidFill>
                  <a:schemeClr val="bg2"/>
                </a:solidFill>
                <a:latin typeface="Lucida Console" panose="020B0609040504020204" pitchFamily="49" charset="0"/>
              </a:rPr>
              <a:t>ODBC</a:t>
            </a:r>
          </a:p>
        </p:txBody>
      </p:sp>
      <p:sp>
        <p:nvSpPr>
          <p:cNvPr id="9225" name="Text Box 1040">
            <a:extLst>
              <a:ext uri="{FF2B5EF4-FFF2-40B4-BE49-F238E27FC236}">
                <a16:creationId xmlns:a16="http://schemas.microsoft.com/office/drawing/2014/main" id="{B82D6709-1209-F7C8-D5F8-DCBAD7FE8755}"/>
              </a:ext>
            </a:extLst>
          </p:cNvPr>
          <p:cNvSpPr txBox="1">
            <a:spLocks noChangeArrowheads="1"/>
          </p:cNvSpPr>
          <p:nvPr/>
        </p:nvSpPr>
        <p:spPr bwMode="auto">
          <a:xfrm>
            <a:off x="2590800" y="4648200"/>
            <a:ext cx="1997075" cy="379413"/>
          </a:xfrm>
          <a:prstGeom prst="rect">
            <a:avLst/>
          </a:prstGeom>
          <a:solidFill>
            <a:schemeClr val="hlink"/>
          </a:solidFill>
          <a:ln w="12700" algn="ctr">
            <a:solidFill>
              <a:schemeClr val="tx1"/>
            </a:solidFill>
            <a:miter lim="800000"/>
            <a:headEnd/>
            <a:tailEnd/>
          </a:ln>
        </p:spPr>
        <p:txBody>
          <a:bodyPr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b="1">
                <a:solidFill>
                  <a:schemeClr val="bg2"/>
                </a:solidFill>
                <a:latin typeface="Lucida Console" panose="020B0609040504020204" pitchFamily="49" charset="0"/>
              </a:rPr>
              <a:t>ODBC Driver</a:t>
            </a:r>
          </a:p>
        </p:txBody>
      </p:sp>
      <p:cxnSp>
        <p:nvCxnSpPr>
          <p:cNvPr id="9226" name="AutoShape 1045">
            <a:extLst>
              <a:ext uri="{FF2B5EF4-FFF2-40B4-BE49-F238E27FC236}">
                <a16:creationId xmlns:a16="http://schemas.microsoft.com/office/drawing/2014/main" id="{E2A2FFBD-8F46-6A1B-0DE7-4D332AD5D54B}"/>
              </a:ext>
            </a:extLst>
          </p:cNvPr>
          <p:cNvCxnSpPr>
            <a:cxnSpLocks noChangeShapeType="1"/>
            <a:stCxn id="9240" idx="2"/>
            <a:endCxn id="9224" idx="0"/>
          </p:cNvCxnSpPr>
          <p:nvPr/>
        </p:nvCxnSpPr>
        <p:spPr bwMode="auto">
          <a:xfrm rot="5400000">
            <a:off x="4658519" y="2677319"/>
            <a:ext cx="292100" cy="2430462"/>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9227" name="AutoShape 1046">
            <a:extLst>
              <a:ext uri="{FF2B5EF4-FFF2-40B4-BE49-F238E27FC236}">
                <a16:creationId xmlns:a16="http://schemas.microsoft.com/office/drawing/2014/main" id="{C4FA95E5-52A4-4C4A-53B3-68C114762B4D}"/>
              </a:ext>
            </a:extLst>
          </p:cNvPr>
          <p:cNvCxnSpPr>
            <a:cxnSpLocks noChangeShapeType="1"/>
            <a:stCxn id="9224" idx="2"/>
            <a:endCxn id="9225" idx="0"/>
          </p:cNvCxnSpPr>
          <p:nvPr/>
        </p:nvCxnSpPr>
        <p:spPr bwMode="auto">
          <a:xfrm rot="5400000">
            <a:off x="3489325" y="4548188"/>
            <a:ext cx="200025"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228" name="AutoShape 1049">
            <a:extLst>
              <a:ext uri="{FF2B5EF4-FFF2-40B4-BE49-F238E27FC236}">
                <a16:creationId xmlns:a16="http://schemas.microsoft.com/office/drawing/2014/main" id="{9ACD0231-381F-1F21-5F65-B98FE46F746C}"/>
              </a:ext>
            </a:extLst>
          </p:cNvPr>
          <p:cNvCxnSpPr>
            <a:cxnSpLocks noChangeShapeType="1"/>
            <a:stCxn id="9240" idx="2"/>
            <a:endCxn id="9223" idx="0"/>
          </p:cNvCxnSpPr>
          <p:nvPr/>
        </p:nvCxnSpPr>
        <p:spPr bwMode="auto">
          <a:xfrm rot="16200000" flipH="1">
            <a:off x="7088982" y="2677318"/>
            <a:ext cx="292100" cy="2430463"/>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9229" name="AutoShape 1051">
            <a:extLst>
              <a:ext uri="{FF2B5EF4-FFF2-40B4-BE49-F238E27FC236}">
                <a16:creationId xmlns:a16="http://schemas.microsoft.com/office/drawing/2014/main" id="{A4A450D5-AFF0-4B26-1AE1-E6EA70206048}"/>
              </a:ext>
            </a:extLst>
          </p:cNvPr>
          <p:cNvSpPr>
            <a:spLocks noChangeArrowheads="1"/>
          </p:cNvSpPr>
          <p:nvPr/>
        </p:nvSpPr>
        <p:spPr bwMode="auto">
          <a:xfrm>
            <a:off x="5029200" y="4953000"/>
            <a:ext cx="762000" cy="1066800"/>
          </a:xfrm>
          <a:prstGeom prst="foldedCorner">
            <a:avLst>
              <a:gd name="adj" fmla="val 17157"/>
            </a:avLst>
          </a:prstGeom>
          <a:solidFill>
            <a:schemeClr val="accent1"/>
          </a:solidFill>
          <a:ln w="12700">
            <a:solidFill>
              <a:schemeClr val="tx1"/>
            </a:solidFill>
            <a:round/>
            <a:headEnd/>
            <a:tailEnd/>
          </a:ln>
        </p:spPr>
        <p:txBody>
          <a:bodyPr wrap="none" lIns="91638" tIns="45819" rIns="91638" bIns="45819"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000" b="1">
                <a:solidFill>
                  <a:schemeClr val="bg2"/>
                </a:solidFill>
                <a:latin typeface="Lucida Console" panose="020B0609040504020204" pitchFamily="49" charset="0"/>
              </a:rPr>
              <a:t>Text</a:t>
            </a:r>
            <a:br>
              <a:rPr lang="en-US" altLang="en-US" sz="2000" b="1">
                <a:solidFill>
                  <a:schemeClr val="bg2"/>
                </a:solidFill>
                <a:latin typeface="Lucida Console" panose="020B0609040504020204" pitchFamily="49" charset="0"/>
              </a:rPr>
            </a:br>
            <a:r>
              <a:rPr lang="en-US" altLang="en-US" sz="2000" b="1">
                <a:solidFill>
                  <a:schemeClr val="bg2"/>
                </a:solidFill>
                <a:latin typeface="Lucida Console" panose="020B0609040504020204" pitchFamily="49" charset="0"/>
              </a:rPr>
              <a:t>File</a:t>
            </a:r>
          </a:p>
        </p:txBody>
      </p:sp>
      <p:sp>
        <p:nvSpPr>
          <p:cNvPr id="9230" name="AutoShape 1053">
            <a:extLst>
              <a:ext uri="{FF2B5EF4-FFF2-40B4-BE49-F238E27FC236}">
                <a16:creationId xmlns:a16="http://schemas.microsoft.com/office/drawing/2014/main" id="{A7EE91F0-1DC1-1352-38C9-7B5810FA7258}"/>
              </a:ext>
            </a:extLst>
          </p:cNvPr>
          <p:cNvSpPr>
            <a:spLocks noChangeArrowheads="1"/>
          </p:cNvSpPr>
          <p:nvPr/>
        </p:nvSpPr>
        <p:spPr bwMode="auto">
          <a:xfrm>
            <a:off x="2679700" y="5334000"/>
            <a:ext cx="1828800" cy="762000"/>
          </a:xfrm>
          <a:prstGeom prst="can">
            <a:avLst>
              <a:gd name="adj" fmla="val 25000"/>
            </a:avLst>
          </a:prstGeom>
          <a:solidFill>
            <a:schemeClr val="accent1"/>
          </a:solidFill>
          <a:ln w="12700">
            <a:solidFill>
              <a:schemeClr val="tx1"/>
            </a:solidFill>
            <a:round/>
            <a:headEnd/>
            <a:tailEnd/>
          </a:ln>
        </p:spPr>
        <p:txBody>
          <a:bodyPr wrap="none" lIns="91638" tIns="45819" rIns="91638" bIns="45819"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000" b="1">
                <a:solidFill>
                  <a:schemeClr val="bg2"/>
                </a:solidFill>
                <a:latin typeface="Lucida Console" panose="020B0609040504020204" pitchFamily="49" charset="0"/>
              </a:rPr>
              <a:t>Database</a:t>
            </a:r>
          </a:p>
        </p:txBody>
      </p:sp>
      <p:cxnSp>
        <p:nvCxnSpPr>
          <p:cNvPr id="9231" name="AutoShape 1055">
            <a:extLst>
              <a:ext uri="{FF2B5EF4-FFF2-40B4-BE49-F238E27FC236}">
                <a16:creationId xmlns:a16="http://schemas.microsoft.com/office/drawing/2014/main" id="{21DF7589-DC41-6BB2-BCE7-231998A62441}"/>
              </a:ext>
            </a:extLst>
          </p:cNvPr>
          <p:cNvCxnSpPr>
            <a:cxnSpLocks noChangeShapeType="1"/>
            <a:stCxn id="9225" idx="2"/>
            <a:endCxn id="9230" idx="1"/>
          </p:cNvCxnSpPr>
          <p:nvPr/>
        </p:nvCxnSpPr>
        <p:spPr bwMode="auto">
          <a:xfrm rot="16200000" flipH="1">
            <a:off x="3438525" y="5178426"/>
            <a:ext cx="306387" cy="4762"/>
          </a:xfrm>
          <a:prstGeom prst="bentConnector3">
            <a:avLst>
              <a:gd name="adj1" fmla="val 49741"/>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9232" name="AutoShape 1056">
            <a:extLst>
              <a:ext uri="{FF2B5EF4-FFF2-40B4-BE49-F238E27FC236}">
                <a16:creationId xmlns:a16="http://schemas.microsoft.com/office/drawing/2014/main" id="{3507B86B-49C3-51DC-C307-4D93CB4F933A}"/>
              </a:ext>
            </a:extLst>
          </p:cNvPr>
          <p:cNvSpPr>
            <a:spLocks noChangeArrowheads="1"/>
          </p:cNvSpPr>
          <p:nvPr/>
        </p:nvSpPr>
        <p:spPr bwMode="auto">
          <a:xfrm>
            <a:off x="7529513" y="5105400"/>
            <a:ext cx="1828800" cy="990600"/>
          </a:xfrm>
          <a:prstGeom prst="can">
            <a:avLst>
              <a:gd name="adj" fmla="val 25000"/>
            </a:avLst>
          </a:prstGeom>
          <a:solidFill>
            <a:schemeClr val="accent1"/>
          </a:solidFill>
          <a:ln w="12700">
            <a:solidFill>
              <a:schemeClr val="tx1"/>
            </a:solidFill>
            <a:round/>
            <a:headEnd/>
            <a:tailEnd/>
          </a:ln>
        </p:spPr>
        <p:txBody>
          <a:bodyPr wrap="none" lIns="91638" tIns="45819" rIns="91638" bIns="45819"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000" b="1">
                <a:solidFill>
                  <a:schemeClr val="bg2"/>
                </a:solidFill>
                <a:latin typeface="Lucida Console" panose="020B0609040504020204" pitchFamily="49" charset="0"/>
              </a:rPr>
              <a:t>Database</a:t>
            </a:r>
          </a:p>
        </p:txBody>
      </p:sp>
      <p:cxnSp>
        <p:nvCxnSpPr>
          <p:cNvPr id="9233" name="AutoShape 1057">
            <a:extLst>
              <a:ext uri="{FF2B5EF4-FFF2-40B4-BE49-F238E27FC236}">
                <a16:creationId xmlns:a16="http://schemas.microsoft.com/office/drawing/2014/main" id="{D3C6F6FA-9072-DBDF-9E97-38586BB44A6D}"/>
              </a:ext>
            </a:extLst>
          </p:cNvPr>
          <p:cNvCxnSpPr>
            <a:cxnSpLocks noChangeShapeType="1"/>
            <a:stCxn id="9223" idx="2"/>
            <a:endCxn id="9232" idx="1"/>
          </p:cNvCxnSpPr>
          <p:nvPr/>
        </p:nvCxnSpPr>
        <p:spPr bwMode="auto">
          <a:xfrm rot="5400000">
            <a:off x="8270875" y="4926013"/>
            <a:ext cx="352425" cy="6350"/>
          </a:xfrm>
          <a:prstGeom prst="bentConnector3">
            <a:avLst>
              <a:gd name="adj1" fmla="val 50000"/>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9234" name="Text Box 1060">
            <a:extLst>
              <a:ext uri="{FF2B5EF4-FFF2-40B4-BE49-F238E27FC236}">
                <a16:creationId xmlns:a16="http://schemas.microsoft.com/office/drawing/2014/main" id="{101977BF-75ED-ED7B-06D9-C94CB1DA5E7A}"/>
              </a:ext>
            </a:extLst>
          </p:cNvPr>
          <p:cNvSpPr txBox="1">
            <a:spLocks noChangeArrowheads="1"/>
          </p:cNvSpPr>
          <p:nvPr/>
        </p:nvSpPr>
        <p:spPr bwMode="auto">
          <a:xfrm>
            <a:off x="5016500" y="4038600"/>
            <a:ext cx="1997075" cy="714375"/>
          </a:xfrm>
          <a:prstGeom prst="rect">
            <a:avLst/>
          </a:prstGeom>
          <a:solidFill>
            <a:schemeClr val="hlink"/>
          </a:solidFill>
          <a:ln w="12700" algn="ctr">
            <a:solidFill>
              <a:schemeClr val="tx1"/>
            </a:solidFill>
            <a:miter lim="800000"/>
            <a:headEnd/>
            <a:tailEnd/>
          </a:ln>
        </p:spPr>
        <p:txBody>
          <a:bodyPr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000" b="1">
                <a:solidFill>
                  <a:schemeClr val="bg2"/>
                </a:solidFill>
                <a:latin typeface="Lucida Console" panose="020B0609040504020204" pitchFamily="49" charset="0"/>
              </a:rPr>
              <a:t>OLE DB Provider</a:t>
            </a:r>
          </a:p>
        </p:txBody>
      </p:sp>
      <p:sp>
        <p:nvSpPr>
          <p:cNvPr id="9235" name="AutoShape 1061">
            <a:extLst>
              <a:ext uri="{FF2B5EF4-FFF2-40B4-BE49-F238E27FC236}">
                <a16:creationId xmlns:a16="http://schemas.microsoft.com/office/drawing/2014/main" id="{B578A9B9-D76F-95C2-7EBE-83A902DAE78F}"/>
              </a:ext>
            </a:extLst>
          </p:cNvPr>
          <p:cNvSpPr>
            <a:spLocks noChangeArrowheads="1"/>
          </p:cNvSpPr>
          <p:nvPr/>
        </p:nvSpPr>
        <p:spPr bwMode="auto">
          <a:xfrm>
            <a:off x="5867400" y="4953000"/>
            <a:ext cx="1143000" cy="1066800"/>
          </a:xfrm>
          <a:prstGeom prst="can">
            <a:avLst>
              <a:gd name="adj" fmla="val 25000"/>
            </a:avLst>
          </a:prstGeom>
          <a:solidFill>
            <a:schemeClr val="accent1"/>
          </a:solidFill>
          <a:ln w="12700">
            <a:solidFill>
              <a:schemeClr val="tx1"/>
            </a:solidFill>
            <a:round/>
            <a:headEnd/>
            <a:tailEnd/>
          </a:ln>
        </p:spPr>
        <p:txBody>
          <a:bodyPr wrap="none" lIns="91638" tIns="45819" rIns="91638" bIns="45819"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1600" b="1">
                <a:solidFill>
                  <a:schemeClr val="bg2"/>
                </a:solidFill>
                <a:latin typeface="Lucida Console" panose="020B0609040504020204" pitchFamily="49" charset="0"/>
              </a:rPr>
              <a:t>Mainframe</a:t>
            </a:r>
          </a:p>
        </p:txBody>
      </p:sp>
      <p:cxnSp>
        <p:nvCxnSpPr>
          <p:cNvPr id="9236" name="AutoShape 1062">
            <a:extLst>
              <a:ext uri="{FF2B5EF4-FFF2-40B4-BE49-F238E27FC236}">
                <a16:creationId xmlns:a16="http://schemas.microsoft.com/office/drawing/2014/main" id="{F005AC99-0831-A329-00EC-EA80572702FA}"/>
              </a:ext>
            </a:extLst>
          </p:cNvPr>
          <p:cNvCxnSpPr>
            <a:cxnSpLocks noChangeShapeType="1"/>
            <a:stCxn id="9234" idx="2"/>
            <a:endCxn id="9229" idx="0"/>
          </p:cNvCxnSpPr>
          <p:nvPr/>
        </p:nvCxnSpPr>
        <p:spPr bwMode="auto">
          <a:xfrm rot="5400000">
            <a:off x="5612606" y="4550569"/>
            <a:ext cx="200025" cy="604838"/>
          </a:xfrm>
          <a:prstGeom prst="bentConnector3">
            <a:avLst>
              <a:gd name="adj1" fmla="val 50000"/>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9237" name="AutoShape 1064">
            <a:extLst>
              <a:ext uri="{FF2B5EF4-FFF2-40B4-BE49-F238E27FC236}">
                <a16:creationId xmlns:a16="http://schemas.microsoft.com/office/drawing/2014/main" id="{60CC67DD-26F7-4E34-5BA3-4D96C912EED9}"/>
              </a:ext>
            </a:extLst>
          </p:cNvPr>
          <p:cNvCxnSpPr>
            <a:cxnSpLocks noChangeShapeType="1"/>
            <a:stCxn id="9234" idx="2"/>
            <a:endCxn id="9235" idx="1"/>
          </p:cNvCxnSpPr>
          <p:nvPr/>
        </p:nvCxnSpPr>
        <p:spPr bwMode="auto">
          <a:xfrm rot="16200000" flipH="1">
            <a:off x="6126956" y="4641057"/>
            <a:ext cx="200025" cy="423862"/>
          </a:xfrm>
          <a:prstGeom prst="bentConnector3">
            <a:avLst>
              <a:gd name="adj1" fmla="val 50000"/>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9238" name="AutoShape 1065">
            <a:extLst>
              <a:ext uri="{FF2B5EF4-FFF2-40B4-BE49-F238E27FC236}">
                <a16:creationId xmlns:a16="http://schemas.microsoft.com/office/drawing/2014/main" id="{D1FFBE16-9324-4C1B-368E-D423574D5AE4}"/>
              </a:ext>
            </a:extLst>
          </p:cNvPr>
          <p:cNvCxnSpPr>
            <a:cxnSpLocks noChangeShapeType="1"/>
            <a:stCxn id="9219" idx="2"/>
            <a:endCxn id="9240" idx="0"/>
          </p:cNvCxnSpPr>
          <p:nvPr/>
        </p:nvCxnSpPr>
        <p:spPr bwMode="auto">
          <a:xfrm rot="16200000" flipH="1">
            <a:off x="5907882" y="3164681"/>
            <a:ext cx="215900" cy="7937"/>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9239" name="AutoShape 1066">
            <a:extLst>
              <a:ext uri="{FF2B5EF4-FFF2-40B4-BE49-F238E27FC236}">
                <a16:creationId xmlns:a16="http://schemas.microsoft.com/office/drawing/2014/main" id="{6C90B4E9-9428-6B4A-07D7-9B1BEB273934}"/>
              </a:ext>
            </a:extLst>
          </p:cNvPr>
          <p:cNvCxnSpPr>
            <a:cxnSpLocks noChangeShapeType="1"/>
            <a:endCxn id="9234" idx="0"/>
          </p:cNvCxnSpPr>
          <p:nvPr/>
        </p:nvCxnSpPr>
        <p:spPr bwMode="auto">
          <a:xfrm rot="5400000">
            <a:off x="5715001" y="3729037"/>
            <a:ext cx="609600" cy="9525"/>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9240" name="Text Box 1030">
            <a:extLst>
              <a:ext uri="{FF2B5EF4-FFF2-40B4-BE49-F238E27FC236}">
                <a16:creationId xmlns:a16="http://schemas.microsoft.com/office/drawing/2014/main" id="{F7DA44CE-3D5B-6643-0EAA-5FECE32607F8}"/>
              </a:ext>
            </a:extLst>
          </p:cNvPr>
          <p:cNvSpPr txBox="1">
            <a:spLocks noChangeArrowheads="1"/>
          </p:cNvSpPr>
          <p:nvPr/>
        </p:nvSpPr>
        <p:spPr bwMode="auto">
          <a:xfrm>
            <a:off x="2514600" y="3276600"/>
            <a:ext cx="7010400" cy="469900"/>
          </a:xfrm>
          <a:prstGeom prst="rect">
            <a:avLst/>
          </a:prstGeom>
          <a:solidFill>
            <a:schemeClr val="accent1"/>
          </a:solidFill>
          <a:ln w="12700" algn="ctr">
            <a:solidFill>
              <a:schemeClr val="tx1"/>
            </a:solidFill>
            <a:miter lim="800000"/>
            <a:headEnd/>
            <a:tailEnd/>
          </a:ln>
        </p:spPr>
        <p:txBody>
          <a:bodyPr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400">
                <a:solidFill>
                  <a:schemeClr val="bg2"/>
                </a:solidFill>
              </a:rPr>
              <a:t>OLE DB</a:t>
            </a:r>
          </a:p>
        </p:txBody>
      </p:sp>
      <p:sp>
        <p:nvSpPr>
          <p:cNvPr id="9241" name="Text Box 1067">
            <a:extLst>
              <a:ext uri="{FF2B5EF4-FFF2-40B4-BE49-F238E27FC236}">
                <a16:creationId xmlns:a16="http://schemas.microsoft.com/office/drawing/2014/main" id="{61DEF9ED-495D-E04A-61F6-BDF1A1AF9471}"/>
              </a:ext>
            </a:extLst>
          </p:cNvPr>
          <p:cNvSpPr txBox="1">
            <a:spLocks noChangeArrowheads="1"/>
          </p:cNvSpPr>
          <p:nvPr/>
        </p:nvSpPr>
        <p:spPr bwMode="auto">
          <a:xfrm>
            <a:off x="2498725" y="1905000"/>
            <a:ext cx="7026275" cy="469900"/>
          </a:xfrm>
          <a:prstGeom prst="rect">
            <a:avLst/>
          </a:prstGeom>
          <a:solidFill>
            <a:schemeClr val="hlink"/>
          </a:solidFill>
          <a:ln w="12700" algn="ctr">
            <a:solidFill>
              <a:schemeClr val="tx1"/>
            </a:solidFill>
            <a:miter lim="800000"/>
            <a:headEnd/>
            <a:tailEnd/>
          </a:ln>
        </p:spPr>
        <p:txBody>
          <a:bodyPr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400">
                <a:solidFill>
                  <a:schemeClr val="bg2"/>
                </a:solidFill>
              </a:rPr>
              <a:t>Your Application</a:t>
            </a:r>
          </a:p>
        </p:txBody>
      </p:sp>
      <p:cxnSp>
        <p:nvCxnSpPr>
          <p:cNvPr id="9242" name="AutoShape 1068">
            <a:extLst>
              <a:ext uri="{FF2B5EF4-FFF2-40B4-BE49-F238E27FC236}">
                <a16:creationId xmlns:a16="http://schemas.microsoft.com/office/drawing/2014/main" id="{5DB184C0-7BDE-730B-D7E3-2671D3F460A9}"/>
              </a:ext>
            </a:extLst>
          </p:cNvPr>
          <p:cNvCxnSpPr>
            <a:cxnSpLocks noChangeShapeType="1"/>
            <a:stCxn id="9241" idx="2"/>
          </p:cNvCxnSpPr>
          <p:nvPr/>
        </p:nvCxnSpPr>
        <p:spPr bwMode="auto">
          <a:xfrm rot="16200000" flipH="1">
            <a:off x="5901532" y="2485231"/>
            <a:ext cx="228600" cy="7937"/>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AC5A6C02-5096-8027-E954-A1C42CBCD01F}"/>
              </a:ext>
            </a:extLst>
          </p:cNvPr>
          <p:cNvSpPr>
            <a:spLocks noGrp="1" noChangeArrowheads="1"/>
          </p:cNvSpPr>
          <p:nvPr>
            <p:ph type="title"/>
          </p:nvPr>
        </p:nvSpPr>
        <p:spPr>
          <a:xfrm>
            <a:off x="838200" y="365125"/>
            <a:ext cx="10515600" cy="854075"/>
          </a:xfrm>
        </p:spPr>
        <p:txBody>
          <a:bodyPr>
            <a:normAutofit/>
          </a:bodyPr>
          <a:lstStyle/>
          <a:p>
            <a:pPr eaLnBrk="1" fontAlgn="auto" hangingPunct="1">
              <a:spcAft>
                <a:spcPts val="0"/>
              </a:spcAft>
              <a:defRPr/>
            </a:pPr>
            <a:r>
              <a:rPr lang="en-US" sz="4200" dirty="0"/>
              <a:t>Summary</a:t>
            </a:r>
            <a:endParaRPr lang="en-US" sz="2500" dirty="0"/>
          </a:p>
        </p:txBody>
      </p:sp>
      <p:sp>
        <p:nvSpPr>
          <p:cNvPr id="7171" name="Rectangle 3">
            <a:extLst>
              <a:ext uri="{FF2B5EF4-FFF2-40B4-BE49-F238E27FC236}">
                <a16:creationId xmlns:a16="http://schemas.microsoft.com/office/drawing/2014/main" id="{FE82DA49-8CB7-CF35-DF3E-2B46F8DC1979}"/>
              </a:ext>
            </a:extLst>
          </p:cNvPr>
          <p:cNvSpPr>
            <a:spLocks noGrp="1"/>
          </p:cNvSpPr>
          <p:nvPr>
            <p:ph idx="1"/>
          </p:nvPr>
        </p:nvSpPr>
        <p:spPr>
          <a:xfrm>
            <a:off x="1981200" y="1905000"/>
            <a:ext cx="8229600" cy="4572000"/>
          </a:xfrm>
        </p:spPr>
        <p:txBody>
          <a:bodyPr>
            <a:normAutofit fontScale="92500" lnSpcReduction="10000"/>
          </a:bodyPr>
          <a:lstStyle/>
          <a:p>
            <a:pPr eaLnBrk="1" hangingPunct="1"/>
            <a:r>
              <a:rPr lang="en-US" altLang="en-US" dirty="0"/>
              <a:t>File Handling</a:t>
            </a:r>
          </a:p>
          <a:p>
            <a:pPr eaLnBrk="1" hangingPunct="1"/>
            <a:r>
              <a:rPr lang="en-US" altLang="en-US" dirty="0"/>
              <a:t>Native Database API</a:t>
            </a:r>
          </a:p>
          <a:p>
            <a:pPr eaLnBrk="1" hangingPunct="1"/>
            <a:r>
              <a:rPr lang="en-US" altLang="en-US" dirty="0"/>
              <a:t>ODBC (Open Database Connectivity)</a:t>
            </a:r>
          </a:p>
          <a:p>
            <a:pPr lvl="1" eaLnBrk="1" hangingPunct="1"/>
            <a:r>
              <a:rPr lang="en-US" altLang="en-US" sz="2300" dirty="0"/>
              <a:t>Interoperability to a wide range of database management systems (DBMS)</a:t>
            </a:r>
          </a:p>
          <a:p>
            <a:pPr lvl="1" eaLnBrk="1" hangingPunct="1"/>
            <a:r>
              <a:rPr lang="en-US" altLang="en-US" sz="2300" dirty="0"/>
              <a:t>Widely accepted API</a:t>
            </a:r>
          </a:p>
          <a:p>
            <a:pPr lvl="1" eaLnBrk="1" hangingPunct="1"/>
            <a:r>
              <a:rPr lang="en-US" altLang="en-US" sz="2300" dirty="0"/>
              <a:t>Uses SQL as data access language</a:t>
            </a:r>
          </a:p>
          <a:p>
            <a:pPr eaLnBrk="1" hangingPunct="1"/>
            <a:r>
              <a:rPr lang="en-US" altLang="en-US" dirty="0"/>
              <a:t>DAO (Data Access Objects)</a:t>
            </a:r>
          </a:p>
          <a:p>
            <a:pPr lvl="1" eaLnBrk="1" hangingPunct="1"/>
            <a:r>
              <a:rPr lang="en-US" altLang="en-US" sz="2300" dirty="0"/>
              <a:t>Programming interface for JET</a:t>
            </a:r>
          </a:p>
          <a:p>
            <a:pPr eaLnBrk="1" hangingPunct="1"/>
            <a:r>
              <a:rPr lang="en-US" altLang="en-US" dirty="0"/>
              <a:t>RDO (Remote Data Objects)</a:t>
            </a:r>
          </a:p>
          <a:p>
            <a:pPr lvl="1" eaLnBrk="1" hangingPunct="1"/>
            <a:r>
              <a:rPr lang="en-US" altLang="en-US" sz="2300" dirty="0"/>
              <a:t>Tighter coupling to ODBC</a:t>
            </a:r>
          </a:p>
          <a:p>
            <a:pPr lvl="1" eaLnBrk="1" hangingPunct="1"/>
            <a:r>
              <a:rPr lang="en-US" altLang="en-US" sz="2300" dirty="0"/>
              <a:t>Geared more to client/server databases (vs. DAO)</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1026">
            <a:extLst>
              <a:ext uri="{FF2B5EF4-FFF2-40B4-BE49-F238E27FC236}">
                <a16:creationId xmlns:a16="http://schemas.microsoft.com/office/drawing/2014/main" id="{6C48C1D8-3D61-6B5F-6033-08740DAC1BA3}"/>
              </a:ext>
            </a:extLst>
          </p:cNvPr>
          <p:cNvSpPr>
            <a:spLocks noGrp="1" noChangeArrowheads="1"/>
          </p:cNvSpPr>
          <p:nvPr>
            <p:ph type="title"/>
          </p:nvPr>
        </p:nvSpPr>
        <p:spPr>
          <a:xfrm>
            <a:off x="838200" y="365125"/>
            <a:ext cx="10515600" cy="1006475"/>
          </a:xfrm>
        </p:spPr>
        <p:txBody>
          <a:bodyPr/>
          <a:lstStyle/>
          <a:p>
            <a:pPr eaLnBrk="1" fontAlgn="auto" hangingPunct="1">
              <a:spcAft>
                <a:spcPts val="0"/>
              </a:spcAft>
              <a:defRPr/>
            </a:pPr>
            <a:r>
              <a:rPr lang="en-US" dirty="0"/>
              <a:t>ADO.NET Overview</a:t>
            </a:r>
            <a:endParaRPr lang="en-US" sz="2100" dirty="0"/>
          </a:p>
        </p:txBody>
      </p:sp>
      <p:sp>
        <p:nvSpPr>
          <p:cNvPr id="8195" name="Rectangle 1027">
            <a:extLst>
              <a:ext uri="{FF2B5EF4-FFF2-40B4-BE49-F238E27FC236}">
                <a16:creationId xmlns:a16="http://schemas.microsoft.com/office/drawing/2014/main" id="{C01FF625-0207-3FCE-A763-9CB220C86C5E}"/>
              </a:ext>
            </a:extLst>
          </p:cNvPr>
          <p:cNvSpPr>
            <a:spLocks noGrp="1"/>
          </p:cNvSpPr>
          <p:nvPr>
            <p:ph idx="1"/>
          </p:nvPr>
        </p:nvSpPr>
        <p:spPr/>
        <p:txBody>
          <a:bodyPr/>
          <a:lstStyle/>
          <a:p>
            <a:pPr eaLnBrk="1" hangingPunct="1"/>
            <a:r>
              <a:rPr lang="en-US" altLang="en-US"/>
              <a:t>OLE DB</a:t>
            </a:r>
          </a:p>
          <a:p>
            <a:pPr lvl="1" eaLnBrk="1" hangingPunct="1"/>
            <a:r>
              <a:rPr lang="en-US" altLang="en-US" sz="2300"/>
              <a:t>Broad access to data, relational and other</a:t>
            </a:r>
          </a:p>
          <a:p>
            <a:pPr lvl="1" eaLnBrk="1" hangingPunct="1"/>
            <a:r>
              <a:rPr lang="en-US" altLang="en-US" sz="2300"/>
              <a:t>Built on COM</a:t>
            </a:r>
          </a:p>
          <a:p>
            <a:pPr lvl="1" eaLnBrk="1" hangingPunct="1"/>
            <a:r>
              <a:rPr lang="en-US" altLang="en-US" sz="2300"/>
              <a:t>Not restricted to SQL for retrieving data</a:t>
            </a:r>
          </a:p>
          <a:p>
            <a:pPr lvl="1" eaLnBrk="1" hangingPunct="1"/>
            <a:r>
              <a:rPr lang="en-US" altLang="en-US" sz="2300"/>
              <a:t>Can use ODBC drivers</a:t>
            </a:r>
          </a:p>
          <a:p>
            <a:pPr lvl="1" eaLnBrk="1" hangingPunct="1"/>
            <a:r>
              <a:rPr lang="en-US" altLang="en-US" sz="2300"/>
              <a:t>Low-level (C++) interface</a:t>
            </a:r>
          </a:p>
          <a:p>
            <a:pPr eaLnBrk="1" hangingPunct="1"/>
            <a:r>
              <a:rPr lang="en-US" altLang="en-US"/>
              <a:t>ADO (ActiveX Data Objects)</a:t>
            </a:r>
          </a:p>
          <a:p>
            <a:pPr lvl="1" eaLnBrk="1" hangingPunct="1"/>
            <a:r>
              <a:rPr lang="en-US" altLang="en-US" sz="2300"/>
              <a:t>Simple component-based, object-oriented interface</a:t>
            </a:r>
          </a:p>
          <a:p>
            <a:pPr lvl="1" eaLnBrk="1" hangingPunct="1"/>
            <a:r>
              <a:rPr lang="en-US" altLang="en-US" sz="2300"/>
              <a:t>Provides a programming model to OLE DB accessible outside of C++</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a:extLst>
              <a:ext uri="{FF2B5EF4-FFF2-40B4-BE49-F238E27FC236}">
                <a16:creationId xmlns:a16="http://schemas.microsoft.com/office/drawing/2014/main" id="{4E53D15C-9FF2-4991-C5C5-4C8A31EEE012}"/>
              </a:ext>
            </a:extLst>
          </p:cNvPr>
          <p:cNvSpPr>
            <a:spLocks noChangeArrowheads="1"/>
          </p:cNvSpPr>
          <p:nvPr/>
        </p:nvSpPr>
        <p:spPr bwMode="auto">
          <a:xfrm>
            <a:off x="2514600" y="3810000"/>
            <a:ext cx="3276600" cy="2590800"/>
          </a:xfrm>
          <a:prstGeom prst="rect">
            <a:avLst/>
          </a:prstGeom>
          <a:solidFill>
            <a:schemeClr val="bg2"/>
          </a:solidFill>
          <a:ln w="12700" algn="ctr">
            <a:solidFill>
              <a:schemeClr val="tx1"/>
            </a:solidFill>
            <a:miter lim="800000"/>
            <a:headEnd/>
            <a:tailEnd/>
          </a:ln>
        </p:spPr>
        <p:txBody>
          <a:bodyPr wrap="none" lIns="91638" tIns="45819" rIns="91638" bIns="45819"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1600" b="1">
                <a:solidFill>
                  <a:schemeClr val="bg2"/>
                </a:solidFill>
                <a:latin typeface="Lucida Console" panose="020B0609040504020204" pitchFamily="49" charset="0"/>
              </a:rPr>
              <a:t>SQL Managed Provider</a:t>
            </a:r>
          </a:p>
        </p:txBody>
      </p:sp>
      <p:sp>
        <p:nvSpPr>
          <p:cNvPr id="14339" name="AutoShape 14">
            <a:extLst>
              <a:ext uri="{FF2B5EF4-FFF2-40B4-BE49-F238E27FC236}">
                <a16:creationId xmlns:a16="http://schemas.microsoft.com/office/drawing/2014/main" id="{9D443CD1-4E77-58B5-2B5C-3037DE3021FE}"/>
              </a:ext>
            </a:extLst>
          </p:cNvPr>
          <p:cNvSpPr>
            <a:spLocks noChangeArrowheads="1"/>
          </p:cNvSpPr>
          <p:nvPr/>
        </p:nvSpPr>
        <p:spPr bwMode="auto">
          <a:xfrm>
            <a:off x="2832100" y="4419600"/>
            <a:ext cx="2654300" cy="1295400"/>
          </a:xfrm>
          <a:prstGeom prst="can">
            <a:avLst>
              <a:gd name="adj" fmla="val 25000"/>
            </a:avLst>
          </a:prstGeom>
          <a:solidFill>
            <a:schemeClr val="accent1"/>
          </a:solidFill>
          <a:ln w="12700">
            <a:solidFill>
              <a:schemeClr val="tx1"/>
            </a:solidFill>
            <a:round/>
            <a:headEnd/>
            <a:tailEnd/>
          </a:ln>
        </p:spPr>
        <p:txBody>
          <a:bodyPr wrap="none" lIns="91638" tIns="45819" rIns="91638" bIns="45819"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000" b="1">
                <a:solidFill>
                  <a:schemeClr val="bg2"/>
                </a:solidFill>
                <a:latin typeface="Lucida Console" panose="020B0609040504020204" pitchFamily="49" charset="0"/>
              </a:rPr>
              <a:t>SQL Server</a:t>
            </a:r>
            <a:br>
              <a:rPr lang="en-US" altLang="en-US" sz="2000" b="1">
                <a:solidFill>
                  <a:schemeClr val="bg2"/>
                </a:solidFill>
                <a:latin typeface="Lucida Console" panose="020B0609040504020204" pitchFamily="49" charset="0"/>
              </a:rPr>
            </a:br>
            <a:r>
              <a:rPr lang="en-US" altLang="en-US" sz="2000" b="1">
                <a:solidFill>
                  <a:schemeClr val="bg2"/>
                </a:solidFill>
                <a:latin typeface="Lucida Console" panose="020B0609040504020204" pitchFamily="49" charset="0"/>
              </a:rPr>
              <a:t>Database</a:t>
            </a:r>
          </a:p>
        </p:txBody>
      </p:sp>
      <p:sp>
        <p:nvSpPr>
          <p:cNvPr id="167938" name="Rectangle 2">
            <a:extLst>
              <a:ext uri="{FF2B5EF4-FFF2-40B4-BE49-F238E27FC236}">
                <a16:creationId xmlns:a16="http://schemas.microsoft.com/office/drawing/2014/main" id="{190365E6-BD5B-5609-3AC2-3069ADA87C6A}"/>
              </a:ext>
            </a:extLst>
          </p:cNvPr>
          <p:cNvSpPr>
            <a:spLocks noGrp="1" noChangeArrowheads="1"/>
          </p:cNvSpPr>
          <p:nvPr>
            <p:ph type="title"/>
          </p:nvPr>
        </p:nvSpPr>
        <p:spPr/>
        <p:txBody>
          <a:bodyPr/>
          <a:lstStyle/>
          <a:p>
            <a:pPr eaLnBrk="1" fontAlgn="auto" hangingPunct="1">
              <a:spcAft>
                <a:spcPts val="0"/>
              </a:spcAft>
              <a:defRPr/>
            </a:pPr>
            <a:r>
              <a:rPr lang="en-US"/>
              <a:t>ADO.NET Overview</a:t>
            </a:r>
            <a:br>
              <a:rPr lang="en-US"/>
            </a:br>
            <a:r>
              <a:rPr lang="en-US" sz="2500"/>
              <a:t>Managed Providers</a:t>
            </a:r>
          </a:p>
        </p:txBody>
      </p:sp>
      <p:sp>
        <p:nvSpPr>
          <p:cNvPr id="14341" name="Text Box 3">
            <a:extLst>
              <a:ext uri="{FF2B5EF4-FFF2-40B4-BE49-F238E27FC236}">
                <a16:creationId xmlns:a16="http://schemas.microsoft.com/office/drawing/2014/main" id="{DCEE3968-7048-E7B6-3184-F79D4B10CA3C}"/>
              </a:ext>
            </a:extLst>
          </p:cNvPr>
          <p:cNvSpPr txBox="1">
            <a:spLocks noChangeArrowheads="1"/>
          </p:cNvSpPr>
          <p:nvPr/>
        </p:nvSpPr>
        <p:spPr bwMode="auto">
          <a:xfrm>
            <a:off x="2498725" y="2819400"/>
            <a:ext cx="7026275" cy="469900"/>
          </a:xfrm>
          <a:prstGeom prst="rect">
            <a:avLst/>
          </a:prstGeom>
          <a:solidFill>
            <a:schemeClr val="hlink"/>
          </a:solidFill>
          <a:ln w="12700" algn="ctr">
            <a:solidFill>
              <a:schemeClr val="tx1"/>
            </a:solidFill>
            <a:miter lim="800000"/>
            <a:headEnd/>
            <a:tailEnd/>
          </a:ln>
        </p:spPr>
        <p:txBody>
          <a:bodyPr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400">
                <a:solidFill>
                  <a:schemeClr val="bg2"/>
                </a:solidFill>
              </a:rPr>
              <a:t>ADO.NET Managed Provider</a:t>
            </a:r>
          </a:p>
        </p:txBody>
      </p:sp>
      <p:sp>
        <p:nvSpPr>
          <p:cNvPr id="14342" name="Rectangle 6">
            <a:extLst>
              <a:ext uri="{FF2B5EF4-FFF2-40B4-BE49-F238E27FC236}">
                <a16:creationId xmlns:a16="http://schemas.microsoft.com/office/drawing/2014/main" id="{88CC6929-071A-8AA6-DF2A-C9C46E2D4887}"/>
              </a:ext>
            </a:extLst>
          </p:cNvPr>
          <p:cNvSpPr>
            <a:spLocks noChangeArrowheads="1"/>
          </p:cNvSpPr>
          <p:nvPr/>
        </p:nvSpPr>
        <p:spPr bwMode="auto">
          <a:xfrm>
            <a:off x="6248400" y="3810000"/>
            <a:ext cx="3276600" cy="2590800"/>
          </a:xfrm>
          <a:prstGeom prst="rect">
            <a:avLst/>
          </a:prstGeom>
          <a:solidFill>
            <a:schemeClr val="bg2"/>
          </a:solidFill>
          <a:ln w="12700" algn="ctr">
            <a:solidFill>
              <a:schemeClr val="tx1"/>
            </a:solidFill>
            <a:miter lim="800000"/>
            <a:headEnd/>
            <a:tailEnd/>
          </a:ln>
        </p:spPr>
        <p:txBody>
          <a:bodyPr wrap="none" lIns="91638" tIns="45819" rIns="91638" bIns="45819"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1600" b="1">
                <a:solidFill>
                  <a:schemeClr val="bg2"/>
                </a:solidFill>
                <a:latin typeface="Lucida Console" panose="020B0609040504020204" pitchFamily="49" charset="0"/>
              </a:rPr>
              <a:t>ADO Managed Provider</a:t>
            </a:r>
          </a:p>
        </p:txBody>
      </p:sp>
      <p:sp>
        <p:nvSpPr>
          <p:cNvPr id="14343" name="Text Box 7">
            <a:extLst>
              <a:ext uri="{FF2B5EF4-FFF2-40B4-BE49-F238E27FC236}">
                <a16:creationId xmlns:a16="http://schemas.microsoft.com/office/drawing/2014/main" id="{A2858E9B-E295-35FC-2C05-F9BB74CB8B4C}"/>
              </a:ext>
            </a:extLst>
          </p:cNvPr>
          <p:cNvSpPr txBox="1">
            <a:spLocks noChangeArrowheads="1"/>
          </p:cNvSpPr>
          <p:nvPr/>
        </p:nvSpPr>
        <p:spPr bwMode="auto">
          <a:xfrm>
            <a:off x="6858000" y="4038600"/>
            <a:ext cx="1997075" cy="714375"/>
          </a:xfrm>
          <a:prstGeom prst="rect">
            <a:avLst/>
          </a:prstGeom>
          <a:solidFill>
            <a:schemeClr val="hlink"/>
          </a:solidFill>
          <a:ln w="12700" algn="ctr">
            <a:solidFill>
              <a:schemeClr val="tx1"/>
            </a:solidFill>
            <a:miter lim="800000"/>
            <a:headEnd/>
            <a:tailEnd/>
          </a:ln>
        </p:spPr>
        <p:txBody>
          <a:bodyPr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000" b="1">
                <a:solidFill>
                  <a:schemeClr val="bg2"/>
                </a:solidFill>
                <a:latin typeface="Lucida Console" panose="020B0609040504020204" pitchFamily="49" charset="0"/>
              </a:rPr>
              <a:t>OLE DB Provider</a:t>
            </a:r>
          </a:p>
        </p:txBody>
      </p:sp>
      <p:sp>
        <p:nvSpPr>
          <p:cNvPr id="14344" name="AutoShape 16">
            <a:extLst>
              <a:ext uri="{FF2B5EF4-FFF2-40B4-BE49-F238E27FC236}">
                <a16:creationId xmlns:a16="http://schemas.microsoft.com/office/drawing/2014/main" id="{56D7A663-470A-979B-4611-FDDAF2B66BE6}"/>
              </a:ext>
            </a:extLst>
          </p:cNvPr>
          <p:cNvSpPr>
            <a:spLocks noChangeArrowheads="1"/>
          </p:cNvSpPr>
          <p:nvPr/>
        </p:nvSpPr>
        <p:spPr bwMode="auto">
          <a:xfrm>
            <a:off x="6935788" y="4953000"/>
            <a:ext cx="1828800" cy="838200"/>
          </a:xfrm>
          <a:prstGeom prst="can">
            <a:avLst>
              <a:gd name="adj" fmla="val 25000"/>
            </a:avLst>
          </a:prstGeom>
          <a:solidFill>
            <a:schemeClr val="accent1"/>
          </a:solidFill>
          <a:ln w="12700">
            <a:solidFill>
              <a:schemeClr val="tx1"/>
            </a:solidFill>
            <a:round/>
            <a:headEnd/>
            <a:tailEnd/>
          </a:ln>
        </p:spPr>
        <p:txBody>
          <a:bodyPr wrap="none" lIns="91638" tIns="45819" rIns="91638" bIns="45819"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000" b="1">
                <a:solidFill>
                  <a:schemeClr val="bg2"/>
                </a:solidFill>
                <a:latin typeface="Lucida Console" panose="020B0609040504020204" pitchFamily="49" charset="0"/>
              </a:rPr>
              <a:t>Database</a:t>
            </a:r>
          </a:p>
        </p:txBody>
      </p:sp>
      <p:cxnSp>
        <p:nvCxnSpPr>
          <p:cNvPr id="14345" name="AutoShape 17">
            <a:extLst>
              <a:ext uri="{FF2B5EF4-FFF2-40B4-BE49-F238E27FC236}">
                <a16:creationId xmlns:a16="http://schemas.microsoft.com/office/drawing/2014/main" id="{E5D6C60A-20E7-59C8-375E-BB1772B807E9}"/>
              </a:ext>
            </a:extLst>
          </p:cNvPr>
          <p:cNvCxnSpPr>
            <a:cxnSpLocks noChangeShapeType="1"/>
            <a:stCxn id="14343" idx="2"/>
            <a:endCxn id="14344" idx="1"/>
          </p:cNvCxnSpPr>
          <p:nvPr/>
        </p:nvCxnSpPr>
        <p:spPr bwMode="auto">
          <a:xfrm rot="5400000">
            <a:off x="7753350" y="4849813"/>
            <a:ext cx="200025" cy="6350"/>
          </a:xfrm>
          <a:prstGeom prst="bentConnector3">
            <a:avLst>
              <a:gd name="adj1" fmla="val 50000"/>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4346" name="Text Box 25">
            <a:extLst>
              <a:ext uri="{FF2B5EF4-FFF2-40B4-BE49-F238E27FC236}">
                <a16:creationId xmlns:a16="http://schemas.microsoft.com/office/drawing/2014/main" id="{B00AD1B3-9824-72F4-7EE3-FB0C96DACC60}"/>
              </a:ext>
            </a:extLst>
          </p:cNvPr>
          <p:cNvSpPr txBox="1">
            <a:spLocks noChangeArrowheads="1"/>
          </p:cNvSpPr>
          <p:nvPr/>
        </p:nvSpPr>
        <p:spPr bwMode="auto">
          <a:xfrm>
            <a:off x="2498725" y="1905000"/>
            <a:ext cx="7026275" cy="469900"/>
          </a:xfrm>
          <a:prstGeom prst="rect">
            <a:avLst/>
          </a:prstGeom>
          <a:solidFill>
            <a:schemeClr val="hlink"/>
          </a:solidFill>
          <a:ln w="12700" algn="ctr">
            <a:solidFill>
              <a:schemeClr val="tx1"/>
            </a:solidFill>
            <a:miter lim="800000"/>
            <a:headEnd/>
            <a:tailEnd/>
          </a:ln>
        </p:spPr>
        <p:txBody>
          <a:bodyPr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400">
                <a:solidFill>
                  <a:schemeClr val="bg2"/>
                </a:solidFill>
              </a:rPr>
              <a:t>Your Application</a:t>
            </a:r>
          </a:p>
        </p:txBody>
      </p:sp>
      <p:cxnSp>
        <p:nvCxnSpPr>
          <p:cNvPr id="14347" name="AutoShape 26">
            <a:extLst>
              <a:ext uri="{FF2B5EF4-FFF2-40B4-BE49-F238E27FC236}">
                <a16:creationId xmlns:a16="http://schemas.microsoft.com/office/drawing/2014/main" id="{6EC39922-C7C4-BDF6-2CA0-F3764A5FE5E6}"/>
              </a:ext>
            </a:extLst>
          </p:cNvPr>
          <p:cNvCxnSpPr>
            <a:cxnSpLocks noChangeShapeType="1"/>
            <a:stCxn id="14346" idx="2"/>
            <a:endCxn id="14341" idx="0"/>
          </p:cNvCxnSpPr>
          <p:nvPr/>
        </p:nvCxnSpPr>
        <p:spPr bwMode="auto">
          <a:xfrm rot="5400000">
            <a:off x="5789613" y="2597150"/>
            <a:ext cx="44450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4348" name="AutoShape 29">
            <a:extLst>
              <a:ext uri="{FF2B5EF4-FFF2-40B4-BE49-F238E27FC236}">
                <a16:creationId xmlns:a16="http://schemas.microsoft.com/office/drawing/2014/main" id="{34431C2F-4AD6-6B44-F9DB-B91AC903F445}"/>
              </a:ext>
            </a:extLst>
          </p:cNvPr>
          <p:cNvCxnSpPr>
            <a:cxnSpLocks noChangeShapeType="1"/>
            <a:stCxn id="14341" idx="2"/>
            <a:endCxn id="14339" idx="1"/>
          </p:cNvCxnSpPr>
          <p:nvPr/>
        </p:nvCxnSpPr>
        <p:spPr bwMode="auto">
          <a:xfrm rot="5400000">
            <a:off x="4520407" y="2928143"/>
            <a:ext cx="1130300" cy="1852613"/>
          </a:xfrm>
          <a:prstGeom prst="bentConnector3">
            <a:avLst>
              <a:gd name="adj1" fmla="val 28227"/>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4349" name="AutoShape 30">
            <a:extLst>
              <a:ext uri="{FF2B5EF4-FFF2-40B4-BE49-F238E27FC236}">
                <a16:creationId xmlns:a16="http://schemas.microsoft.com/office/drawing/2014/main" id="{14D1ABB1-EFE6-49C5-8B85-4BA542F32593}"/>
              </a:ext>
            </a:extLst>
          </p:cNvPr>
          <p:cNvCxnSpPr>
            <a:cxnSpLocks noChangeShapeType="1"/>
            <a:stCxn id="14341" idx="2"/>
            <a:endCxn id="14343" idx="0"/>
          </p:cNvCxnSpPr>
          <p:nvPr/>
        </p:nvCxnSpPr>
        <p:spPr bwMode="auto">
          <a:xfrm rot="16200000" flipH="1">
            <a:off x="6559551" y="2741612"/>
            <a:ext cx="749300" cy="1844675"/>
          </a:xfrm>
          <a:prstGeom prst="bentConnector3">
            <a:avLst>
              <a:gd name="adj1" fmla="val 41949"/>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a:extLst>
              <a:ext uri="{FF2B5EF4-FFF2-40B4-BE49-F238E27FC236}">
                <a16:creationId xmlns:a16="http://schemas.microsoft.com/office/drawing/2014/main" id="{E7CBEA8D-F18B-000C-BF09-B4A68461AFED}"/>
              </a:ext>
            </a:extLst>
          </p:cNvPr>
          <p:cNvSpPr>
            <a:spLocks noGrp="1" noChangeArrowheads="1"/>
          </p:cNvSpPr>
          <p:nvPr>
            <p:ph type="title"/>
          </p:nvPr>
        </p:nvSpPr>
        <p:spPr/>
        <p:txBody>
          <a:bodyPr/>
          <a:lstStyle/>
          <a:p>
            <a:pPr eaLnBrk="1" fontAlgn="auto" hangingPunct="1">
              <a:spcAft>
                <a:spcPts val="0"/>
              </a:spcAft>
              <a:defRPr/>
            </a:pPr>
            <a:r>
              <a:rPr lang="en-US"/>
              <a:t>ADO.NET Architecture </a:t>
            </a:r>
          </a:p>
        </p:txBody>
      </p:sp>
      <p:pic>
        <p:nvPicPr>
          <p:cNvPr id="203781" name="Picture 5" descr="adoarc">
            <a:extLst>
              <a:ext uri="{FF2B5EF4-FFF2-40B4-BE49-F238E27FC236}">
                <a16:creationId xmlns:a16="http://schemas.microsoft.com/office/drawing/2014/main" id="{54F84DEA-2773-D491-462C-B28541BE1335}"/>
              </a:ext>
            </a:extLst>
          </p:cNvPr>
          <p:cNvPicPr>
            <a:picLocks noGrp="1" noChangeAspect="1" noChangeArrowheads="1"/>
          </p:cNvPicPr>
          <p:nvPr>
            <p:ph idx="1"/>
          </p:nvPr>
        </p:nvPicPr>
        <p:blipFill>
          <a:blip r:embed="rId2"/>
          <a:stretch>
            <a:fillRect/>
          </a:stretch>
        </p:blipFill>
        <p:spPr>
          <a:xfrm>
            <a:off x="1828801" y="1752601"/>
            <a:ext cx="8077199" cy="4419601"/>
          </a:xfrm>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20484" name="AutoShape 3" descr="ado_2">
            <a:extLst>
              <a:ext uri="{FF2B5EF4-FFF2-40B4-BE49-F238E27FC236}">
                <a16:creationId xmlns:a16="http://schemas.microsoft.com/office/drawing/2014/main" id="{19D837DC-C0F7-6532-631C-20039E0C61AC}"/>
              </a:ext>
            </a:extLst>
          </p:cNvPr>
          <p:cNvSpPr>
            <a:spLocks noChangeAspect="1" noChangeArrowheads="1"/>
          </p:cNvSpPr>
          <p:nvPr/>
        </p:nvSpPr>
        <p:spPr bwMode="auto">
          <a:xfrm>
            <a:off x="5943600" y="3276600"/>
            <a:ext cx="3048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0485" name="AutoShape 4" descr="ado_2">
            <a:extLst>
              <a:ext uri="{FF2B5EF4-FFF2-40B4-BE49-F238E27FC236}">
                <a16:creationId xmlns:a16="http://schemas.microsoft.com/office/drawing/2014/main" id="{F8788378-AEF7-C20E-D933-688E4461376D}"/>
              </a:ext>
            </a:extLst>
          </p:cNvPr>
          <p:cNvSpPr>
            <a:spLocks noChangeAspect="1" noChangeArrowheads="1"/>
          </p:cNvSpPr>
          <p:nvPr/>
        </p:nvSpPr>
        <p:spPr bwMode="auto">
          <a:xfrm>
            <a:off x="5943600" y="3276600"/>
            <a:ext cx="3048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33762B-134E-FEA5-94C1-762F3568B23C}"/>
              </a:ext>
            </a:extLst>
          </p:cNvPr>
          <p:cNvPicPr>
            <a:picLocks noChangeAspect="1"/>
          </p:cNvPicPr>
          <p:nvPr/>
        </p:nvPicPr>
        <p:blipFill>
          <a:blip r:embed="rId2"/>
          <a:stretch>
            <a:fillRect/>
          </a:stretch>
        </p:blipFill>
        <p:spPr>
          <a:xfrm>
            <a:off x="2725206" y="-1078020"/>
            <a:ext cx="5805561" cy="7792300"/>
          </a:xfrm>
          <a:prstGeom prst="rect">
            <a:avLst/>
          </a:prstGeom>
        </p:spPr>
      </p:pic>
    </p:spTree>
    <p:extLst>
      <p:ext uri="{BB962C8B-B14F-4D97-AF65-F5344CB8AC3E}">
        <p14:creationId xmlns:p14="http://schemas.microsoft.com/office/powerpoint/2010/main" val="23480023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3929CD74-BA3F-DD6D-E026-D100932F13D9}"/>
              </a:ext>
            </a:extLst>
          </p:cNvPr>
          <p:cNvSpPr>
            <a:spLocks noGrp="1" noChangeArrowheads="1"/>
          </p:cNvSpPr>
          <p:nvPr>
            <p:ph type="title"/>
          </p:nvPr>
        </p:nvSpPr>
        <p:spPr/>
        <p:txBody>
          <a:bodyPr/>
          <a:lstStyle/>
          <a:p>
            <a:pPr eaLnBrk="1" fontAlgn="auto" hangingPunct="1">
              <a:spcAft>
                <a:spcPts val="0"/>
              </a:spcAft>
              <a:defRPr/>
            </a:pPr>
            <a:r>
              <a:rPr lang="en-US"/>
              <a:t>ADO.NET Classes</a:t>
            </a:r>
            <a:br>
              <a:rPr lang="en-US"/>
            </a:br>
            <a:r>
              <a:rPr lang="en-US" sz="2500">
                <a:latin typeface="Lucida Console" pitchFamily="49" charset="0"/>
              </a:rPr>
              <a:t>System.Data</a:t>
            </a:r>
            <a:r>
              <a:rPr lang="en-US" sz="2500"/>
              <a:t> Namespace</a:t>
            </a:r>
          </a:p>
        </p:txBody>
      </p:sp>
      <p:sp>
        <p:nvSpPr>
          <p:cNvPr id="18435" name="Rectangle 3">
            <a:extLst>
              <a:ext uri="{FF2B5EF4-FFF2-40B4-BE49-F238E27FC236}">
                <a16:creationId xmlns:a16="http://schemas.microsoft.com/office/drawing/2014/main" id="{740B30B5-7071-7080-42EE-18B5CDC77323}"/>
              </a:ext>
            </a:extLst>
          </p:cNvPr>
          <p:cNvSpPr>
            <a:spLocks noGrp="1"/>
          </p:cNvSpPr>
          <p:nvPr>
            <p:ph idx="1"/>
          </p:nvPr>
        </p:nvSpPr>
        <p:spPr/>
        <p:txBody>
          <a:bodyPr/>
          <a:lstStyle/>
          <a:p>
            <a:pPr eaLnBrk="1" hangingPunct="1"/>
            <a:r>
              <a:rPr lang="en-US" altLang="en-US"/>
              <a:t>Contains the core classes of the ADO.NET architecture</a:t>
            </a:r>
          </a:p>
          <a:p>
            <a:pPr eaLnBrk="1" hangingPunct="1"/>
            <a:r>
              <a:rPr lang="en-US" altLang="en-US"/>
              <a:t>Disconnected </a:t>
            </a:r>
            <a:r>
              <a:rPr lang="en-US" altLang="en-US">
                <a:latin typeface="Lucida Console" panose="020B0609040504020204" pitchFamily="49" charset="0"/>
              </a:rPr>
              <a:t>DataSet</a:t>
            </a:r>
            <a:r>
              <a:rPr lang="en-US" altLang="en-US"/>
              <a:t> is central</a:t>
            </a:r>
          </a:p>
          <a:p>
            <a:pPr eaLnBrk="1" hangingPunct="1"/>
            <a:r>
              <a:rPr lang="en-US" altLang="en-US"/>
              <a:t>Supports all types of applications</a:t>
            </a:r>
          </a:p>
          <a:p>
            <a:pPr lvl="1" eaLnBrk="1" hangingPunct="1"/>
            <a:r>
              <a:rPr lang="en-US" altLang="en-US"/>
              <a:t>Internet based</a:t>
            </a:r>
          </a:p>
          <a:p>
            <a:pPr lvl="2" eaLnBrk="1" hangingPunct="1"/>
            <a:r>
              <a:rPr lang="en-US" altLang="en-US"/>
              <a:t>ASP.NET</a:t>
            </a:r>
          </a:p>
          <a:p>
            <a:pPr lvl="2" eaLnBrk="1" hangingPunct="1"/>
            <a:r>
              <a:rPr lang="en-US" altLang="en-US"/>
              <a:t>XML</a:t>
            </a:r>
          </a:p>
          <a:p>
            <a:pPr lvl="1" eaLnBrk="1" hangingPunct="1"/>
            <a:r>
              <a:rPr lang="en-US" altLang="en-US"/>
              <a:t>Windows forms based</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B2FB6BAA-116C-97CE-B98F-AA4D6E780FDF}"/>
              </a:ext>
            </a:extLst>
          </p:cNvPr>
          <p:cNvSpPr>
            <a:spLocks noGrp="1" noChangeArrowheads="1"/>
          </p:cNvSpPr>
          <p:nvPr>
            <p:ph type="title"/>
          </p:nvPr>
        </p:nvSpPr>
        <p:spPr/>
        <p:txBody>
          <a:bodyPr/>
          <a:lstStyle/>
          <a:p>
            <a:pPr eaLnBrk="1" fontAlgn="auto" hangingPunct="1">
              <a:spcAft>
                <a:spcPts val="0"/>
              </a:spcAft>
              <a:defRPr/>
            </a:pPr>
            <a:r>
              <a:rPr lang="en-US"/>
              <a:t>ADO.NET Classes </a:t>
            </a:r>
            <a:br>
              <a:rPr lang="en-US" sz="3400"/>
            </a:br>
            <a:r>
              <a:rPr lang="en-US" sz="2500">
                <a:latin typeface="Lucida Console" pitchFamily="49" charset="0"/>
              </a:rPr>
              <a:t>DataSet</a:t>
            </a:r>
            <a:endParaRPr lang="en-US" sz="2100">
              <a:latin typeface="Lucida Console" pitchFamily="49" charset="0"/>
            </a:endParaRPr>
          </a:p>
        </p:txBody>
      </p:sp>
      <p:sp>
        <p:nvSpPr>
          <p:cNvPr id="21507" name="Text Box 4">
            <a:extLst>
              <a:ext uri="{FF2B5EF4-FFF2-40B4-BE49-F238E27FC236}">
                <a16:creationId xmlns:a16="http://schemas.microsoft.com/office/drawing/2014/main" id="{DA7007B5-D6B2-E91F-A8EB-614F9AED02D3}"/>
              </a:ext>
            </a:extLst>
          </p:cNvPr>
          <p:cNvSpPr txBox="1">
            <a:spLocks noChangeArrowheads="1"/>
          </p:cNvSpPr>
          <p:nvPr/>
        </p:nvSpPr>
        <p:spPr bwMode="auto">
          <a:xfrm>
            <a:off x="3733800" y="2268538"/>
            <a:ext cx="1263650" cy="409575"/>
          </a:xfrm>
          <a:prstGeom prst="rect">
            <a:avLst/>
          </a:prstGeom>
          <a:solidFill>
            <a:schemeClr val="accent1"/>
          </a:solidFill>
          <a:ln w="12700" algn="ctr">
            <a:solidFill>
              <a:schemeClr val="tx1"/>
            </a:solidFill>
            <a:miter lim="800000"/>
            <a:headEnd/>
            <a:tailEnd/>
          </a:ln>
        </p:spPr>
        <p:txBody>
          <a:bodyPr wrap="none"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buClr>
                <a:schemeClr val="accent2"/>
              </a:buClr>
              <a:buFont typeface="Wingdings" panose="05000000000000000000" pitchFamily="2" charset="2"/>
              <a:buNone/>
            </a:pPr>
            <a:r>
              <a:rPr lang="en-US" altLang="en-US" sz="2000" b="1">
                <a:latin typeface="Lucida Console" panose="020B0609040504020204" pitchFamily="49" charset="0"/>
              </a:rPr>
              <a:t>DataSet</a:t>
            </a:r>
          </a:p>
        </p:txBody>
      </p:sp>
      <p:sp>
        <p:nvSpPr>
          <p:cNvPr id="21508" name="Text Box 25">
            <a:extLst>
              <a:ext uri="{FF2B5EF4-FFF2-40B4-BE49-F238E27FC236}">
                <a16:creationId xmlns:a16="http://schemas.microsoft.com/office/drawing/2014/main" id="{CA64D160-C4B8-ED09-6503-ED1434ADE4B8}"/>
              </a:ext>
            </a:extLst>
          </p:cNvPr>
          <p:cNvSpPr txBox="1">
            <a:spLocks noChangeArrowheads="1"/>
          </p:cNvSpPr>
          <p:nvPr/>
        </p:nvSpPr>
        <p:spPr bwMode="auto">
          <a:xfrm>
            <a:off x="4953000" y="3106738"/>
            <a:ext cx="1568450" cy="409575"/>
          </a:xfrm>
          <a:prstGeom prst="rect">
            <a:avLst/>
          </a:prstGeom>
          <a:solidFill>
            <a:schemeClr val="accent1"/>
          </a:solidFill>
          <a:ln w="12700" algn="ctr">
            <a:solidFill>
              <a:schemeClr val="tx1"/>
            </a:solidFill>
            <a:miter lim="800000"/>
            <a:headEnd/>
            <a:tailEnd/>
          </a:ln>
        </p:spPr>
        <p:txBody>
          <a:bodyPr wrap="none"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buClr>
                <a:schemeClr val="accent2"/>
              </a:buClr>
              <a:buFont typeface="Wingdings" panose="05000000000000000000" pitchFamily="2" charset="2"/>
              <a:buNone/>
            </a:pPr>
            <a:r>
              <a:rPr lang="en-US" altLang="en-US" sz="2000" b="1">
                <a:latin typeface="Lucida Console" panose="020B0609040504020204" pitchFamily="49" charset="0"/>
              </a:rPr>
              <a:t>DataTable</a:t>
            </a:r>
          </a:p>
        </p:txBody>
      </p:sp>
      <p:sp>
        <p:nvSpPr>
          <p:cNvPr id="21509" name="Text Box 26">
            <a:extLst>
              <a:ext uri="{FF2B5EF4-FFF2-40B4-BE49-F238E27FC236}">
                <a16:creationId xmlns:a16="http://schemas.microsoft.com/office/drawing/2014/main" id="{F39DB77C-7525-240F-DAF3-FC93F201AF49}"/>
              </a:ext>
            </a:extLst>
          </p:cNvPr>
          <p:cNvSpPr txBox="1">
            <a:spLocks noChangeArrowheads="1"/>
          </p:cNvSpPr>
          <p:nvPr/>
        </p:nvSpPr>
        <p:spPr bwMode="auto">
          <a:xfrm>
            <a:off x="5029200" y="5646738"/>
            <a:ext cx="2025650" cy="409575"/>
          </a:xfrm>
          <a:prstGeom prst="rect">
            <a:avLst/>
          </a:prstGeom>
          <a:solidFill>
            <a:schemeClr val="accent1"/>
          </a:solidFill>
          <a:ln w="12700" algn="ctr">
            <a:solidFill>
              <a:schemeClr val="tx1"/>
            </a:solidFill>
            <a:miter lim="800000"/>
            <a:headEnd/>
            <a:tailEnd/>
          </a:ln>
        </p:spPr>
        <p:txBody>
          <a:bodyPr wrap="none"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buClr>
                <a:schemeClr val="accent2"/>
              </a:buClr>
              <a:buFont typeface="Wingdings" panose="05000000000000000000" pitchFamily="2" charset="2"/>
              <a:buNone/>
            </a:pPr>
            <a:r>
              <a:rPr lang="en-US" altLang="en-US" sz="2000" b="1">
                <a:latin typeface="Lucida Console" panose="020B0609040504020204" pitchFamily="49" charset="0"/>
              </a:rPr>
              <a:t>DataRelation</a:t>
            </a:r>
          </a:p>
        </p:txBody>
      </p:sp>
      <p:sp>
        <p:nvSpPr>
          <p:cNvPr id="21510" name="Text Box 27">
            <a:extLst>
              <a:ext uri="{FF2B5EF4-FFF2-40B4-BE49-F238E27FC236}">
                <a16:creationId xmlns:a16="http://schemas.microsoft.com/office/drawing/2014/main" id="{130889DC-437B-33B7-A11D-F8207B7216A2}"/>
              </a:ext>
            </a:extLst>
          </p:cNvPr>
          <p:cNvSpPr txBox="1">
            <a:spLocks noChangeArrowheads="1"/>
          </p:cNvSpPr>
          <p:nvPr/>
        </p:nvSpPr>
        <p:spPr bwMode="auto">
          <a:xfrm>
            <a:off x="6380163" y="4783138"/>
            <a:ext cx="1263650" cy="409575"/>
          </a:xfrm>
          <a:prstGeom prst="rect">
            <a:avLst/>
          </a:prstGeom>
          <a:solidFill>
            <a:schemeClr val="accent1"/>
          </a:solidFill>
          <a:ln w="12700" algn="ctr">
            <a:solidFill>
              <a:schemeClr val="tx1"/>
            </a:solidFill>
            <a:miter lim="800000"/>
            <a:headEnd/>
            <a:tailEnd/>
          </a:ln>
        </p:spPr>
        <p:txBody>
          <a:bodyPr wrap="none"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buClr>
                <a:schemeClr val="accent2"/>
              </a:buClr>
              <a:buFont typeface="Wingdings" panose="05000000000000000000" pitchFamily="2" charset="2"/>
              <a:buNone/>
            </a:pPr>
            <a:r>
              <a:rPr lang="en-US" altLang="en-US" sz="2000" b="1">
                <a:latin typeface="Lucida Console" panose="020B0609040504020204" pitchFamily="49" charset="0"/>
              </a:rPr>
              <a:t>DataRow</a:t>
            </a:r>
          </a:p>
        </p:txBody>
      </p:sp>
      <p:sp>
        <p:nvSpPr>
          <p:cNvPr id="21511" name="Text Box 28">
            <a:extLst>
              <a:ext uri="{FF2B5EF4-FFF2-40B4-BE49-F238E27FC236}">
                <a16:creationId xmlns:a16="http://schemas.microsoft.com/office/drawing/2014/main" id="{1626D034-8A2B-79A7-80FF-1365D1E26CFE}"/>
              </a:ext>
            </a:extLst>
          </p:cNvPr>
          <p:cNvSpPr txBox="1">
            <a:spLocks noChangeArrowheads="1"/>
          </p:cNvSpPr>
          <p:nvPr/>
        </p:nvSpPr>
        <p:spPr bwMode="auto">
          <a:xfrm>
            <a:off x="6380163" y="3944938"/>
            <a:ext cx="1720850" cy="409575"/>
          </a:xfrm>
          <a:prstGeom prst="rect">
            <a:avLst/>
          </a:prstGeom>
          <a:solidFill>
            <a:schemeClr val="accent1"/>
          </a:solidFill>
          <a:ln w="12700" algn="ctr">
            <a:solidFill>
              <a:schemeClr val="tx1"/>
            </a:solidFill>
            <a:miter lim="800000"/>
            <a:headEnd/>
            <a:tailEnd/>
          </a:ln>
        </p:spPr>
        <p:txBody>
          <a:bodyPr wrap="none"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buClr>
                <a:schemeClr val="accent2"/>
              </a:buClr>
              <a:buFont typeface="Wingdings" panose="05000000000000000000" pitchFamily="2" charset="2"/>
              <a:buNone/>
            </a:pPr>
            <a:r>
              <a:rPr lang="en-US" altLang="en-US" sz="2000" b="1">
                <a:latin typeface="Lucida Console" panose="020B0609040504020204" pitchFamily="49" charset="0"/>
              </a:rPr>
              <a:t>DataColumn</a:t>
            </a:r>
          </a:p>
        </p:txBody>
      </p:sp>
      <p:cxnSp>
        <p:nvCxnSpPr>
          <p:cNvPr id="21512" name="AutoShape 29">
            <a:extLst>
              <a:ext uri="{FF2B5EF4-FFF2-40B4-BE49-F238E27FC236}">
                <a16:creationId xmlns:a16="http://schemas.microsoft.com/office/drawing/2014/main" id="{2FE183F1-71E6-FD07-0D6C-839DD3387BCA}"/>
              </a:ext>
            </a:extLst>
          </p:cNvPr>
          <p:cNvCxnSpPr>
            <a:cxnSpLocks noChangeShapeType="1"/>
            <a:stCxn id="21507" idx="2"/>
            <a:endCxn id="21508" idx="1"/>
          </p:cNvCxnSpPr>
          <p:nvPr/>
        </p:nvCxnSpPr>
        <p:spPr bwMode="auto">
          <a:xfrm rot="16200000" flipH="1">
            <a:off x="4342607" y="2701131"/>
            <a:ext cx="633412" cy="587375"/>
          </a:xfrm>
          <a:prstGeom prst="bentConnector2">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21513" name="AutoShape 31">
            <a:extLst>
              <a:ext uri="{FF2B5EF4-FFF2-40B4-BE49-F238E27FC236}">
                <a16:creationId xmlns:a16="http://schemas.microsoft.com/office/drawing/2014/main" id="{FD036A51-F4A9-5027-8A40-0837ABD9121E}"/>
              </a:ext>
            </a:extLst>
          </p:cNvPr>
          <p:cNvCxnSpPr>
            <a:cxnSpLocks noChangeShapeType="1"/>
            <a:stCxn id="21508" idx="2"/>
            <a:endCxn id="21511" idx="1"/>
          </p:cNvCxnSpPr>
          <p:nvPr/>
        </p:nvCxnSpPr>
        <p:spPr bwMode="auto">
          <a:xfrm rot="16200000" flipH="1">
            <a:off x="5741988" y="3511550"/>
            <a:ext cx="633412" cy="642938"/>
          </a:xfrm>
          <a:prstGeom prst="bentConnector2">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21514" name="AutoShape 32">
            <a:extLst>
              <a:ext uri="{FF2B5EF4-FFF2-40B4-BE49-F238E27FC236}">
                <a16:creationId xmlns:a16="http://schemas.microsoft.com/office/drawing/2014/main" id="{5535DB66-ECE9-E1CB-1D7C-57AA0DD0F60B}"/>
              </a:ext>
            </a:extLst>
          </p:cNvPr>
          <p:cNvCxnSpPr>
            <a:cxnSpLocks noChangeShapeType="1"/>
            <a:stCxn id="21508" idx="2"/>
            <a:endCxn id="21510" idx="1"/>
          </p:cNvCxnSpPr>
          <p:nvPr/>
        </p:nvCxnSpPr>
        <p:spPr bwMode="auto">
          <a:xfrm rot="16200000" flipH="1">
            <a:off x="5322888" y="3930650"/>
            <a:ext cx="1471612" cy="642938"/>
          </a:xfrm>
          <a:prstGeom prst="bentConnector2">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21515" name="AutoShape 33">
            <a:extLst>
              <a:ext uri="{FF2B5EF4-FFF2-40B4-BE49-F238E27FC236}">
                <a16:creationId xmlns:a16="http://schemas.microsoft.com/office/drawing/2014/main" id="{2E228D0B-681D-51E1-B734-37C24C549902}"/>
              </a:ext>
            </a:extLst>
          </p:cNvPr>
          <p:cNvCxnSpPr>
            <a:cxnSpLocks noChangeShapeType="1"/>
            <a:stCxn id="21507" idx="2"/>
            <a:endCxn id="21509" idx="1"/>
          </p:cNvCxnSpPr>
          <p:nvPr/>
        </p:nvCxnSpPr>
        <p:spPr bwMode="auto">
          <a:xfrm rot="16200000" flipH="1">
            <a:off x="3110707" y="3933031"/>
            <a:ext cx="3173412" cy="663575"/>
          </a:xfrm>
          <a:prstGeom prst="bentConnector2">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1D5D-0EAE-34E1-B569-652EE6C5527D}"/>
              </a:ext>
            </a:extLst>
          </p:cNvPr>
          <p:cNvSpPr>
            <a:spLocks noGrp="1"/>
          </p:cNvSpPr>
          <p:nvPr>
            <p:ph type="title"/>
          </p:nvPr>
        </p:nvSpPr>
        <p:spPr/>
        <p:txBody>
          <a:bodyPr/>
          <a:lstStyle/>
          <a:p>
            <a:r>
              <a:rPr lang="en-US" dirty="0"/>
              <a:t>Need for Dataset</a:t>
            </a:r>
            <a:endParaRPr lang="en-IN" dirty="0"/>
          </a:p>
        </p:txBody>
      </p:sp>
      <p:sp>
        <p:nvSpPr>
          <p:cNvPr id="3" name="Content Placeholder 2">
            <a:extLst>
              <a:ext uri="{FF2B5EF4-FFF2-40B4-BE49-F238E27FC236}">
                <a16:creationId xmlns:a16="http://schemas.microsoft.com/office/drawing/2014/main" id="{3E024000-AF2F-D8AC-DD1F-265CF0E1EDDE}"/>
              </a:ext>
            </a:extLst>
          </p:cNvPr>
          <p:cNvSpPr>
            <a:spLocks noGrp="1"/>
          </p:cNvSpPr>
          <p:nvPr>
            <p:ph idx="1"/>
          </p:nvPr>
        </p:nvSpPr>
        <p:spPr>
          <a:xfrm>
            <a:off x="838200" y="1825624"/>
            <a:ext cx="10515600" cy="4847891"/>
          </a:xfrm>
        </p:spPr>
        <p:txBody>
          <a:bodyPr>
            <a:normAutofit lnSpcReduction="10000"/>
          </a:bodyPr>
          <a:lstStyle/>
          <a:p>
            <a:r>
              <a:rPr lang="en-US" dirty="0"/>
              <a:t>Database Tenets</a:t>
            </a:r>
          </a:p>
          <a:p>
            <a:pPr lvl="1"/>
            <a:r>
              <a:rPr lang="en-US" dirty="0"/>
              <a:t>Data in database is always consistent (Else it is a bad design)</a:t>
            </a:r>
          </a:p>
          <a:p>
            <a:pPr lvl="1"/>
            <a:r>
              <a:rPr lang="en-US" dirty="0"/>
              <a:t>You never require all the data all the time data is retrieved based on scenario for </a:t>
            </a:r>
            <a:r>
              <a:rPr lang="en-US" dirty="0" err="1"/>
              <a:t>Eg.</a:t>
            </a:r>
            <a:r>
              <a:rPr lang="en-US" dirty="0"/>
              <a:t> Sales Data for the Day/Month ( viewed from different perspective , Customer Wise, Product Wise, Category Wise , day Wise , Daily Summary for the given Month….  )</a:t>
            </a:r>
          </a:p>
          <a:p>
            <a:pPr lvl="1"/>
            <a:r>
              <a:rPr lang="en-US" dirty="0"/>
              <a:t>Concurrency is required only on certain column and it is required in the scope of 0..2%</a:t>
            </a:r>
          </a:p>
          <a:p>
            <a:pPr lvl="1"/>
            <a:r>
              <a:rPr lang="en-US" dirty="0"/>
              <a:t>Data once stored it cannot be modified.</a:t>
            </a:r>
          </a:p>
          <a:p>
            <a:r>
              <a:rPr lang="en-US" dirty="0"/>
              <a:t>Dataset</a:t>
            </a:r>
          </a:p>
          <a:p>
            <a:pPr lvl="1"/>
            <a:r>
              <a:rPr lang="en-US" dirty="0"/>
              <a:t>Miniature version of the Database to represent data for a particular scenario </a:t>
            </a:r>
          </a:p>
          <a:p>
            <a:pPr lvl="1"/>
            <a:r>
              <a:rPr lang="en-US" dirty="0"/>
              <a:t>Occasionally connected Application</a:t>
            </a:r>
          </a:p>
          <a:p>
            <a:pPr lvl="1"/>
            <a:r>
              <a:rPr lang="en-US" dirty="0"/>
              <a:t>What if analysis </a:t>
            </a:r>
          </a:p>
          <a:p>
            <a:pPr lvl="1"/>
            <a:endParaRPr lang="en-US" dirty="0"/>
          </a:p>
          <a:p>
            <a:pPr lvl="1"/>
            <a:endParaRPr lang="en-IN" dirty="0"/>
          </a:p>
        </p:txBody>
      </p:sp>
    </p:spTree>
    <p:extLst>
      <p:ext uri="{BB962C8B-B14F-4D97-AF65-F5344CB8AC3E}">
        <p14:creationId xmlns:p14="http://schemas.microsoft.com/office/powerpoint/2010/main" val="55842208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33497-75D7-E174-4FE8-6C6D60C4D72B}"/>
              </a:ext>
            </a:extLst>
          </p:cNvPr>
          <p:cNvSpPr>
            <a:spLocks noGrp="1"/>
          </p:cNvSpPr>
          <p:nvPr>
            <p:ph type="title"/>
          </p:nvPr>
        </p:nvSpPr>
        <p:spPr>
          <a:xfrm>
            <a:off x="838200" y="365126"/>
            <a:ext cx="10515600" cy="813970"/>
          </a:xfrm>
        </p:spPr>
        <p:txBody>
          <a:bodyPr/>
          <a:lstStyle/>
          <a:p>
            <a:endParaRPr lang="en-IN" dirty="0"/>
          </a:p>
        </p:txBody>
      </p:sp>
      <p:sp>
        <p:nvSpPr>
          <p:cNvPr id="3" name="Content Placeholder 2">
            <a:extLst>
              <a:ext uri="{FF2B5EF4-FFF2-40B4-BE49-F238E27FC236}">
                <a16:creationId xmlns:a16="http://schemas.microsoft.com/office/drawing/2014/main" id="{4D7384F7-713D-EC22-93B4-94A244C062AC}"/>
              </a:ext>
            </a:extLst>
          </p:cNvPr>
          <p:cNvSpPr>
            <a:spLocks noGrp="1"/>
          </p:cNvSpPr>
          <p:nvPr>
            <p:ph idx="1"/>
          </p:nvPr>
        </p:nvSpPr>
        <p:spPr/>
        <p:txBody>
          <a:bodyPr>
            <a:normAutofit lnSpcReduction="10000"/>
          </a:bodyPr>
          <a:lstStyle/>
          <a:p>
            <a:r>
              <a:rPr lang="en-US" dirty="0" err="1"/>
              <a:t>Datatable</a:t>
            </a:r>
            <a:r>
              <a:rPr lang="en-US" dirty="0"/>
              <a:t> </a:t>
            </a:r>
            <a:r>
              <a:rPr lang="en-US" dirty="0" err="1"/>
              <a:t>GetEmployees</a:t>
            </a:r>
            <a:r>
              <a:rPr lang="en-US" dirty="0"/>
              <a:t>()</a:t>
            </a:r>
          </a:p>
          <a:p>
            <a:r>
              <a:rPr lang="en-US" dirty="0"/>
              <a:t>List&lt;Employee&gt; </a:t>
            </a:r>
            <a:r>
              <a:rPr lang="en-US" dirty="0" err="1"/>
              <a:t>GetEmployees</a:t>
            </a:r>
            <a:r>
              <a:rPr lang="en-US" dirty="0"/>
              <a:t>()</a:t>
            </a:r>
          </a:p>
          <a:p>
            <a:endParaRPr lang="en-US" dirty="0"/>
          </a:p>
          <a:p>
            <a:r>
              <a:rPr lang="en-IN" dirty="0"/>
              <a:t>Entity Framework</a:t>
            </a:r>
          </a:p>
          <a:p>
            <a:pPr lvl="1"/>
            <a:r>
              <a:rPr lang="en-IN" dirty="0"/>
              <a:t>Concept</a:t>
            </a:r>
          </a:p>
          <a:p>
            <a:pPr lvl="2"/>
            <a:r>
              <a:rPr lang="en-IN" dirty="0"/>
              <a:t>ORM</a:t>
            </a:r>
          </a:p>
          <a:p>
            <a:pPr lvl="3"/>
            <a:r>
              <a:rPr lang="en-IN" dirty="0"/>
              <a:t>Object Model to Relational Model Mapper</a:t>
            </a:r>
          </a:p>
          <a:p>
            <a:pPr lvl="4"/>
            <a:r>
              <a:rPr lang="en-IN" dirty="0"/>
              <a:t>Object Relational Mapper </a:t>
            </a:r>
          </a:p>
          <a:p>
            <a:pPr lvl="1"/>
            <a:r>
              <a:rPr lang="en-IN" dirty="0"/>
              <a:t>API</a:t>
            </a:r>
          </a:p>
          <a:p>
            <a:pPr lvl="2"/>
            <a:r>
              <a:rPr lang="en-IN" dirty="0"/>
              <a:t>Data Access Layer </a:t>
            </a:r>
          </a:p>
          <a:p>
            <a:pPr lvl="2"/>
            <a:r>
              <a:rPr lang="en-IN" dirty="0"/>
              <a:t>Entity Layer (Generate using VS / Create from manually )</a:t>
            </a:r>
          </a:p>
        </p:txBody>
      </p:sp>
    </p:spTree>
    <p:extLst>
      <p:ext uri="{BB962C8B-B14F-4D97-AF65-F5344CB8AC3E}">
        <p14:creationId xmlns:p14="http://schemas.microsoft.com/office/powerpoint/2010/main" val="4485403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93090</TotalTime>
  <Words>20974</Words>
  <Application>Microsoft Office PowerPoint</Application>
  <PresentationFormat>Widescreen</PresentationFormat>
  <Paragraphs>3728</Paragraphs>
  <Slides>365</Slides>
  <Notes>56</Notes>
  <HiddenSlides>2</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365</vt:i4>
      </vt:variant>
    </vt:vector>
  </HeadingPairs>
  <TitlesOfParts>
    <vt:vector size="385" baseType="lpstr">
      <vt:lpstr>MS PGothic</vt:lpstr>
      <vt:lpstr>Arial</vt:lpstr>
      <vt:lpstr>Arial Narrow</vt:lpstr>
      <vt:lpstr>Calibri</vt:lpstr>
      <vt:lpstr>Calibri Light</vt:lpstr>
      <vt:lpstr>Cascadia Mono</vt:lpstr>
      <vt:lpstr>Corbel</vt:lpstr>
      <vt:lpstr>Courier New</vt:lpstr>
      <vt:lpstr>Inter</vt:lpstr>
      <vt:lpstr>Lucida Console</vt:lpstr>
      <vt:lpstr>Lucida Sans Typewriter</vt:lpstr>
      <vt:lpstr>Segoe</vt:lpstr>
      <vt:lpstr>Segoe UI</vt:lpstr>
      <vt:lpstr>Segoe UI Light</vt:lpstr>
      <vt:lpstr>Symbol</vt:lpstr>
      <vt:lpstr>Times New Roman</vt:lpstr>
      <vt:lpstr>Verdana</vt:lpstr>
      <vt:lpstr>Wingdings</vt:lpstr>
      <vt:lpstr>Wingdings 2</vt:lpstr>
      <vt:lpstr>Office Theme</vt:lpstr>
      <vt:lpstr>IBM 13 Mar 2025</vt:lpstr>
      <vt:lpstr>Agenda</vt:lpstr>
      <vt:lpstr>PowerPoint Presentation</vt:lpstr>
      <vt:lpstr>PowerPoint Presentation</vt:lpstr>
      <vt:lpstr>PowerPoint Presentation</vt:lpstr>
      <vt:lpstr>PowerPoint Presentation</vt:lpstr>
      <vt:lpstr>PowerPoint Presentation</vt:lpstr>
      <vt:lpstr>Layered Architecture –Layers are Logical</vt:lpstr>
      <vt:lpstr>PowerPoint Presentation</vt:lpstr>
      <vt:lpstr>PowerPoint Presentation</vt:lpstr>
      <vt:lpstr>Complier</vt:lpstr>
      <vt:lpstr>DC</vt:lpstr>
      <vt:lpstr>PowerPoint Presentation</vt:lpstr>
      <vt:lpstr>.NET Frameworks and the Common Language Runtime</vt:lpstr>
      <vt:lpstr>The .NET Framework The .NET Framework and Visual Studio.NET</vt:lpstr>
      <vt:lpstr>Common Language Runtime Multiple Language Support</vt:lpstr>
      <vt:lpstr>Common Language Runtime Compilation</vt:lpstr>
      <vt:lpstr>PowerPoint Presentation</vt:lpstr>
      <vt:lpstr>PowerPoint Presentation</vt:lpstr>
      <vt:lpstr>Common Language Runtime Execution Model</vt:lpstr>
      <vt:lpstr>Common Language Runtime Assemblies</vt:lpstr>
      <vt:lpstr>Common Language Runtime Manifest &amp; Metadata in an Assembly</vt:lpstr>
      <vt:lpstr>Common Language Runtime Applications</vt:lpstr>
      <vt:lpstr>PowerPoint Presentation</vt:lpstr>
      <vt:lpstr>PowerPoint Presentation</vt:lpstr>
      <vt:lpstr>PowerPoint Presentation</vt:lpstr>
      <vt:lpstr>Vs Mode </vt:lpstr>
      <vt:lpstr>PowerPoint Presentation</vt:lpstr>
      <vt:lpstr>PowerPoint Presentation</vt:lpstr>
      <vt:lpstr>PowerPoint Presentation</vt:lpstr>
      <vt:lpstr>PowerPoint Presentation</vt:lpstr>
      <vt:lpstr>PowerPoint Presentation</vt:lpstr>
      <vt:lpstr>PowerPoint Presentation</vt:lpstr>
      <vt:lpstr>Agenda</vt:lpstr>
      <vt:lpstr>OOP</vt:lpstr>
      <vt:lpstr>Methods</vt:lpstr>
      <vt:lpstr>Object Oriented Programming</vt:lpstr>
      <vt:lpstr>PowerPoint Presentation</vt:lpstr>
      <vt:lpstr>PowerPoint Presentation</vt:lpstr>
      <vt:lpstr>Default</vt:lpstr>
      <vt:lpstr>Default</vt:lpstr>
      <vt:lpstr>Scenario – Different Implementation in sub class</vt:lpstr>
      <vt:lpstr>Scenario – Different Implementation in All sub class</vt:lpstr>
      <vt:lpstr>PowerPoint Presentation</vt:lpstr>
      <vt:lpstr>PowerPoint Presentation</vt:lpstr>
      <vt:lpstr>PowerPoint Presentation</vt:lpstr>
      <vt:lpstr>PowerPoint Presentation</vt:lpstr>
      <vt:lpstr>Encapsulation brings in Code Redundancy addressed through Inheritance</vt:lpstr>
      <vt:lpstr>Scenario -1 Specialization to Generalization to Specialization- Challenge</vt:lpstr>
      <vt:lpstr>Scenario -2 Specialization to Generalization to Specialization- Challenge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Constructor</vt:lpstr>
      <vt:lpstr>PowerPoint Presentation</vt:lpstr>
      <vt:lpstr>Constructor</vt:lpstr>
      <vt:lpstr>Properties &amp; Indexer</vt:lpstr>
      <vt:lpstr>Agenda</vt:lpstr>
      <vt:lpstr>.NET Version &amp; Features List</vt:lpstr>
      <vt:lpstr>PowerPoint Presentation</vt:lpstr>
      <vt:lpstr>Delegate</vt:lpstr>
      <vt:lpstr>PowerPoint Presentation</vt:lpstr>
      <vt:lpstr>Collections</vt:lpstr>
      <vt:lpstr>Collection</vt:lpstr>
      <vt:lpstr>Generic</vt:lpstr>
      <vt:lpstr>PowerPoint Presentation</vt:lpstr>
      <vt:lpstr>Type Inference</vt:lpstr>
      <vt:lpstr>Anonymous Type</vt:lpstr>
      <vt:lpstr>Extension Method</vt:lpstr>
      <vt:lpstr>LINQ</vt:lpstr>
      <vt:lpstr>LINQ</vt:lpstr>
      <vt:lpstr>Agenda </vt:lpstr>
      <vt:lpstr>PowerPoint Presentation</vt:lpstr>
      <vt:lpstr>Agenda </vt:lpstr>
      <vt:lpstr>PowerPoint Presentation</vt:lpstr>
      <vt:lpstr>ADO.NET</vt:lpstr>
      <vt:lpstr>File Handling (ST)</vt:lpstr>
      <vt:lpstr>DBMS=&gt; RDBMS – Physical &amp; Logical </vt:lpstr>
      <vt:lpstr>RDBMS</vt:lpstr>
      <vt:lpstr>PowerPoint Presentation</vt:lpstr>
      <vt:lpstr>PowerPoint Presentation</vt:lpstr>
      <vt:lpstr>ODBC (Open Database Connectivity )</vt:lpstr>
      <vt:lpstr>DAO=&gt; VB 3.0(Data Access Object)</vt:lpstr>
      <vt:lpstr>RDO=&gt; VB 4.0(Remote Data Object)</vt:lpstr>
      <vt:lpstr>ADO=&gt; VB 6.0(ActiveX Data Object)</vt:lpstr>
      <vt:lpstr>ADO Architecture </vt:lpstr>
      <vt:lpstr>Summary</vt:lpstr>
      <vt:lpstr>ADO.NET Overview</vt:lpstr>
      <vt:lpstr>ADO.NET Overview Managed Providers</vt:lpstr>
      <vt:lpstr>ADO.NET Architecture </vt:lpstr>
      <vt:lpstr>PowerPoint Presentation</vt:lpstr>
      <vt:lpstr>ADO.NET Classes System.Data Namespace</vt:lpstr>
      <vt:lpstr>ADO.NET Classes  DataSet</vt:lpstr>
      <vt:lpstr>Need for Dataset</vt:lpstr>
      <vt:lpstr>PowerPoint Presentation</vt:lpstr>
      <vt:lpstr>ADO.NET Entity Framework</vt:lpstr>
      <vt:lpstr>PowerPoint Presentation</vt:lpstr>
      <vt:lpstr>PowerPoint Presentation</vt:lpstr>
      <vt:lpstr>History of Web </vt:lpstr>
      <vt:lpstr>PowerPoint Presentation</vt:lpstr>
      <vt:lpstr>PowerPoint Presentation</vt:lpstr>
      <vt:lpstr>PowerPoint Presentation</vt:lpstr>
      <vt:lpstr>PowerPoint Presentation</vt:lpstr>
      <vt:lpstr>PowerPoint Presentation</vt:lpstr>
      <vt:lpstr>WEB API</vt:lpstr>
      <vt:lpstr>JavaScript Overview </vt:lpstr>
      <vt:lpstr>Type Inference</vt:lpstr>
      <vt:lpstr>Lesson </vt:lpstr>
      <vt:lpstr>JavaScript types </vt:lpstr>
      <vt:lpstr>Primitive types  </vt:lpstr>
      <vt:lpstr>Essential Recap</vt:lpstr>
      <vt:lpstr>Reference Types</vt:lpstr>
      <vt:lpstr>The built-in Reference types </vt:lpstr>
      <vt:lpstr>Primitive Wrapper Types</vt:lpstr>
      <vt:lpstr>Events</vt:lpstr>
      <vt:lpstr>AJAX </vt:lpstr>
      <vt:lpstr>JSON</vt:lpstr>
      <vt:lpstr>HTML 5</vt:lpstr>
      <vt:lpstr>History of HTML</vt:lpstr>
      <vt:lpstr>What Is XHTML?</vt:lpstr>
      <vt:lpstr>Why XHTML? </vt:lpstr>
      <vt:lpstr>The Most Important Differences from HTML</vt:lpstr>
      <vt:lpstr>Who Is Developing HTML5?</vt:lpstr>
      <vt:lpstr>What is HTML5?</vt:lpstr>
      <vt:lpstr>Goals of HTML5</vt:lpstr>
      <vt:lpstr>New Elements in HTML5</vt:lpstr>
      <vt:lpstr>Other New Features in HTML5</vt:lpstr>
      <vt:lpstr>First Look at HTML5</vt:lpstr>
      <vt:lpstr>The &lt;html&gt; Element</vt:lpstr>
      <vt:lpstr>The &lt;head&gt; Section</vt:lpstr>
      <vt:lpstr>Basic HTML5 Web Page</vt:lpstr>
      <vt:lpstr>Viewing the HTML5 Web Page</vt:lpstr>
      <vt:lpstr>Browser Support</vt:lpstr>
      <vt:lpstr>Browser Support</vt:lpstr>
      <vt:lpstr>Web Application</vt:lpstr>
      <vt:lpstr>Pattern</vt:lpstr>
      <vt:lpstr>ASP.NET</vt:lpstr>
      <vt:lpstr>ASP.NET</vt:lpstr>
      <vt:lpstr>Server Control</vt:lpstr>
      <vt:lpstr>UI App</vt:lpstr>
      <vt:lpstr>Problem</vt:lpstr>
      <vt:lpstr>HTTP Pipeline</vt:lpstr>
      <vt:lpstr>PowerPoint Presentation</vt:lpstr>
      <vt:lpstr>The Page Controller pattern in ASP.NET Web Forms</vt:lpstr>
      <vt:lpstr>The Page Controller and Front Controller patterns</vt:lpstr>
      <vt:lpstr>The Model2 pattern in ASP.NET MVC</vt:lpstr>
      <vt:lpstr>ASP.NET v/s ASP.NET MVC</vt:lpstr>
      <vt:lpstr>The runtime environments in Web Forms and ASP.NET MVC</vt:lpstr>
      <vt:lpstr>The role of the routing module in ASP.NET MVC</vt:lpstr>
      <vt:lpstr>PowerPoint Presentation</vt:lpstr>
      <vt:lpstr>Middleware v/s HTTP modules and handlers</vt:lpstr>
      <vt:lpstr>PowerPoint Presentation</vt:lpstr>
      <vt:lpstr>PowerPoint Presentation</vt:lpstr>
      <vt:lpstr>Agenda</vt:lpstr>
      <vt:lpstr>Agenda 7 Apr 25</vt:lpstr>
      <vt:lpstr>Model Binder</vt:lpstr>
      <vt:lpstr>Model Binder</vt:lpstr>
      <vt:lpstr>Model Binder</vt:lpstr>
      <vt:lpstr>Validation</vt:lpstr>
      <vt:lpstr>jQuery</vt:lpstr>
      <vt:lpstr>PowerPoint Presentation</vt:lpstr>
      <vt:lpstr>PowerPoint Presentation</vt:lpstr>
      <vt:lpstr>Agenda </vt:lpstr>
      <vt:lpstr>PowerPoint Presentation</vt:lpstr>
      <vt:lpstr>Controller MVC 5 </vt:lpstr>
      <vt:lpstr>Routing</vt:lpstr>
      <vt:lpstr>Route Constraints</vt:lpstr>
      <vt:lpstr>PowerPoint Presentation</vt:lpstr>
      <vt:lpstr>PowerPoint Presentation</vt:lpstr>
      <vt:lpstr>State management</vt:lpstr>
      <vt:lpstr>PowerPoint Presentation</vt:lpstr>
      <vt:lpstr>Threading</vt:lpstr>
      <vt:lpstr>Agenda</vt:lpstr>
      <vt:lpstr>Model Binder</vt:lpstr>
      <vt:lpstr>Model Binders</vt:lpstr>
      <vt:lpstr>View Engine</vt:lpstr>
      <vt:lpstr>Razor Syntax</vt:lpstr>
      <vt:lpstr>Layout</vt:lpstr>
      <vt:lpstr>Specification</vt:lpstr>
      <vt:lpstr>Agenda</vt:lpstr>
      <vt:lpstr>HTML Helper</vt:lpstr>
      <vt:lpstr>Validation</vt:lpstr>
      <vt:lpstr>PowerPoint Presentation</vt:lpstr>
      <vt:lpstr>Project Architecture</vt:lpstr>
      <vt:lpstr>Project Workflow –  </vt:lpstr>
      <vt:lpstr>PowerPoint Presentation</vt:lpstr>
      <vt:lpstr>Exception Handling</vt:lpstr>
      <vt:lpstr>Table Design</vt:lpstr>
      <vt:lpstr>Table Design</vt:lpstr>
      <vt:lpstr>Admin </vt:lpstr>
      <vt:lpstr>Physician</vt:lpstr>
      <vt:lpstr>Patient</vt:lpstr>
      <vt:lpstr>Chemist </vt:lpstr>
      <vt:lpstr>Supplier </vt:lpstr>
      <vt:lpstr>Agenda</vt:lpstr>
      <vt:lpstr>Flow of Events</vt:lpstr>
      <vt:lpstr>Exception Handling </vt:lpstr>
      <vt:lpstr>Lesson 1: Introduction to Garbage Collection</vt:lpstr>
      <vt:lpstr>The Object Life Cycle</vt:lpstr>
      <vt:lpstr>Managed Resources in the .NET Framework</vt:lpstr>
      <vt:lpstr>How Does the Garbage Collector Work?</vt:lpstr>
      <vt:lpstr>Defining a Destructor</vt:lpstr>
      <vt:lpstr>The GC Class</vt:lpstr>
      <vt:lpstr>Demonstration: Implementing a Destructor</vt:lpstr>
      <vt:lpstr>Lesson 2: Managing Resources</vt:lpstr>
      <vt:lpstr>Why Manage Resources in a Managed Environment?</vt:lpstr>
      <vt:lpstr>What Is the Dispose Pattern?</vt:lpstr>
      <vt:lpstr>Managing Resources in Your Applications</vt:lpstr>
      <vt:lpstr>Demonstration: Using the Dispose Pattern</vt:lpstr>
      <vt:lpstr>UI</vt:lpstr>
      <vt:lpstr>Agenda</vt:lpstr>
      <vt:lpstr>Topic For Presentation</vt:lpstr>
      <vt:lpstr>Serialization</vt:lpstr>
      <vt:lpstr>.NET Core</vt:lpstr>
      <vt:lpstr>Cloud Computing</vt:lpstr>
      <vt:lpstr>Could  Terminologies </vt:lpstr>
      <vt:lpstr>Cloud Services</vt:lpstr>
      <vt:lpstr>.NET Framework vs .NET Core </vt:lpstr>
      <vt:lpstr>Version History</vt:lpstr>
      <vt:lpstr>Agenda</vt:lpstr>
      <vt:lpstr>Project Class Demo – Security Role Based</vt:lpstr>
      <vt:lpstr>Controllers</vt:lpstr>
      <vt:lpstr>Agenda</vt:lpstr>
      <vt:lpstr>Controllers</vt:lpstr>
      <vt:lpstr>Controllers and Action Methods </vt:lpstr>
      <vt:lpstr>Ctrl-Action Methods -Action Results</vt:lpstr>
      <vt:lpstr>Action Methods- Action Result </vt:lpstr>
      <vt:lpstr>Ctrl-Action Methods -Action Results</vt:lpstr>
      <vt:lpstr>Model Binders</vt:lpstr>
      <vt:lpstr>Model Binders</vt:lpstr>
      <vt:lpstr>Model Binders</vt:lpstr>
      <vt:lpstr>Using the Default Model Binder</vt:lpstr>
      <vt:lpstr>Default Model Binder</vt:lpstr>
      <vt:lpstr>Using the Bind Attribute</vt:lpstr>
      <vt:lpstr>Using the Form Collection Model Binder</vt:lpstr>
      <vt:lpstr>Using the Form Collection Model Binder</vt:lpstr>
      <vt:lpstr>Using the HTTP Posted File Base Model Binder</vt:lpstr>
      <vt:lpstr>Creating a Custom Model Binder</vt:lpstr>
      <vt:lpstr>Action Filters</vt:lpstr>
      <vt:lpstr>PowerPoint Presentation</vt:lpstr>
      <vt:lpstr>When</vt:lpstr>
      <vt:lpstr>Understanding Action Filters</vt:lpstr>
      <vt:lpstr>Action Filters- Types</vt:lpstr>
      <vt:lpstr>Authorization filters</vt:lpstr>
      <vt:lpstr>Custom authorization </vt:lpstr>
      <vt:lpstr>Action and result filters</vt:lpstr>
      <vt:lpstr>Built-In Filters</vt:lpstr>
      <vt:lpstr>Output Cache</vt:lpstr>
      <vt:lpstr>Output Cache</vt:lpstr>
      <vt:lpstr>Action Filters</vt:lpstr>
      <vt:lpstr>PowerPoint Presentation</vt:lpstr>
      <vt:lpstr>ASP.NET MVC @ RAZOR</vt:lpstr>
      <vt:lpstr>Passing Data in an ASP.NET MVC Application</vt:lpstr>
      <vt:lpstr>Using Alternative View Engines</vt:lpstr>
      <vt:lpstr>Using Alternative View Engines</vt:lpstr>
      <vt:lpstr>ASP.NET MVC RAZOR Engine</vt:lpstr>
      <vt:lpstr>Design Goals @ Razor</vt:lpstr>
      <vt:lpstr>Design Goals @ Razor</vt:lpstr>
      <vt:lpstr>Main Razor Syntax Rules for C#</vt:lpstr>
      <vt:lpstr>PowerPoint Presentation</vt:lpstr>
      <vt:lpstr>@RAZOR</vt:lpstr>
      <vt:lpstr>Loops and Nested HTML Sample</vt:lpstr>
      <vt:lpstr>If-Blocks and Multi-line Statements</vt:lpstr>
      <vt:lpstr>Integrating Content and Code</vt:lpstr>
      <vt:lpstr>RAZOR v/s ASP. NET</vt:lpstr>
      <vt:lpstr>PowerPoint Presentation</vt:lpstr>
      <vt:lpstr>PowerPoint Presentation</vt:lpstr>
      <vt:lpstr>PowerPoint Presentation</vt:lpstr>
      <vt:lpstr>ViewData V/S ViewBag</vt:lpstr>
      <vt:lpstr>Helper Classes and Members for Rendering Views</vt:lpstr>
      <vt:lpstr>HTML Helpers</vt:lpstr>
      <vt:lpstr>HTML Helpers</vt:lpstr>
      <vt:lpstr>Using the BeginForm Helper</vt:lpstr>
      <vt:lpstr>Rendering Image Links</vt:lpstr>
      <vt:lpstr>Using Antiforgery Tokens</vt:lpstr>
      <vt:lpstr>CSRF -Anatomy of an attack …</vt:lpstr>
      <vt:lpstr>CSRF -Anatomy of an attack …</vt:lpstr>
      <vt:lpstr>CSRF -Anatomy of an attack …</vt:lpstr>
      <vt:lpstr>CSRF -Anatomy of an attack …</vt:lpstr>
      <vt:lpstr>Antiforgery Tokens Implementation </vt:lpstr>
      <vt:lpstr>HTML Helper</vt:lpstr>
      <vt:lpstr>Custom HTML Helpers</vt:lpstr>
      <vt:lpstr>ASP.NET Mvc Core</vt:lpstr>
      <vt:lpstr>ASP.NET Core v/s ASP.NET</vt:lpstr>
      <vt:lpstr>.NET Framework </vt:lpstr>
      <vt:lpstr>PowerPoint Presentation</vt:lpstr>
      <vt:lpstr>Version History</vt:lpstr>
      <vt:lpstr>Decision table </vt:lpstr>
      <vt:lpstr>Using .NET Standard Libraries</vt:lpstr>
      <vt:lpstr>.NET Standard Libraries</vt:lpstr>
      <vt:lpstr>.NET Standard Libraries Stack</vt:lpstr>
      <vt:lpstr>ASP.NET Core Middleware</vt:lpstr>
      <vt:lpstr>ASP.NET Core Middleware</vt:lpstr>
      <vt:lpstr>Request delegates </vt:lpstr>
      <vt:lpstr>Order</vt:lpstr>
      <vt:lpstr>Asp.net core mvc - Request Pipeline</vt:lpstr>
      <vt:lpstr>Middleware v/s HTTP modules and handlers</vt:lpstr>
      <vt:lpstr>Dependency injection in ASP.NET Core</vt:lpstr>
      <vt:lpstr>Overview of dependency injection</vt:lpstr>
      <vt:lpstr>Service lifetimes</vt:lpstr>
      <vt:lpstr>Service Injection</vt:lpstr>
      <vt:lpstr>PowerPoint Presentation</vt:lpstr>
      <vt:lpstr>PowerPoint Presentation</vt:lpstr>
      <vt:lpstr>PowerPoint Presentation</vt:lpstr>
      <vt:lpstr>Docker Engine for Linux and Windows</vt:lpstr>
      <vt:lpstr>Microservices</vt:lpstr>
      <vt:lpstr>PowerPoint Presentation</vt:lpstr>
      <vt:lpstr>Container Software</vt:lpstr>
      <vt:lpstr>Docker</vt:lpstr>
      <vt:lpstr>PowerPoint Presentation</vt:lpstr>
      <vt:lpstr>Deployment </vt:lpstr>
      <vt:lpstr>Version Control Systems (VCSs)</vt:lpstr>
      <vt:lpstr>Why Git?</vt:lpstr>
      <vt:lpstr>Object Model</vt:lpstr>
      <vt:lpstr>Git History</vt:lpstr>
      <vt:lpstr>Development &amp; Operations</vt:lpstr>
      <vt:lpstr>DevOps</vt:lpstr>
      <vt:lpstr>DevOps Lifecycle</vt:lpstr>
      <vt:lpstr>DevOps Lifecycle</vt:lpstr>
      <vt:lpstr>PowerPoint Presentation</vt:lpstr>
      <vt:lpstr>CI/CD</vt:lpstr>
      <vt:lpstr>Stages of a CI/CD pipeline</vt:lpstr>
      <vt:lpstr>Stages of a CI/CD pipeline</vt:lpstr>
      <vt:lpstr>Stages in Action</vt:lpstr>
      <vt:lpstr>CI/CD vs. DevOps Overview</vt:lpstr>
      <vt:lpstr>What is a CI/CD pipeline? </vt:lpstr>
      <vt:lpstr>Continuous: Integration, Delivery, Deployment</vt:lpstr>
      <vt:lpstr>Angular</vt:lpstr>
      <vt:lpstr>PowerPoint Presentation</vt:lpstr>
      <vt:lpstr>Get Started with Angular</vt:lpstr>
      <vt:lpstr>PowerPoint Presentation</vt:lpstr>
      <vt:lpstr>Angular UI as Component</vt:lpstr>
      <vt:lpstr>@Input @Output</vt:lpstr>
      <vt:lpstr>Component</vt:lpstr>
      <vt:lpstr>Component based Architecture</vt:lpstr>
      <vt:lpstr>Component</vt:lpstr>
      <vt:lpstr>@Component decorator </vt:lpstr>
      <vt:lpstr>Template</vt:lpstr>
      <vt:lpstr>Template - data binding</vt:lpstr>
      <vt:lpstr>Template – Data Binding</vt:lpstr>
      <vt:lpstr>Template- Data binding Statement Context</vt:lpstr>
      <vt:lpstr>Template- Data binding Binding targets </vt:lpstr>
      <vt:lpstr>@Input @output C 2 C Communication</vt:lpstr>
      <vt:lpstr>Directive</vt:lpstr>
      <vt:lpstr>Directive</vt:lpstr>
      <vt:lpstr>Pipes</vt:lpstr>
      <vt:lpstr>Component lifecycle hooks</vt:lpstr>
      <vt:lpstr>Component lifecycle hooks-Lifecycle sequence </vt:lpstr>
      <vt:lpstr>Form</vt:lpstr>
      <vt:lpstr>Threading</vt:lpstr>
      <vt:lpstr>Thread Sync</vt:lpstr>
      <vt:lpstr>WCF- Windows Communication Foundation</vt:lpstr>
      <vt:lpstr>PowerPoint Presentation</vt:lpstr>
      <vt:lpstr>OOP Recap</vt:lpstr>
      <vt:lpstr>Project Database Table Design</vt:lpstr>
      <vt:lpstr>PLMS</vt:lpstr>
      <vt:lpstr>PowerPoint Presentation</vt:lpstr>
      <vt:lpstr>PowerPoint Presentation</vt:lpstr>
      <vt:lpstr>CAS</vt:lpstr>
      <vt:lpstr>Agenda</vt:lpstr>
      <vt:lpstr>Agenda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Agenda</dc:title>
  <dc:creator>Elanz Logic</dc:creator>
  <cp:lastModifiedBy>elang r</cp:lastModifiedBy>
  <cp:revision>98</cp:revision>
  <dcterms:created xsi:type="dcterms:W3CDTF">2022-09-19T10:32:51Z</dcterms:created>
  <dcterms:modified xsi:type="dcterms:W3CDTF">2025-08-12T06:51:35Z</dcterms:modified>
</cp:coreProperties>
</file>